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9" r:id="rId1"/>
  </p:sldMasterIdLst>
  <p:notesMasterIdLst>
    <p:notesMasterId r:id="rId21"/>
  </p:notesMasterIdLst>
  <p:handoutMasterIdLst>
    <p:handoutMasterId r:id="rId22"/>
  </p:handoutMasterIdLst>
  <p:sldIdLst>
    <p:sldId id="2661" r:id="rId2"/>
    <p:sldId id="2548" r:id="rId3"/>
    <p:sldId id="1924" r:id="rId4"/>
    <p:sldId id="2634" r:id="rId5"/>
    <p:sldId id="2632" r:id="rId6"/>
    <p:sldId id="2533" r:id="rId7"/>
    <p:sldId id="2480" r:id="rId8"/>
    <p:sldId id="2537" r:id="rId9"/>
    <p:sldId id="2492" r:id="rId10"/>
    <p:sldId id="2645" r:id="rId11"/>
    <p:sldId id="2646" r:id="rId12"/>
    <p:sldId id="2631" r:id="rId13"/>
    <p:sldId id="2649" r:id="rId14"/>
    <p:sldId id="2538" r:id="rId15"/>
    <p:sldId id="2653" r:id="rId16"/>
    <p:sldId id="2665" r:id="rId17"/>
    <p:sldId id="2547" r:id="rId18"/>
    <p:sldId id="2523" r:id="rId19"/>
    <p:sldId id="2522" r:id="rId20"/>
  </p:sldIdLst>
  <p:sldSz cx="10059988" cy="7773988"/>
  <p:notesSz cx="6858000" cy="9144000"/>
  <p:defaultTextStyle>
    <a:defPPr lvl="0">
      <a:defRPr lang="zh-CN"/>
    </a:defPPr>
    <a:lvl1pPr marL="0" lvl="1" algn="l" defTabSz="1019007" rtl="0" eaLnBrk="1" latinLnBrk="0" hangingPunct="1">
      <a:defRPr sz="2000" kern="1200">
        <a:solidFill>
          <a:schemeClr val="tx1"/>
        </a:solidFill>
        <a:latin typeface="+mn-lt"/>
        <a:ea typeface="+mn-ea"/>
        <a:cs typeface="+mn-cs"/>
      </a:defRPr>
    </a:lvl1pPr>
    <a:lvl2pPr marL="509504" lvl="2" algn="l" defTabSz="1019007" rtl="0" eaLnBrk="1" latinLnBrk="0" hangingPunct="1">
      <a:defRPr sz="2000" kern="1200">
        <a:solidFill>
          <a:schemeClr val="tx1"/>
        </a:solidFill>
        <a:latin typeface="+mn-lt"/>
        <a:ea typeface="+mn-ea"/>
        <a:cs typeface="+mn-cs"/>
      </a:defRPr>
    </a:lvl2pPr>
    <a:lvl3pPr marL="1019007" lvl="3" algn="l" defTabSz="1019007" rtl="0" eaLnBrk="1" latinLnBrk="0" hangingPunct="1">
      <a:defRPr sz="2000" kern="1200">
        <a:solidFill>
          <a:schemeClr val="tx1"/>
        </a:solidFill>
        <a:latin typeface="+mn-lt"/>
        <a:ea typeface="+mn-ea"/>
        <a:cs typeface="+mn-cs"/>
      </a:defRPr>
    </a:lvl3pPr>
    <a:lvl4pPr marL="1528511" lvl="4"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E2E"/>
    <a:srgbClr val="FFB100"/>
    <a:srgbClr val="FF9000"/>
    <a:srgbClr val="CFE7FA"/>
    <a:srgbClr val="05B050"/>
    <a:srgbClr val="0070C0"/>
    <a:srgbClr val="FF2F92"/>
    <a:srgbClr val="FFCEC7"/>
    <a:srgbClr val="005AAA"/>
    <a:srgbClr val="E3ED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10" autoAdjust="0"/>
    <p:restoredTop sz="66532" autoAdjust="0"/>
  </p:normalViewPr>
  <p:slideViewPr>
    <p:cSldViewPr snapToGrid="0">
      <p:cViewPr varScale="1">
        <p:scale>
          <a:sx n="74" d="100"/>
          <a:sy n="74" d="100"/>
        </p:scale>
        <p:origin x="2776" y="176"/>
      </p:cViewPr>
      <p:guideLst>
        <p:guide orient="horz" pos="2448"/>
        <p:guide pos="3169"/>
      </p:guideLst>
    </p:cSldViewPr>
  </p:slideViewPr>
  <p:notesTextViewPr>
    <p:cViewPr>
      <p:scale>
        <a:sx n="1" d="1"/>
        <a:sy n="1" d="1"/>
      </p:scale>
      <p:origin x="0" y="0"/>
    </p:cViewPr>
  </p:notesTextViewPr>
  <p:sorterViewPr>
    <p:cViewPr>
      <p:scale>
        <a:sx n="100" d="100"/>
        <a:sy n="100" d="100"/>
      </p:scale>
      <p:origin x="0" y="27388"/>
    </p:cViewPr>
  </p:sorterViewPr>
  <p:notesViewPr>
    <p:cSldViewPr snapToGrid="0">
      <p:cViewPr varScale="1">
        <p:scale>
          <a:sx n="91" d="100"/>
          <a:sy n="91" d="100"/>
        </p:scale>
        <p:origin x="392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6E6E35-2206-44F1-B381-2A7354E2B6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0F4C98C-478C-4AEE-AC88-CB51863999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E00862-CF19-49A5-A7A4-D947E87F66BE}" type="datetimeFigureOut">
              <a:rPr lang="zh-CN" altLang="en-US" smtClean="0"/>
              <a:t>2026/1/7</a:t>
            </a:fld>
            <a:endParaRPr lang="zh-CN" altLang="en-US"/>
          </a:p>
        </p:txBody>
      </p:sp>
      <p:sp>
        <p:nvSpPr>
          <p:cNvPr id="4" name="页脚占位符 3">
            <a:extLst>
              <a:ext uri="{FF2B5EF4-FFF2-40B4-BE49-F238E27FC236}">
                <a16:creationId xmlns:a16="http://schemas.microsoft.com/office/drawing/2014/main" id="{E361C4F2-6EF2-4FAA-B0A8-DD6D43872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A8FC8F-CF70-4106-AC02-13426510CE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B51C9D-FB2C-4D1A-9360-495531BAC234}" type="slidenum">
              <a:rPr lang="zh-CN" altLang="en-US" smtClean="0"/>
              <a:t>‹#›</a:t>
            </a:fld>
            <a:endParaRPr lang="zh-CN" altLang="en-US"/>
          </a:p>
        </p:txBody>
      </p:sp>
    </p:spTree>
    <p:extLst>
      <p:ext uri="{BB962C8B-B14F-4D97-AF65-F5344CB8AC3E}">
        <p14:creationId xmlns:p14="http://schemas.microsoft.com/office/powerpoint/2010/main" val="2843023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E55AA-1F54-47F1-927C-00473FCE018E}" type="datetimeFigureOut">
              <a:rPr lang="zh-CN" altLang="en-US" smtClean="0"/>
              <a:t>2026/1/7</a:t>
            </a:fld>
            <a:endParaRPr lang="zh-CN" altLang="en-US"/>
          </a:p>
        </p:txBody>
      </p:sp>
      <p:sp>
        <p:nvSpPr>
          <p:cNvPr id="4" name="幻灯片图像占位符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7F7446-39BB-44B8-8E60-5C2E41FBB344}" type="slidenum">
              <a:rPr lang="zh-CN" altLang="en-US" smtClean="0"/>
              <a:t>‹#›</a:t>
            </a:fld>
            <a:endParaRPr lang="zh-CN" altLang="en-US"/>
          </a:p>
        </p:txBody>
      </p:sp>
    </p:spTree>
    <p:extLst>
      <p:ext uri="{BB962C8B-B14F-4D97-AF65-F5344CB8AC3E}">
        <p14:creationId xmlns:p14="http://schemas.microsoft.com/office/powerpoint/2010/main" val="362988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92289-D51E-08CD-0C8F-C92FE7B0AB1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9417DF7-F0CF-0166-F594-13DA251EDD1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45B43C7-D4E5-AAC9-C235-D8A338CE08C0}"/>
              </a:ext>
            </a:extLst>
          </p:cNvPr>
          <p:cNvSpPr>
            <a:spLocks noGrp="1"/>
          </p:cNvSpPr>
          <p:nvPr>
            <p:ph type="body" idx="1"/>
          </p:nvPr>
        </p:nvSpPr>
        <p:spPr/>
        <p:txBody>
          <a:bodyPr/>
          <a:lstStyle/>
          <a:p>
            <a:r>
              <a:rPr lang="en-AU" sz="1600"/>
              <a:t>Good morning everyone, I am Hanzhi Wang, currently an assistant professor at the University of Melbourne. The paper I am going to present was a collaboration with Prof. Mikkel Thorup when I was a postdoc at BARC, University of Copenhagen. Other collaborators include Prof. Zhewei Wei, who is my PhD advisor, and Mingji Yang, both from Renmin University of China.</a:t>
            </a:r>
          </a:p>
        </p:txBody>
      </p:sp>
      <p:sp>
        <p:nvSpPr>
          <p:cNvPr id="4" name="灯片编号占位符 3">
            <a:extLst>
              <a:ext uri="{FF2B5EF4-FFF2-40B4-BE49-F238E27FC236}">
                <a16:creationId xmlns:a16="http://schemas.microsoft.com/office/drawing/2014/main" id="{DB802678-883A-29CB-C25A-1FFCE4A7C6D5}"/>
              </a:ext>
            </a:extLst>
          </p:cNvPr>
          <p:cNvSpPr>
            <a:spLocks noGrp="1"/>
          </p:cNvSpPr>
          <p:nvPr>
            <p:ph type="sldNum" sz="quarter" idx="10"/>
          </p:nvPr>
        </p:nvSpPr>
        <p:spPr/>
        <p:txBody>
          <a:bodyPr/>
          <a:lstStyle/>
          <a:p>
            <a:pPr>
              <a:defRPr/>
            </a:pPr>
            <a:fld id="{C57559C1-BDE1-41D1-A1D9-3B01ED79877F}" type="slidenum">
              <a:rPr lang="en-US" altLang="zh-CN" smtClean="0"/>
              <a:pPr>
                <a:defRPr/>
              </a:pPr>
              <a:t>0</a:t>
            </a:fld>
            <a:endParaRPr lang="en-US" altLang="zh-CN"/>
          </a:p>
        </p:txBody>
      </p:sp>
    </p:spTree>
    <p:extLst>
      <p:ext uri="{BB962C8B-B14F-4D97-AF65-F5344CB8AC3E}">
        <p14:creationId xmlns:p14="http://schemas.microsoft.com/office/powerpoint/2010/main" val="106482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this paper, we consider the problem of random-walk probability estimation on graphs</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1733296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AU" sz="1800"/>
              <a:t>A random-walk on graph is a Markovian process. Intuitively, we can imagine there is a walker (click!) moving on the graph. At each step, the walker uniformly chooses one out-neighbor of its current node and moves to the chosen neighbor in the next step.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920981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our paper, we focus on a special type of random walks, known as \alpha-discounted random walks, or \alpha-walks for short. It introduces a damping factor \alpha, which is a constant in the range of 0 and 1. At each step, (click!) the \alpha-walk terminates with probability \alpha, and with the remaining 1-\alpha probability, it moves to a uniformly random out-neighbor. We use \pi(s,t) to denote the probability of an \alpha-walk from a node s terminating at a node t. (click!) This \pi(s,t) is also known as Personalized PageRank of node t to node s, or for short, the PPR value of node t to node 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2697512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546A8-9BA0-7557-F86E-1DB7DE4FB36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C0C0949-E7AC-DA8D-0E56-95E4D4B3ADD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30AF0A0-2E6E-CB01-5724-E404080FFA69}"/>
              </a:ext>
            </a:extLst>
          </p:cNvPr>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The reason that this pi(s,t) is called Personalized PageRank, it is because it's a variant of the well-known PageRank centrality. For a node t’s PageRank, it is equal to the probability of an \alpha walk, (click!) starting from a uniformly random source node terminates at t. We use pi(t) here to denote the PageRank of t. By definition, (click!) \pi(t) is the average of \pi(s,t) over all possible s in the graph. </a:t>
            </a:r>
          </a:p>
        </p:txBody>
      </p:sp>
      <p:sp>
        <p:nvSpPr>
          <p:cNvPr id="4" name="灯片编号占位符 3">
            <a:extLst>
              <a:ext uri="{FF2B5EF4-FFF2-40B4-BE49-F238E27FC236}">
                <a16:creationId xmlns:a16="http://schemas.microsoft.com/office/drawing/2014/main" id="{DE803745-4FBA-1D81-6835-83867B0F26B4}"/>
              </a:ext>
            </a:extLst>
          </p:cNvPr>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1214581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In this paper, we focus on the problem of estimating a single node’s pagerank. Specifically, we are given a target node t in the graph, and aim to estimate the value of \pi(t) within a constant relative error with constant probability.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2200090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We consider the canonical graph access model in this paper, which supports five types of graph queries, including the one of returning a node in-degree, the one of returning a node’s out-degree, the one of returning a node’s one in-neighbor, or out-neighbor; and another important query: the jump() query, which returns a uniformly sampled node.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3764115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For the problem of estimating a single node's pagerank,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3338705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the previously best bound was given in 2024, which establishes matching upper and lower bounds for this problem. Here, n is the number of nodes in the graph, m is the number of edges, and \Delta_out is the maximum out-degree. So it seems that this problem has been well solved? What are we talking about here?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1398683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60893-56F3-2C4D-5990-52E5D417E79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F2AA22-3E91-25D0-B901-B8689BE66B3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ADE019C-DBAA-4639-5F72-796B5610A1AC}"/>
              </a:ext>
            </a:extLst>
          </p:cNvPr>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The interesting thing is that, in the same paper, they point out that when we parameterize the problem by n, m, Deltaout and Deltain, where Deltain is the maximum in-degree, the lower bound would be smaller. There will be a n^\gamma factor in the denominator. The value of \gamma is determined by \Deltain, the maximum of indegree and the damping factor \alpha. When Deltain is asymptotically smaller than n, there is a theoretical gap between the upper and lower bound. An extreme case is when \Deltain is only 2, and the damping factor \alpha is ½, then the lower bound becomes a trivial bound \Omega(1), while the upper bound remains O(\sqrt{n}). Could you guess that which bound is correct? Should the beautiful, elegant, clean upper bound is the correct bound and we need to improve the lower bound? Or actually the ugly, complicated bound is the truth. </a:t>
            </a:r>
          </a:p>
        </p:txBody>
      </p:sp>
      <p:sp>
        <p:nvSpPr>
          <p:cNvPr id="4" name="灯片编号占位符 3">
            <a:extLst>
              <a:ext uri="{FF2B5EF4-FFF2-40B4-BE49-F238E27FC236}">
                <a16:creationId xmlns:a16="http://schemas.microsoft.com/office/drawing/2014/main" id="{0815A3AB-EF05-AD06-73B9-195B7F7D0826}"/>
              </a:ext>
            </a:extLst>
          </p:cNvPr>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52674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9B0B7-D904-4BEE-4B8A-C836A4E471E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96775B7-4BA8-4F73-34CF-8791B89E556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34D992-5D23-8A66-1C19-D17B4DBE4C4E}"/>
              </a:ext>
            </a:extLst>
          </p:cNvPr>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In our paper, we prove that the lower bound is the correct one if we know Deltain in advance. We prove this by improving the upper bound to match the lower bound. So the world is indeed a mess. </a:t>
            </a:r>
          </a:p>
        </p:txBody>
      </p:sp>
      <p:sp>
        <p:nvSpPr>
          <p:cNvPr id="4" name="灯片编号占位符 3">
            <a:extLst>
              <a:ext uri="{FF2B5EF4-FFF2-40B4-BE49-F238E27FC236}">
                <a16:creationId xmlns:a16="http://schemas.microsoft.com/office/drawing/2014/main" id="{CE94E8A0-67E1-3E4C-91F8-A1FEEDB2682A}"/>
              </a:ext>
            </a:extLst>
          </p:cNvPr>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265871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93B3B-D0AD-C3F1-9A8E-CA5F2C24FAB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E90F1D-6F47-4566-543B-E4159AB8CF1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A1D5BD5-C633-ECAE-B742-1952EDA0FF1F}"/>
              </a:ext>
            </a:extLst>
          </p:cNvPr>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We can understand the difference between the lower bounds with and without a promise on Deltain by considering the hard instance construction for the lower bounds. This is the hard instance we construct for proving the lower bound when we don’t have a promise on Deltain. Recall that the pagerank of t is the average over all pi(s,t). In this graph, \pi(t) is dominated by the summation of all \pi(v,t) for these blue node v, and the summation of all \pi(x,t) for these yellow node x, since these green nodes their out-degree is very large, so the probability of an alpha-walk moving from these green node to t is much smaller than the probability of random-walks moving from these blud nodes or these yellow nodes to t. In particular, in this graph, the summation of \pi(v,t) is asymptotically equal to the summation of \pi(x,t). </a:t>
            </a:r>
          </a:p>
          <a:p>
            <a:pPr marL="0" indent="0">
              <a:buFontTx/>
              <a:buNone/>
            </a:pPr>
            <a:r>
              <a:rPr lang="en-US" altLang="zh-CN" b="0" i="0">
                <a:solidFill>
                  <a:srgbClr val="0D0D0D"/>
                </a:solidFill>
                <a:effectLst/>
                <a:highlight>
                  <a:srgbClr val="FFFFFF"/>
                </a:highlight>
                <a:latin typeface="Söhne"/>
              </a:rPr>
              <a:t>So an algorithm which can accurately estimate \pi(t) must identify the existence of these blue nodes and these yellow nodes. Identifying the existence of these blud nodes is easy, since they are the neighbors of the given target node t, but realizing there exist these yellow nodes is hard. By using the queries allowed by the graph access model, the algorithm either scan all these blue edges to touch the node u, then by checking the degree of u it can check if there is this yellow structure on u, or the algorithm can use the jump query to jump to one of these yellow nodes. Then it can also detect the existence of this yellow structure. The lower bound corresponds to the setting when the time of scaning all blue edges to find u and the expected time of jumping to one yellow node identical to each other. This gives the lower bound on the time complexity in the worst-case. </a:t>
            </a:r>
          </a:p>
        </p:txBody>
      </p:sp>
      <p:sp>
        <p:nvSpPr>
          <p:cNvPr id="4" name="灯片编号占位符 3">
            <a:extLst>
              <a:ext uri="{FF2B5EF4-FFF2-40B4-BE49-F238E27FC236}">
                <a16:creationId xmlns:a16="http://schemas.microsoft.com/office/drawing/2014/main" id="{1392CDB0-9D76-A994-577A-283ABAFAB90B}"/>
              </a:ext>
            </a:extLst>
          </p:cNvPr>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2287686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8E23D-C79E-5771-C8B3-1D1C383A887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166403C-493B-0BFF-3ABB-8A7BAC42574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D5D564E-00D6-18AF-2EAA-4D8A2BB81D84}"/>
              </a:ext>
            </a:extLst>
          </p:cNvPr>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But when we have a bound on maximum in-degree. We can not construct a node with a large in-degree. We can only put a multi-level structure on node t and node u to increase the number of blud nodes and yellow nodes. </a:t>
            </a:r>
          </a:p>
          <a:p>
            <a:pPr marL="0" indent="0">
              <a:buFontTx/>
              <a:buNone/>
            </a:pPr>
            <a:endParaRPr lang="en-US" altLang="zh-CN" b="0" i="0">
              <a:solidFill>
                <a:srgbClr val="0D0D0D"/>
              </a:solidFill>
              <a:effectLst/>
              <a:highlight>
                <a:srgbClr val="FFFFFF"/>
              </a:highlight>
              <a:latin typeface="Söhne"/>
            </a:endParaRPr>
          </a:p>
        </p:txBody>
      </p:sp>
      <p:sp>
        <p:nvSpPr>
          <p:cNvPr id="4" name="灯片编号占位符 3">
            <a:extLst>
              <a:ext uri="{FF2B5EF4-FFF2-40B4-BE49-F238E27FC236}">
                <a16:creationId xmlns:a16="http://schemas.microsoft.com/office/drawing/2014/main" id="{ADB7CF8A-024C-E287-4719-AC108D813D5B}"/>
              </a:ext>
            </a:extLst>
          </p:cNvPr>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1002459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1153325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ACD4-1BF4-5C3F-B118-8DEC3BA7C92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5D56AE5-2296-43A3-4793-EC8C83DE142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6471569-BA0D-1E72-B343-38CE93336736}"/>
              </a:ext>
            </a:extLst>
          </p:cNvPr>
          <p:cNvSpPr>
            <a:spLocks noGrp="1"/>
          </p:cNvSpPr>
          <p:nvPr>
            <p:ph type="body" idx="1"/>
          </p:nvPr>
        </p:nvSpPr>
        <p:spPr/>
        <p:txBody>
          <a:bodyPr/>
          <a:lstStyle/>
          <a:p>
            <a:pPr marL="0" indent="0">
              <a:buFontTx/>
              <a:buNone/>
            </a:pPr>
            <a:endParaRPr lang="en-US" altLang="zh-CN" b="0" i="0">
              <a:solidFill>
                <a:srgbClr val="0D0D0D"/>
              </a:solidFill>
              <a:effectLst/>
              <a:highlight>
                <a:srgbClr val="FFFFFF"/>
              </a:highlight>
              <a:latin typeface="Söhne"/>
            </a:endParaRPr>
          </a:p>
        </p:txBody>
      </p:sp>
      <p:sp>
        <p:nvSpPr>
          <p:cNvPr id="4" name="灯片编号占位符 3">
            <a:extLst>
              <a:ext uri="{FF2B5EF4-FFF2-40B4-BE49-F238E27FC236}">
                <a16:creationId xmlns:a16="http://schemas.microsoft.com/office/drawing/2014/main" id="{A8A4A1CA-E0DD-E1E6-5E21-4F0B75CA2E33}"/>
              </a:ext>
            </a:extLst>
          </p:cNvPr>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250360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293E1-1114-24A0-1C7E-D5450A367B4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A2995C2-E2BA-7E88-11FC-AFC8AD14D33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4259805-BEAC-4753-C0B5-FE6511ADE08B}"/>
              </a:ext>
            </a:extLst>
          </p:cNvPr>
          <p:cNvSpPr>
            <a:spLocks noGrp="1"/>
          </p:cNvSpPr>
          <p:nvPr>
            <p:ph type="body" idx="1"/>
          </p:nvPr>
        </p:nvSpPr>
        <p:spPr/>
        <p:txBody>
          <a:bodyPr/>
          <a:lstStyle/>
          <a:p>
            <a:pPr marL="0" indent="0">
              <a:buFontTx/>
              <a:buNone/>
            </a:pPr>
            <a:endParaRPr lang="en-US" altLang="zh-CN" b="0" i="0">
              <a:solidFill>
                <a:srgbClr val="0D0D0D"/>
              </a:solidFill>
              <a:effectLst/>
              <a:highlight>
                <a:srgbClr val="FFFFFF"/>
              </a:highlight>
              <a:latin typeface="Söhne"/>
            </a:endParaRPr>
          </a:p>
        </p:txBody>
      </p:sp>
      <p:sp>
        <p:nvSpPr>
          <p:cNvPr id="4" name="灯片编号占位符 3">
            <a:extLst>
              <a:ext uri="{FF2B5EF4-FFF2-40B4-BE49-F238E27FC236}">
                <a16:creationId xmlns:a16="http://schemas.microsoft.com/office/drawing/2014/main" id="{B49469C1-37F5-42F7-119C-D60ACA1D28CD}"/>
              </a:ext>
            </a:extLst>
          </p:cNvPr>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18330867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1137042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spcBef>
                <a:spcPts val="618"/>
              </a:spcBef>
              <a:spcAft>
                <a:spcPts val="618"/>
              </a:spcAft>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2554188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Tree>
    <p:extLst>
      <p:ext uri="{BB962C8B-B14F-4D97-AF65-F5344CB8AC3E}">
        <p14:creationId xmlns:p14="http://schemas.microsoft.com/office/powerpoint/2010/main" val="292555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文本占位符 2"/>
          <p:cNvSpPr>
            <a:spLocks noGrp="1"/>
          </p:cNvSpPr>
          <p:nvPr>
            <p:ph type="body" idx="1"/>
          </p:nvPr>
        </p:nvSpPr>
        <p:spPr>
          <a:xfrm>
            <a:off x="406800" y="1652400"/>
            <a:ext cx="2102400" cy="5115600"/>
          </a:xfrm>
        </p:spPr>
        <p:txBody>
          <a:bodyPr/>
          <a:lstStyle>
            <a:lvl1pPr marL="180975" indent="-180975">
              <a:defRPr lang="zh-CN" altLang="en-US" sz="1200" kern="1200" dirty="0" smtClean="0">
                <a:solidFill>
                  <a:srgbClr val="000000"/>
                </a:solidFill>
                <a:latin typeface="Arial"/>
                <a:ea typeface="楷体_GB2312"/>
                <a:cs typeface="Arial" pitchFamily="34" charset="0"/>
              </a:defRPr>
            </a:lvl1pPr>
            <a:lvl2pPr marL="371475" indent="-171450">
              <a:defRPr lang="zh-CN" altLang="en-US" sz="1200" kern="1200" dirty="0" smtClean="0">
                <a:solidFill>
                  <a:srgbClr val="000000"/>
                </a:solidFill>
                <a:latin typeface="Arial"/>
                <a:ea typeface="楷体_GB2312"/>
                <a:cs typeface="Arial" pitchFamily="34" charset="0"/>
              </a:defRPr>
            </a:lvl2pPr>
            <a:lvl3pPr marL="542925" indent="-180975">
              <a:defRPr lang="zh-CN" altLang="en-US" sz="1200" kern="1200" dirty="0" smtClean="0">
                <a:solidFill>
                  <a:srgbClr val="000000"/>
                </a:solidFill>
                <a:latin typeface="Arial"/>
                <a:ea typeface="楷体_GB2312"/>
                <a:cs typeface="Arial" pitchFamily="34" charset="0"/>
              </a:defRPr>
            </a:lvl3pPr>
            <a:lvl4pPr marL="666750" indent="-171450">
              <a:defRPr lang="zh-CN" altLang="en-US" sz="1200" kern="1200" dirty="0" smtClean="0">
                <a:solidFill>
                  <a:schemeClr val="tx1"/>
                </a:solidFill>
                <a:latin typeface="Arial"/>
                <a:ea typeface="楷体_GB2312"/>
                <a:cs typeface="Arial" pitchFamily="34" charset="0"/>
              </a:defRPr>
            </a:lvl4pPr>
            <a:lvl5pPr marL="828675" indent="-171450">
              <a:defRPr lang="zh-CN" altLang="en-US" sz="1200" kern="1200" dirty="0">
                <a:solidFill>
                  <a:schemeClr val="tx1"/>
                </a:solidFill>
                <a:latin typeface="Arial"/>
                <a:ea typeface="楷体_GB2312"/>
                <a:cs typeface="Arial" pitchFamily="34" charset="0"/>
              </a:defRPr>
            </a:lvl5pPr>
          </a:lstStyle>
          <a:p>
            <a:pPr marL="180975" lvl="0" indent="-180975" algn="l" defTabSz="1019007" rtl="0" eaLnBrk="1" latinLnBrk="0" hangingPunct="1">
              <a:lnSpc>
                <a:spcPct val="110000"/>
              </a:lnSpc>
              <a:spcBef>
                <a:spcPts val="300"/>
              </a:spcBef>
              <a:buSzPct val="80000"/>
              <a:buFont typeface="Wingdings" pitchFamily="2" charset="2"/>
              <a:buChar char="n"/>
            </a:pPr>
            <a:r>
              <a:rPr lang="zh-CN" altLang="en-US" dirty="0"/>
              <a:t>单击此处编辑母版文本样式</a:t>
            </a:r>
          </a:p>
          <a:p>
            <a:pPr marL="333375" lvl="1" indent="-133350" algn="l" defTabSz="1019007" rtl="0" eaLnBrk="1" latinLnBrk="0" hangingPunct="1">
              <a:lnSpc>
                <a:spcPct val="110000"/>
              </a:lnSpc>
              <a:spcBef>
                <a:spcPts val="300"/>
              </a:spcBef>
              <a:buSzPct val="80000"/>
              <a:buFont typeface="Arial" pitchFamily="34" charset="0"/>
              <a:buChar char="–"/>
            </a:pPr>
            <a:r>
              <a:rPr lang="zh-CN" altLang="en-US" dirty="0"/>
              <a:t>第二级</a:t>
            </a:r>
          </a:p>
          <a:p>
            <a:pPr marL="485775" lvl="2" indent="-123825" algn="l" defTabSz="1019007" rtl="0" eaLnBrk="1" latinLnBrk="0" hangingPunct="1">
              <a:lnSpc>
                <a:spcPct val="110000"/>
              </a:lnSpc>
              <a:spcBef>
                <a:spcPts val="300"/>
              </a:spcBef>
              <a:buFont typeface="Arial" pitchFamily="34" charset="0"/>
              <a:buChar char="•"/>
            </a:pPr>
            <a:r>
              <a:rPr lang="zh-CN" altLang="en-US" dirty="0"/>
              <a:t>第三级</a:t>
            </a:r>
          </a:p>
          <a:p>
            <a:pPr marL="638175" lvl="3" indent="-142875" algn="l" defTabSz="1019007" rtl="0" eaLnBrk="1" latinLnBrk="0" hangingPunct="1">
              <a:lnSpc>
                <a:spcPct val="110000"/>
              </a:lnSpc>
              <a:spcBef>
                <a:spcPts val="300"/>
              </a:spcBef>
              <a:buSzPct val="80000"/>
              <a:buFont typeface="Wingdings" pitchFamily="2" charset="2"/>
              <a:buChar char="ü"/>
            </a:pPr>
            <a:r>
              <a:rPr lang="zh-CN" altLang="en-US" dirty="0"/>
              <a:t>第四级</a:t>
            </a:r>
          </a:p>
          <a:p>
            <a:pPr marL="790575" lvl="4" indent="-133350" algn="l" defTabSz="1019007" rtl="0" eaLnBrk="1" latinLnBrk="0" hangingPunct="1">
              <a:lnSpc>
                <a:spcPct val="110000"/>
              </a:lnSpc>
              <a:spcBef>
                <a:spcPts val="300"/>
              </a:spcBef>
              <a:buSzPct val="80000"/>
              <a:buFont typeface="Arial" pitchFamily="34" charset="0"/>
              <a:buChar char="»"/>
            </a:pPr>
            <a:r>
              <a:rPr lang="zh-CN" altLang="en-US" dirty="0"/>
              <a:t>第五级</a:t>
            </a:r>
          </a:p>
        </p:txBody>
      </p:sp>
    </p:spTree>
    <p:extLst>
      <p:ext uri="{BB962C8B-B14F-4D97-AF65-F5344CB8AC3E}">
        <p14:creationId xmlns:p14="http://schemas.microsoft.com/office/powerpoint/2010/main" val="189398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内容占位符 2"/>
          <p:cNvSpPr>
            <a:spLocks noGrp="1"/>
          </p:cNvSpPr>
          <p:nvPr>
            <p:ph idx="1"/>
          </p:nvPr>
        </p:nvSpPr>
        <p:spPr>
          <a:xfrm>
            <a:off x="406800" y="1652400"/>
            <a:ext cx="2102400" cy="5115600"/>
          </a:xfrm>
        </p:spPr>
        <p:txBody>
          <a:bodyPr/>
          <a:lstStyle>
            <a:lvl1pPr>
              <a:lnSpc>
                <a:spcPct val="110000"/>
              </a:lnSpc>
              <a:spcBef>
                <a:spcPts val="300"/>
              </a:spcBef>
              <a:defRPr>
                <a:latin typeface="Arial"/>
                <a:ea typeface="楷体_GB2312"/>
              </a:defRPr>
            </a:lvl1pPr>
            <a:lvl2pPr marL="333375" indent="-133350">
              <a:lnSpc>
                <a:spcPct val="110000"/>
              </a:lnSpc>
              <a:spcBef>
                <a:spcPts val="300"/>
              </a:spcBef>
              <a:buSzPct val="80000"/>
              <a:defRPr>
                <a:latin typeface="Arial"/>
                <a:ea typeface="楷体_GB2312"/>
              </a:defRPr>
            </a:lvl2pPr>
            <a:lvl3pPr marL="485775" indent="-123825">
              <a:lnSpc>
                <a:spcPct val="110000"/>
              </a:lnSpc>
              <a:spcBef>
                <a:spcPts val="300"/>
              </a:spcBef>
              <a:defRPr>
                <a:latin typeface="Arial"/>
                <a:ea typeface="楷体_GB2312"/>
              </a:defRPr>
            </a:lvl3pPr>
            <a:lvl4pPr marL="638175" indent="-142875">
              <a:lnSpc>
                <a:spcPct val="110000"/>
              </a:lnSpc>
              <a:spcBef>
                <a:spcPts val="300"/>
              </a:spcBef>
              <a:buSzPct val="80000"/>
              <a:buFont typeface="Wingdings" pitchFamily="2" charset="2"/>
              <a:buChar char="ü"/>
              <a:defRPr>
                <a:latin typeface="Arial"/>
                <a:ea typeface="楷体_GB2312"/>
              </a:defRPr>
            </a:lvl4pPr>
            <a:lvl5pPr marL="790575" indent="-133350">
              <a:lnSpc>
                <a:spcPct val="110000"/>
              </a:lnSpc>
              <a:spcBef>
                <a:spcPts val="300"/>
              </a:spcBef>
              <a:buSzPct val="80000"/>
              <a:defRPr>
                <a:latin typeface="Arial"/>
                <a:ea typeface="楷体_GB231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8752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3" name="Line 29"/>
          <p:cNvSpPr>
            <a:spLocks noChangeShapeType="1"/>
          </p:cNvSpPr>
          <p:nvPr userDrawn="1"/>
        </p:nvSpPr>
        <p:spPr bwMode="auto">
          <a:xfrm>
            <a:off x="1934557" y="3959754"/>
            <a:ext cx="6190876" cy="0"/>
          </a:xfrm>
          <a:prstGeom prst="line">
            <a:avLst/>
          </a:prstGeom>
          <a:noFill/>
          <a:ln w="19050">
            <a:solidFill>
              <a:schemeClr val="tx1"/>
            </a:solidFill>
            <a:round/>
            <a:headEnd/>
            <a:tailEnd/>
          </a:ln>
        </p:spPr>
        <p:txBody>
          <a:bodyPr lIns="98204" tIns="49102" rIns="98204" bIns="49102" anchor="ctr"/>
          <a:lstStyle/>
          <a:p>
            <a:endParaRPr lang="zh-CN" altLang="en-US" sz="1869" dirty="0">
              <a:ea typeface="楷体" panose="02010609060101010101" pitchFamily="49" charset="-122"/>
            </a:endParaRPr>
          </a:p>
        </p:txBody>
      </p:sp>
      <p:sp>
        <p:nvSpPr>
          <p:cNvPr id="8216" name="Rectangle 24"/>
          <p:cNvSpPr>
            <a:spLocks noGrp="1" noChangeArrowheads="1"/>
          </p:cNvSpPr>
          <p:nvPr>
            <p:ph type="ctrTitle"/>
          </p:nvPr>
        </p:nvSpPr>
        <p:spPr>
          <a:xfrm>
            <a:off x="2271327" y="3325936"/>
            <a:ext cx="5450582" cy="552431"/>
          </a:xfrm>
          <a:prstGeom prst="rect">
            <a:avLst/>
          </a:prstGeom>
          <a:noFill/>
        </p:spPr>
        <p:txBody>
          <a:bodyPr lIns="91411" tIns="45706" rIns="91411" bIns="45706">
            <a:spAutoFit/>
          </a:bodyPr>
          <a:lstStyle>
            <a:lvl1pPr algn="ctr">
              <a:defRPr sz="2990">
                <a:solidFill>
                  <a:schemeClr val="tx1"/>
                </a:solidFill>
                <a:ea typeface="楷体" panose="02010609060101010101" pitchFamily="49" charset="-122"/>
              </a:defRPr>
            </a:lvl1pPr>
          </a:lstStyle>
          <a:p>
            <a:r>
              <a:rPr lang="zh-CN" altLang="en-US" dirty="0"/>
              <a:t>单击此处编辑母版标题样式</a:t>
            </a:r>
          </a:p>
        </p:txBody>
      </p:sp>
      <p:sp>
        <p:nvSpPr>
          <p:cNvPr id="2" name="灯片编号占位符 1"/>
          <p:cNvSpPr>
            <a:spLocks noGrp="1"/>
          </p:cNvSpPr>
          <p:nvPr>
            <p:ph type="sldNum" sz="quarter" idx="10"/>
          </p:nvPr>
        </p:nvSpPr>
        <p:spPr/>
        <p:txBody>
          <a:bodyPr/>
          <a:lstStyle>
            <a:lvl1pPr>
              <a:defRPr b="0" i="0">
                <a:latin typeface="Times New Roman" panose="02020603050405020304" pitchFamily="18" charset="0"/>
                <a:cs typeface="Times New Roman" panose="02020603050405020304" pitchFamily="18" charset="0"/>
              </a:defRPr>
            </a:lvl1pPr>
          </a:lstStyle>
          <a:p>
            <a:pPr>
              <a:defRPr/>
            </a:pPr>
            <a:fld id="{C969E627-E459-4B23-8883-DCBD97182DC3}" type="slidenum">
              <a:rPr lang="en-US" altLang="zh-CN" smtClean="0"/>
              <a:pPr>
                <a:defRPr/>
              </a:pPr>
              <a:t>‹#›</a:t>
            </a:fld>
            <a:endParaRPr lang="en-US" altLang="zh-CN" dirty="0"/>
          </a:p>
        </p:txBody>
      </p:sp>
    </p:spTree>
    <p:extLst>
      <p:ext uri="{BB962C8B-B14F-4D97-AF65-F5344CB8AC3E}">
        <p14:creationId xmlns:p14="http://schemas.microsoft.com/office/powerpoint/2010/main" val="2714239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63626" y="790650"/>
            <a:ext cx="8997950" cy="561975"/>
          </a:xfrm>
          <a:prstGeom prst="rect">
            <a:avLst/>
          </a:prstGeom>
        </p:spPr>
        <p:txBody>
          <a:bodyPr vert="horz" wrap="square" lIns="100838" tIns="50419" rIns="100838" bIns="50419" rtlCol="0" anchor="t">
            <a:noAutofit/>
          </a:bodyPr>
          <a:lstStyle/>
          <a:p>
            <a:r>
              <a:rPr lang="zh-CN" altLang="en-US" dirty="0"/>
              <a:t>单击此处编辑母版标题样式</a:t>
            </a:r>
          </a:p>
        </p:txBody>
      </p:sp>
      <p:sp>
        <p:nvSpPr>
          <p:cNvPr id="3" name="文本占位符 2"/>
          <p:cNvSpPr>
            <a:spLocks noGrp="1"/>
          </p:cNvSpPr>
          <p:nvPr>
            <p:ph type="body" idx="1"/>
          </p:nvPr>
        </p:nvSpPr>
        <p:spPr>
          <a:xfrm>
            <a:off x="406800" y="1652400"/>
            <a:ext cx="2102400" cy="4762800"/>
          </a:xfrm>
          <a:prstGeom prst="rect">
            <a:avLst/>
          </a:prstGeom>
        </p:spPr>
        <p:txBody>
          <a:bodyPr vert="horz" lIns="101901" tIns="50950" rIns="101901" bIns="50950" rtlCol="0">
            <a:normAutofit/>
          </a:body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4" name="TextBox 3"/>
          <p:cNvSpPr txBox="1"/>
          <p:nvPr/>
        </p:nvSpPr>
        <p:spPr>
          <a:xfrm>
            <a:off x="8990434" y="7152510"/>
            <a:ext cx="540060" cy="252028"/>
          </a:xfrm>
          <a:prstGeom prst="rect">
            <a:avLst/>
          </a:prstGeom>
          <a:noFill/>
        </p:spPr>
        <p:txBody>
          <a:bodyPr wrap="square" lIns="72000" tIns="18000" rIns="72000" bIns="18000" rtlCol="0" anchor="ctr">
            <a:noAutofit/>
          </a:bodyPr>
          <a:lstStyle/>
          <a:p>
            <a:pPr algn="r"/>
            <a:fld id="{DAEC31D3-4A50-4A4C-86F1-071D92773413}" type="slidenum">
              <a:rPr lang="zh-CN" altLang="en-US" sz="1000" smtClean="0">
                <a:latin typeface="Arial"/>
                <a:ea typeface="楷体_GB2312"/>
                <a:cs typeface="Arial" pitchFamily="34" charset="0"/>
              </a:rPr>
              <a:pPr algn="r"/>
              <a:t>‹#›</a:t>
            </a:fld>
            <a:endParaRPr lang="zh-CN" altLang="en-US" sz="1000" dirty="0">
              <a:latin typeface="Arial"/>
              <a:ea typeface="楷体_GB2312"/>
              <a:cs typeface="Arial" pitchFamily="34" charset="0"/>
            </a:endParaRPr>
          </a:p>
        </p:txBody>
      </p:sp>
    </p:spTree>
    <p:extLst>
      <p:ext uri="{BB962C8B-B14F-4D97-AF65-F5344CB8AC3E}">
        <p14:creationId xmlns:p14="http://schemas.microsoft.com/office/powerpoint/2010/main" val="3415479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1" r:id="rId3"/>
    <p:sldLayoutId id="2147483746" r:id="rId4"/>
  </p:sldLayoutIdLst>
  <p:hf hdr="0" ftr="0" dt="0"/>
  <p:txStyles>
    <p:titleStyle>
      <a:lvl1pPr algn="l" defTabSz="1019007"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p:titleStyle>
    <p:bodyStyle>
      <a:lvl1pPr marL="180975" indent="-180975" algn="l" defTabSz="1019007" rtl="0" eaLnBrk="1" latinLnBrk="0" hangingPunct="1">
        <a:spcBef>
          <a:spcPct val="20000"/>
        </a:spcBef>
        <a:buSzPct val="80000"/>
        <a:buFont typeface="Wingdings" pitchFamily="2" charset="2"/>
        <a:buChar char="n"/>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1pPr>
      <a:lvl2pPr marL="361950"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2pPr>
      <a:lvl3pPr marL="542925"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3pPr>
      <a:lvl4pPr marL="809625" indent="-23812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4pPr>
      <a:lvl5pPr marL="990600" indent="-18097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5pPr>
      <a:lvl6pPr marL="2802270"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774"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1278"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781"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8.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40.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0.png"/><Relationship Id="rId5" Type="http://schemas.openxmlformats.org/officeDocument/2006/relationships/image" Target="../media/image190.png"/><Relationship Id="rId4" Type="http://schemas.openxmlformats.org/officeDocument/2006/relationships/image" Target="../media/image180.png"/></Relationships>
</file>

<file path=ppt/slides/_rels/slide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0.png"/><Relationship Id="rId7" Type="http://schemas.openxmlformats.org/officeDocument/2006/relationships/image" Target="../media/image73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20.png"/><Relationship Id="rId5" Type="http://schemas.openxmlformats.org/officeDocument/2006/relationships/image" Target="../media/image710.png"/><Relationship Id="rId4" Type="http://schemas.openxmlformats.org/officeDocument/2006/relationships/image" Target="../media/image7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10.png"/><Relationship Id="rId7" Type="http://schemas.openxmlformats.org/officeDocument/2006/relationships/image" Target="../media/image12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910.png"/></Relationships>
</file>

<file path=ppt/slides/_rels/slide10.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40.png"/><Relationship Id="rId3" Type="http://schemas.openxmlformats.org/officeDocument/2006/relationships/image" Target="../media/image25.png"/><Relationship Id="rId7" Type="http://schemas.openxmlformats.org/officeDocument/2006/relationships/image" Target="../media/image160.png"/><Relationship Id="rId12" Type="http://schemas.openxmlformats.org/officeDocument/2006/relationships/image" Target="../media/image230.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40.png"/><Relationship Id="rId11" Type="http://schemas.openxmlformats.org/officeDocument/2006/relationships/image" Target="../media/image110.png"/><Relationship Id="rId5" Type="http://schemas.openxmlformats.org/officeDocument/2006/relationships/image" Target="../media/image109.png"/><Relationship Id="rId15" Type="http://schemas.openxmlformats.org/officeDocument/2006/relationships/image" Target="../media/image28.png"/><Relationship Id="rId10" Type="http://schemas.openxmlformats.org/officeDocument/2006/relationships/image" Target="../media/image26.png"/><Relationship Id="rId4" Type="http://schemas.openxmlformats.org/officeDocument/2006/relationships/image" Target="../media/image910.png"/><Relationship Id="rId9" Type="http://schemas.openxmlformats.org/officeDocument/2006/relationships/image" Target="../media/image210.png"/><Relationship Id="rId1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40.png"/><Relationship Id="rId3" Type="http://schemas.openxmlformats.org/officeDocument/2006/relationships/image" Target="../media/image29.png"/><Relationship Id="rId7" Type="http://schemas.openxmlformats.org/officeDocument/2006/relationships/image" Target="../media/image160.png"/><Relationship Id="rId12" Type="http://schemas.openxmlformats.org/officeDocument/2006/relationships/image" Target="../media/image23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31.png"/><Relationship Id="rId4" Type="http://schemas.openxmlformats.org/officeDocument/2006/relationships/image" Target="../media/image910.png"/><Relationship Id="rId9" Type="http://schemas.openxmlformats.org/officeDocument/2006/relationships/image" Target="../media/image210.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49.png"/><Relationship Id="rId7" Type="http://schemas.openxmlformats.org/officeDocument/2006/relationships/image" Target="../media/image330.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12.xml"/><Relationship Id="rId16" Type="http://schemas.openxmlformats.org/officeDocument/2006/relationships/image" Target="../media/image45.png"/><Relationship Id="rId20" Type="http://schemas.openxmlformats.org/officeDocument/2006/relationships/image" Target="../media/image50.png"/><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7.png"/><Relationship Id="rId5" Type="http://schemas.openxmlformats.org/officeDocument/2006/relationships/image" Target="../media/image32.png"/><Relationship Id="rId15" Type="http://schemas.openxmlformats.org/officeDocument/2006/relationships/image" Target="../media/image44.png"/><Relationship Id="rId10" Type="http://schemas.openxmlformats.org/officeDocument/2006/relationships/image" Target="../media/image36.png"/><Relationship Id="rId19" Type="http://schemas.openxmlformats.org/officeDocument/2006/relationships/image" Target="../media/image48.png"/><Relationship Id="rId4" Type="http://schemas.openxmlformats.org/officeDocument/2006/relationships/image" Target="../media/image110.png"/><Relationship Id="rId9" Type="http://schemas.openxmlformats.org/officeDocument/2006/relationships/image" Target="../media/image35.png"/><Relationship Id="rId1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18" Type="http://schemas.openxmlformats.org/officeDocument/2006/relationships/image" Target="../media/image72.png"/><Relationship Id="rId3" Type="http://schemas.openxmlformats.org/officeDocument/2006/relationships/image" Target="../media/image51.png"/><Relationship Id="rId7" Type="http://schemas.openxmlformats.org/officeDocument/2006/relationships/image" Target="../media/image240.png"/><Relationship Id="rId12" Type="http://schemas.openxmlformats.org/officeDocument/2006/relationships/image" Target="../media/image53.png"/><Relationship Id="rId17" Type="http://schemas.openxmlformats.org/officeDocument/2006/relationships/image" Target="../media/image55.png"/><Relationship Id="rId2" Type="http://schemas.openxmlformats.org/officeDocument/2006/relationships/notesSlide" Target="../notesSlides/notesSlide13.xml"/><Relationship Id="rId16" Type="http://schemas.openxmlformats.org/officeDocument/2006/relationships/image" Target="../media/image54.png"/><Relationship Id="rId1" Type="http://schemas.openxmlformats.org/officeDocument/2006/relationships/slideLayout" Target="../slideLayouts/slideLayout3.xml"/><Relationship Id="rId6" Type="http://schemas.openxmlformats.org/officeDocument/2006/relationships/image" Target="../media/image230.png"/><Relationship Id="rId11" Type="http://schemas.openxmlformats.org/officeDocument/2006/relationships/image" Target="../media/image65.png"/><Relationship Id="rId5" Type="http://schemas.openxmlformats.org/officeDocument/2006/relationships/image" Target="../media/image110.png"/><Relationship Id="rId15" Type="http://schemas.openxmlformats.org/officeDocument/2006/relationships/image" Target="../media/image69.png"/><Relationship Id="rId19" Type="http://schemas.openxmlformats.org/officeDocument/2006/relationships/image" Target="../media/image75.png"/><Relationship Id="rId4" Type="http://schemas.openxmlformats.org/officeDocument/2006/relationships/image" Target="../media/image61.png"/><Relationship Id="rId9" Type="http://schemas.openxmlformats.org/officeDocument/2006/relationships/image" Target="../media/image52.png"/><Relationship Id="rId14" Type="http://schemas.openxmlformats.org/officeDocument/2006/relationships/image" Target="../media/image6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60.png"/><Relationship Id="rId3" Type="http://schemas.openxmlformats.org/officeDocument/2006/relationships/image" Target="../media/image76.png"/><Relationship Id="rId7" Type="http://schemas.openxmlformats.org/officeDocument/2006/relationships/image" Target="../media/image57.png"/><Relationship Id="rId12" Type="http://schemas.openxmlformats.org/officeDocument/2006/relationships/image" Target="../media/image59.png"/><Relationship Id="rId17" Type="http://schemas.openxmlformats.org/officeDocument/2006/relationships/image" Target="../media/image70.png"/><Relationship Id="rId2" Type="http://schemas.openxmlformats.org/officeDocument/2006/relationships/notesSlide" Target="../notesSlides/notesSlide15.xml"/><Relationship Id="rId16" Type="http://schemas.openxmlformats.org/officeDocument/2006/relationships/image" Target="../media/image66.png"/><Relationship Id="rId1" Type="http://schemas.openxmlformats.org/officeDocument/2006/relationships/slideLayout" Target="../slideLayouts/slideLayout3.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64.png"/><Relationship Id="rId10" Type="http://schemas.openxmlformats.org/officeDocument/2006/relationships/image" Target="../media/image83.png"/><Relationship Id="rId4" Type="http://schemas.openxmlformats.org/officeDocument/2006/relationships/image" Target="../media/image56.png"/><Relationship Id="rId9" Type="http://schemas.openxmlformats.org/officeDocument/2006/relationships/image" Target="../media/image58.png"/><Relationship Id="rId14" Type="http://schemas.openxmlformats.org/officeDocument/2006/relationships/image" Target="../media/image63.png"/></Relationships>
</file>

<file path=ppt/slides/_rels/slide16.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18" Type="http://schemas.openxmlformats.org/officeDocument/2006/relationships/image" Target="../media/image95.png"/><Relationship Id="rId26" Type="http://schemas.openxmlformats.org/officeDocument/2006/relationships/image" Target="../media/image103.png"/><Relationship Id="rId3" Type="http://schemas.openxmlformats.org/officeDocument/2006/relationships/image" Target="../media/image71.png"/><Relationship Id="rId21" Type="http://schemas.openxmlformats.org/officeDocument/2006/relationships/image" Target="../media/image98.png"/><Relationship Id="rId7" Type="http://schemas.openxmlformats.org/officeDocument/2006/relationships/image" Target="../media/image82.png"/><Relationship Id="rId12" Type="http://schemas.openxmlformats.org/officeDocument/2006/relationships/image" Target="../media/image89.png"/><Relationship Id="rId17" Type="http://schemas.openxmlformats.org/officeDocument/2006/relationships/image" Target="../media/image94.png"/><Relationship Id="rId25" Type="http://schemas.openxmlformats.org/officeDocument/2006/relationships/image" Target="../media/image102.png"/><Relationship Id="rId2" Type="http://schemas.openxmlformats.org/officeDocument/2006/relationships/notesSlide" Target="../notesSlides/notesSlide16.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106.png"/><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88.png"/><Relationship Id="rId24" Type="http://schemas.openxmlformats.org/officeDocument/2006/relationships/image" Target="../media/image101.png"/><Relationship Id="rId5" Type="http://schemas.openxmlformats.org/officeDocument/2006/relationships/image" Target="../media/image46.png"/><Relationship Id="rId15" Type="http://schemas.openxmlformats.org/officeDocument/2006/relationships/image" Target="../media/image92.png"/><Relationship Id="rId23" Type="http://schemas.openxmlformats.org/officeDocument/2006/relationships/image" Target="../media/image100.png"/><Relationship Id="rId28" Type="http://schemas.openxmlformats.org/officeDocument/2006/relationships/image" Target="../media/image105.png"/><Relationship Id="rId10" Type="http://schemas.openxmlformats.org/officeDocument/2006/relationships/image" Target="../media/image87.png"/><Relationship Id="rId19" Type="http://schemas.openxmlformats.org/officeDocument/2006/relationships/image" Target="../media/image96.png"/><Relationship Id="rId4" Type="http://schemas.openxmlformats.org/officeDocument/2006/relationships/image" Target="../media/image77.png"/><Relationship Id="rId9" Type="http://schemas.openxmlformats.org/officeDocument/2006/relationships/image" Target="../media/image86.png"/><Relationship Id="rId14" Type="http://schemas.openxmlformats.org/officeDocument/2006/relationships/image" Target="../media/image91.png"/><Relationship Id="rId22" Type="http://schemas.openxmlformats.org/officeDocument/2006/relationships/image" Target="../media/image99.png"/><Relationship Id="rId27" Type="http://schemas.openxmlformats.org/officeDocument/2006/relationships/image" Target="../media/image104.png"/><Relationship Id="rId30" Type="http://schemas.openxmlformats.org/officeDocument/2006/relationships/image" Target="../media/image10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4BAB5-7ABD-00D0-BD68-6CC1CFC793E4}"/>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9583A44E-6CBA-FC2D-98EA-62EC60F95EF5}"/>
              </a:ext>
            </a:extLst>
          </p:cNvPr>
          <p:cNvSpPr>
            <a:spLocks noChangeArrowheads="1"/>
          </p:cNvSpPr>
          <p:nvPr/>
        </p:nvSpPr>
        <p:spPr bwMode="auto">
          <a:xfrm>
            <a:off x="10354" y="970727"/>
            <a:ext cx="10060801" cy="6875442"/>
          </a:xfrm>
          <a:prstGeom prst="rect">
            <a:avLst/>
          </a:prstGeom>
          <a:solidFill>
            <a:schemeClr val="bg1"/>
          </a:solidFill>
          <a:ln w="9525">
            <a:noFill/>
            <a:miter lim="800000"/>
            <a:headEnd/>
            <a:tailEnd/>
          </a:ln>
          <a:effectLst/>
        </p:spPr>
        <p:txBody>
          <a:bodyPr lIns="85416" tIns="42710" rIns="85416" bIns="42710" anchor="ctr"/>
          <a:lstStyle/>
          <a:p>
            <a:pPr algn="ctr">
              <a:lnSpc>
                <a:spcPct val="150000"/>
              </a:lnSpc>
            </a:pPr>
            <a:endParaRPr lang="en-US" altLang="zh-CN" sz="24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72710" name="Rectangle 4">
            <a:extLst>
              <a:ext uri="{FF2B5EF4-FFF2-40B4-BE49-F238E27FC236}">
                <a16:creationId xmlns:a16="http://schemas.microsoft.com/office/drawing/2014/main" id="{3A5E94B5-3F3A-E7FC-BF65-8926FE3BAEC4}"/>
              </a:ext>
            </a:extLst>
          </p:cNvPr>
          <p:cNvSpPr>
            <a:spLocks noChangeArrowheads="1"/>
          </p:cNvSpPr>
          <p:nvPr/>
        </p:nvSpPr>
        <p:spPr bwMode="auto">
          <a:xfrm>
            <a:off x="-407" y="1272763"/>
            <a:ext cx="10060801" cy="1397747"/>
          </a:xfrm>
          <a:prstGeom prst="rect">
            <a:avLst/>
          </a:prstGeom>
          <a:solidFill>
            <a:srgbClr val="09599C"/>
          </a:solidFill>
          <a:ln w="9525" algn="ctr">
            <a:noFill/>
            <a:miter lim="800000"/>
            <a:headEnd/>
            <a:tailEnd/>
          </a:ln>
        </p:spPr>
        <p:txBody>
          <a:bodyPr lIns="85435" tIns="42718" rIns="85435" bIns="42718" anchor="ctr" anchorCtr="1">
            <a:noAutofit/>
          </a:bodyPr>
          <a:lstStyle/>
          <a:p>
            <a:pPr marL="388600" indent="-388600" algn="ctr" defTabSz="981881" eaLnBrk="0" hangingPunct="0">
              <a:defRPr/>
            </a:pPr>
            <a:r>
              <a:rPr lang="en-US" altLang="zh-CN" sz="40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PageRank Centrality in Directed Graphs </a:t>
            </a:r>
          </a:p>
          <a:p>
            <a:pPr marL="388600" indent="-388600" algn="ctr" defTabSz="981881" eaLnBrk="0" hangingPunct="0">
              <a:defRPr/>
            </a:pPr>
            <a:r>
              <a:rPr lang="en-US" altLang="zh-CN" sz="40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with Bounded In-Degree</a:t>
            </a:r>
          </a:p>
        </p:txBody>
      </p:sp>
      <p:cxnSp>
        <p:nvCxnSpPr>
          <p:cNvPr id="3" name="直接连接符 2">
            <a:extLst>
              <a:ext uri="{FF2B5EF4-FFF2-40B4-BE49-F238E27FC236}">
                <a16:creationId xmlns:a16="http://schemas.microsoft.com/office/drawing/2014/main" id="{13C93C55-2CDC-8C68-C5A6-AA835C7B21AC}"/>
              </a:ext>
            </a:extLst>
          </p:cNvPr>
          <p:cNvCxnSpPr/>
          <p:nvPr/>
        </p:nvCxnSpPr>
        <p:spPr bwMode="auto">
          <a:xfrm>
            <a:off x="0" y="1276270"/>
            <a:ext cx="10059988" cy="0"/>
          </a:xfrm>
          <a:prstGeom prst="line">
            <a:avLst/>
          </a:prstGeom>
          <a:noFill/>
          <a:ln w="19050" cap="flat" cmpd="sng" algn="ctr">
            <a:solidFill>
              <a:schemeClr val="bg2"/>
            </a:solidFill>
            <a:prstDash val="solid"/>
            <a:round/>
            <a:headEnd type="none" w="med" len="med"/>
            <a:tailEnd type="none" w="med" len="med"/>
          </a:ln>
          <a:effectLst/>
        </p:spPr>
      </p:cxnSp>
      <p:sp>
        <p:nvSpPr>
          <p:cNvPr id="12" name="date">
            <a:extLst>
              <a:ext uri="{FF2B5EF4-FFF2-40B4-BE49-F238E27FC236}">
                <a16:creationId xmlns:a16="http://schemas.microsoft.com/office/drawing/2014/main" id="{EA5D0A9A-DB0A-2982-E5C3-56BC2F1C913B}"/>
              </a:ext>
            </a:extLst>
          </p:cNvPr>
          <p:cNvSpPr txBox="1">
            <a:spLocks noChangeArrowheads="1"/>
          </p:cNvSpPr>
          <p:nvPr/>
        </p:nvSpPr>
        <p:spPr bwMode="auto">
          <a:xfrm>
            <a:off x="3330000" y="6828889"/>
            <a:ext cx="3420000" cy="72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algn="ctr" defTabSz="1018970" eaLnBrk="1" hangingPunct="1">
              <a:lnSpc>
                <a:spcPct val="110000"/>
              </a:lnSpc>
              <a:spcBef>
                <a:spcPct val="30000"/>
              </a:spcBef>
              <a:spcAft>
                <a:spcPct val="10000"/>
              </a:spcAft>
            </a:pPr>
            <a:r>
              <a:rPr lang="en-US" altLang="zh-CN" sz="2400" dirty="0">
                <a:solidFill>
                  <a:prstClr val="black"/>
                </a:solidFill>
                <a:ea typeface="KaiTi" panose="02010609060101010101" pitchFamily="49" charset="-122"/>
                <a:cs typeface="Times New Roman" panose="02020603050405020304" pitchFamily="18" charset="0"/>
              </a:rPr>
              <a:t>13 January 2026</a:t>
            </a:r>
          </a:p>
        </p:txBody>
      </p:sp>
      <p:sp>
        <p:nvSpPr>
          <p:cNvPr id="15" name="矩形 14">
            <a:extLst>
              <a:ext uri="{FF2B5EF4-FFF2-40B4-BE49-F238E27FC236}">
                <a16:creationId xmlns:a16="http://schemas.microsoft.com/office/drawing/2014/main" id="{A2D4EC69-187F-E374-6CED-8CA35A7F8DCC}"/>
              </a:ext>
            </a:extLst>
          </p:cNvPr>
          <p:cNvSpPr/>
          <p:nvPr/>
        </p:nvSpPr>
        <p:spPr>
          <a:xfrm>
            <a:off x="0" y="2762475"/>
            <a:ext cx="10080000" cy="91965"/>
          </a:xfrm>
          <a:prstGeom prst="rect">
            <a:avLst/>
          </a:prstGeom>
          <a:solidFill>
            <a:srgbClr val="005AAA"/>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8" name="date">
            <a:extLst>
              <a:ext uri="{FF2B5EF4-FFF2-40B4-BE49-F238E27FC236}">
                <a16:creationId xmlns:a16="http://schemas.microsoft.com/office/drawing/2014/main" id="{29EDCDAA-F8EC-3287-698C-CCBFDAC25FF0}"/>
              </a:ext>
            </a:extLst>
          </p:cNvPr>
          <p:cNvSpPr txBox="1">
            <a:spLocks noChangeArrowheads="1"/>
          </p:cNvSpPr>
          <p:nvPr/>
        </p:nvSpPr>
        <p:spPr bwMode="auto">
          <a:xfrm>
            <a:off x="856739" y="3159393"/>
            <a:ext cx="9203249" cy="1220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defTabSz="1018970" eaLnBrk="1" hangingPunct="1">
              <a:lnSpc>
                <a:spcPct val="150000"/>
              </a:lnSpc>
              <a:spcAft>
                <a:spcPts val="600"/>
              </a:spcAft>
            </a:pPr>
            <a:r>
              <a:rPr lang="en-US" altLang="zh-CN" sz="2400" dirty="0">
                <a:ea typeface="KaiTi" panose="02010609060101010101" pitchFamily="49" charset="-122"/>
                <a:cs typeface="Times New Roman" panose="02020603050405020304" pitchFamily="18" charset="0"/>
              </a:rPr>
              <a:t>Mikkel Thorup, </a:t>
            </a:r>
            <a:r>
              <a:rPr lang="en-US" altLang="zh-CN" sz="2400" b="1" dirty="0">
                <a:ea typeface="KaiTi" panose="02010609060101010101" pitchFamily="49" charset="-122"/>
                <a:cs typeface="Times New Roman" panose="02020603050405020304" pitchFamily="18" charset="0"/>
              </a:rPr>
              <a:t>Hanzhi Wang </a:t>
            </a:r>
            <a:r>
              <a:rPr lang="en-US" altLang="zh-CN" sz="2400" dirty="0">
                <a:solidFill>
                  <a:srgbClr val="005AAA"/>
                </a:solidFill>
                <a:ea typeface="KaiTi" panose="02010609060101010101" pitchFamily="49" charset="-122"/>
                <a:cs typeface="Times New Roman" panose="02020603050405020304" pitchFamily="18" charset="0"/>
              </a:rPr>
              <a:t>(BARC, University of Copenhagen)</a:t>
            </a:r>
            <a:r>
              <a:rPr lang="en-US" altLang="zh-CN" sz="2400" dirty="0">
                <a:ea typeface="KaiTi" panose="02010609060101010101" pitchFamily="49" charset="-122"/>
                <a:cs typeface="Times New Roman" panose="02020603050405020304" pitchFamily="18" charset="0"/>
              </a:rPr>
              <a:t>,  </a:t>
            </a:r>
          </a:p>
          <a:p>
            <a:pPr defTabSz="1018970" eaLnBrk="1" hangingPunct="1">
              <a:lnSpc>
                <a:spcPct val="150000"/>
              </a:lnSpc>
              <a:spcAft>
                <a:spcPts val="600"/>
              </a:spcAft>
            </a:pPr>
            <a:r>
              <a:rPr lang="en-US" altLang="zh-CN" sz="2400" dirty="0">
                <a:ea typeface="KaiTi" panose="02010609060101010101" pitchFamily="49" charset="-122"/>
                <a:cs typeface="Times New Roman" panose="02020603050405020304" pitchFamily="18" charset="0"/>
              </a:rPr>
              <a:t>Zhewei Wei, Mingji Yang </a:t>
            </a:r>
            <a:r>
              <a:rPr lang="en-US" altLang="zh-CN" sz="2400" dirty="0">
                <a:solidFill>
                  <a:srgbClr val="005AAA"/>
                </a:solidFill>
                <a:ea typeface="KaiTi" panose="02010609060101010101" pitchFamily="49" charset="-122"/>
                <a:cs typeface="Times New Roman" panose="02020603050405020304" pitchFamily="18" charset="0"/>
              </a:rPr>
              <a:t>(Renmin University of China)</a:t>
            </a:r>
          </a:p>
        </p:txBody>
      </p:sp>
      <p:sp>
        <p:nvSpPr>
          <p:cNvPr id="2" name="TextBox 1">
            <a:extLst>
              <a:ext uri="{FF2B5EF4-FFF2-40B4-BE49-F238E27FC236}">
                <a16:creationId xmlns:a16="http://schemas.microsoft.com/office/drawing/2014/main" id="{F160D730-DB16-5FDF-8261-46273E9BC081}"/>
              </a:ext>
            </a:extLst>
          </p:cNvPr>
          <p:cNvSpPr txBox="1"/>
          <p:nvPr/>
        </p:nvSpPr>
        <p:spPr bwMode="auto">
          <a:xfrm>
            <a:off x="-287724" y="159150"/>
            <a:ext cx="8046146" cy="400110"/>
          </a:xfrm>
          <a:prstGeom prst="rect">
            <a:avLst/>
          </a:prstGeom>
          <a:noFill/>
          <a:ln w="9525" algn="ctr">
            <a:noFill/>
            <a:miter lim="800000"/>
            <a:headEnd/>
            <a:tailEnd/>
          </a:ln>
          <a:effectLst/>
        </p:spPr>
        <p:txBody>
          <a:bodyPr wrap="square">
            <a:spAutoFit/>
          </a:bodyPr>
          <a:lstStyle/>
          <a:p>
            <a:pPr algn="ctr">
              <a:buNone/>
            </a:pPr>
            <a:r>
              <a:rPr lang="en-AU" b="1" i="0">
                <a:solidFill>
                  <a:srgbClr val="132F4A"/>
                </a:solidFill>
                <a:effectLst/>
                <a:latin typeface="pt-sans-pro"/>
              </a:rPr>
              <a:t>ACM-SIAM Symposium on Discrete Algorithms (SODA26)</a:t>
            </a:r>
          </a:p>
        </p:txBody>
      </p:sp>
      <p:pic>
        <p:nvPicPr>
          <p:cNvPr id="11" name="Picture 10" descr="BARC – University of Copenhagen">
            <a:extLst>
              <a:ext uri="{FF2B5EF4-FFF2-40B4-BE49-F238E27FC236}">
                <a16:creationId xmlns:a16="http://schemas.microsoft.com/office/drawing/2014/main" id="{D03C910B-DD29-6507-41B4-AD6CC1BDC41B}"/>
              </a:ext>
            </a:extLst>
          </p:cNvPr>
          <p:cNvPicPr>
            <a:picLocks noChangeAspect="1"/>
          </p:cNvPicPr>
          <p:nvPr/>
        </p:nvPicPr>
        <p:blipFill>
          <a:blip r:embed="rId3"/>
          <a:stretch>
            <a:fillRect/>
          </a:stretch>
        </p:blipFill>
        <p:spPr>
          <a:xfrm>
            <a:off x="3304097" y="4947157"/>
            <a:ext cx="1614280" cy="1614280"/>
          </a:xfrm>
          <a:prstGeom prst="rect">
            <a:avLst/>
          </a:prstGeom>
        </p:spPr>
      </p:pic>
      <p:pic>
        <p:nvPicPr>
          <p:cNvPr id="13" name="Picture 12" descr="University of Copenhagen - NamuWiki">
            <a:extLst>
              <a:ext uri="{FF2B5EF4-FFF2-40B4-BE49-F238E27FC236}">
                <a16:creationId xmlns:a16="http://schemas.microsoft.com/office/drawing/2014/main" id="{8838BC8F-ECAD-444E-29CB-D9C50CEB46D4}"/>
              </a:ext>
            </a:extLst>
          </p:cNvPr>
          <p:cNvPicPr>
            <a:picLocks noChangeAspect="1"/>
          </p:cNvPicPr>
          <p:nvPr/>
        </p:nvPicPr>
        <p:blipFill>
          <a:blip r:embed="rId4"/>
          <a:stretch>
            <a:fillRect/>
          </a:stretch>
        </p:blipFill>
        <p:spPr>
          <a:xfrm>
            <a:off x="5127271" y="5033656"/>
            <a:ext cx="1404724" cy="1404724"/>
          </a:xfrm>
          <a:prstGeom prst="rect">
            <a:avLst/>
          </a:prstGeom>
        </p:spPr>
      </p:pic>
      <p:pic>
        <p:nvPicPr>
          <p:cNvPr id="14" name="Graphic 13" descr="Renmin University of China - Wikipedia">
            <a:extLst>
              <a:ext uri="{FF2B5EF4-FFF2-40B4-BE49-F238E27FC236}">
                <a16:creationId xmlns:a16="http://schemas.microsoft.com/office/drawing/2014/main" id="{9DFC996D-5754-86E0-45FB-AAAD601CB1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03671" y="5021298"/>
            <a:ext cx="1404725" cy="1404725"/>
          </a:xfrm>
          <a:prstGeom prst="rect">
            <a:avLst/>
          </a:prstGeom>
        </p:spPr>
      </p:pic>
      <p:pic>
        <p:nvPicPr>
          <p:cNvPr id="22" name="Picture 21" descr="The Faculty of Education at the University of Melbourne | Melbourne VIC">
            <a:extLst>
              <a:ext uri="{FF2B5EF4-FFF2-40B4-BE49-F238E27FC236}">
                <a16:creationId xmlns:a16="http://schemas.microsoft.com/office/drawing/2014/main" id="{C2136BD3-010B-7847-5433-BC48996F3D9B}"/>
              </a:ext>
            </a:extLst>
          </p:cNvPr>
          <p:cNvPicPr>
            <a:picLocks noChangeAspect="1"/>
          </p:cNvPicPr>
          <p:nvPr/>
        </p:nvPicPr>
        <p:blipFill>
          <a:blip r:embed="rId7"/>
          <a:stretch>
            <a:fillRect/>
          </a:stretch>
        </p:blipFill>
        <p:spPr>
          <a:xfrm>
            <a:off x="1655804" y="5033655"/>
            <a:ext cx="1392369" cy="1392369"/>
          </a:xfrm>
          <a:prstGeom prst="rect">
            <a:avLst/>
          </a:prstGeom>
        </p:spPr>
      </p:pic>
    </p:spTree>
    <p:extLst>
      <p:ext uri="{BB962C8B-B14F-4D97-AF65-F5344CB8AC3E}">
        <p14:creationId xmlns:p14="http://schemas.microsoft.com/office/powerpoint/2010/main" val="2696727286"/>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 name="组合 1">
            <a:extLst>
              <a:ext uri="{FF2B5EF4-FFF2-40B4-BE49-F238E27FC236}">
                <a16:creationId xmlns:a16="http://schemas.microsoft.com/office/drawing/2014/main" id="{C6F0BB90-E57A-2540-FFA2-C752046EFBD1}"/>
              </a:ext>
            </a:extLst>
          </p:cNvPr>
          <p:cNvGrpSpPr/>
          <p:nvPr/>
        </p:nvGrpSpPr>
        <p:grpSpPr>
          <a:xfrm>
            <a:off x="2307043" y="3220124"/>
            <a:ext cx="5132508" cy="817799"/>
            <a:chOff x="2515048" y="2878882"/>
            <a:chExt cx="4981575" cy="793750"/>
          </a:xfrm>
        </p:grpSpPr>
        <p:sp>
          <p:nvSpPr>
            <p:cNvPr id="3" name="AutoShape 15">
              <a:extLst>
                <a:ext uri="{FF2B5EF4-FFF2-40B4-BE49-F238E27FC236}">
                  <a16:creationId xmlns:a16="http://schemas.microsoft.com/office/drawing/2014/main" id="{C1FB0E57-8135-918D-3993-095CA65BDB0B}"/>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 name="AutoShape 16">
              <a:extLst>
                <a:ext uri="{FF2B5EF4-FFF2-40B4-BE49-F238E27FC236}">
                  <a16:creationId xmlns:a16="http://schemas.microsoft.com/office/drawing/2014/main" id="{84F9866F-BA3C-E779-ADC8-E266469A839E}"/>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A8D2DDB-ADD7-A5E6-0F86-A7185473FF70}"/>
                </a:ext>
              </a:extLst>
            </p:cNvPr>
            <p:cNvSpPr>
              <a:spLocks noChangeArrowheads="1"/>
            </p:cNvSpPr>
            <p:nvPr/>
          </p:nvSpPr>
          <p:spPr bwMode="auto">
            <a:xfrm>
              <a:off x="3411096" y="3050480"/>
              <a:ext cx="3809933" cy="458980"/>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Prior Work and Our Results</a:t>
              </a:r>
            </a:p>
          </p:txBody>
        </p:sp>
        <p:sp>
          <p:nvSpPr>
            <p:cNvPr id="6" name="Text Box 18">
              <a:extLst>
                <a:ext uri="{FF2B5EF4-FFF2-40B4-BE49-F238E27FC236}">
                  <a16:creationId xmlns:a16="http://schemas.microsoft.com/office/drawing/2014/main" id="{EEC379F8-10A1-ED80-F614-7BB698DF25DC}"/>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12" name="组合 11">
            <a:extLst>
              <a:ext uri="{FF2B5EF4-FFF2-40B4-BE49-F238E27FC236}">
                <a16:creationId xmlns:a16="http://schemas.microsoft.com/office/drawing/2014/main" id="{88518EC8-D786-F1C5-7CB3-7611E66CC4C0}"/>
              </a:ext>
            </a:extLst>
          </p:cNvPr>
          <p:cNvGrpSpPr/>
          <p:nvPr/>
        </p:nvGrpSpPr>
        <p:grpSpPr>
          <a:xfrm>
            <a:off x="2364289" y="5754065"/>
            <a:ext cx="5075263" cy="817799"/>
            <a:chOff x="2570611" y="5039122"/>
            <a:chExt cx="4926013" cy="793750"/>
          </a:xfrm>
        </p:grpSpPr>
        <p:sp>
          <p:nvSpPr>
            <p:cNvPr id="14" name="AutoShape 15">
              <a:extLst>
                <a:ext uri="{FF2B5EF4-FFF2-40B4-BE49-F238E27FC236}">
                  <a16:creationId xmlns:a16="http://schemas.microsoft.com/office/drawing/2014/main" id="{1E93D776-8AAC-B494-6AB8-4118C5AED8B3}"/>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AutoShape 16">
              <a:extLst>
                <a:ext uri="{FF2B5EF4-FFF2-40B4-BE49-F238E27FC236}">
                  <a16:creationId xmlns:a16="http://schemas.microsoft.com/office/drawing/2014/main" id="{3C16878B-10F6-FE83-38EB-65FCC8953648}"/>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7" name="Text Box 17">
              <a:extLst>
                <a:ext uri="{FF2B5EF4-FFF2-40B4-BE49-F238E27FC236}">
                  <a16:creationId xmlns:a16="http://schemas.microsoft.com/office/drawing/2014/main" id="{500E628B-AA91-D30C-65E6-EFA34A4BE6A2}"/>
                </a:ext>
              </a:extLst>
            </p:cNvPr>
            <p:cNvSpPr>
              <a:spLocks noChangeArrowheads="1"/>
            </p:cNvSpPr>
            <p:nvPr/>
          </p:nvSpPr>
          <p:spPr bwMode="auto">
            <a:xfrm>
              <a:off x="3520325"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8" name="Text Box 18">
              <a:extLst>
                <a:ext uri="{FF2B5EF4-FFF2-40B4-BE49-F238E27FC236}">
                  <a16:creationId xmlns:a16="http://schemas.microsoft.com/office/drawing/2014/main" id="{3FD782C6-1929-2748-A684-B678F8B81215}"/>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4" name="组合 23">
            <a:extLst>
              <a:ext uri="{FF2B5EF4-FFF2-40B4-BE49-F238E27FC236}">
                <a16:creationId xmlns:a16="http://schemas.microsoft.com/office/drawing/2014/main" id="{902B7662-C5D9-6F7A-E870-14D83926CA1C}"/>
              </a:ext>
            </a:extLst>
          </p:cNvPr>
          <p:cNvGrpSpPr/>
          <p:nvPr/>
        </p:nvGrpSpPr>
        <p:grpSpPr>
          <a:xfrm>
            <a:off x="2346297" y="4492001"/>
            <a:ext cx="5096525" cy="807986"/>
            <a:chOff x="2553148" y="4040461"/>
            <a:chExt cx="4946650" cy="784225"/>
          </a:xfrm>
        </p:grpSpPr>
        <p:sp>
          <p:nvSpPr>
            <p:cNvPr id="25" name="AutoShape 20">
              <a:extLst>
                <a:ext uri="{FF2B5EF4-FFF2-40B4-BE49-F238E27FC236}">
                  <a16:creationId xmlns:a16="http://schemas.microsoft.com/office/drawing/2014/main" id="{CBD730EE-AD70-6FC3-E1E9-67B5BA36AAE4}"/>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6" name="AutoShape 21">
              <a:extLst>
                <a:ext uri="{FF2B5EF4-FFF2-40B4-BE49-F238E27FC236}">
                  <a16:creationId xmlns:a16="http://schemas.microsoft.com/office/drawing/2014/main" id="{2D06D730-FA81-9E69-C6E1-C218E7A0567E}"/>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8" name="Text Box 22">
              <a:extLst>
                <a:ext uri="{FF2B5EF4-FFF2-40B4-BE49-F238E27FC236}">
                  <a16:creationId xmlns:a16="http://schemas.microsoft.com/office/drawing/2014/main" id="{171F7B8D-1488-2393-5860-0AAB4DD0B39D}"/>
                </a:ext>
              </a:extLst>
            </p:cNvPr>
            <p:cNvSpPr>
              <a:spLocks noChangeArrowheads="1"/>
            </p:cNvSpPr>
            <p:nvPr/>
          </p:nvSpPr>
          <p:spPr bwMode="auto">
            <a:xfrm>
              <a:off x="3405876"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9" name="Text Box 23">
              <a:extLst>
                <a:ext uri="{FF2B5EF4-FFF2-40B4-BE49-F238E27FC236}">
                  <a16:creationId xmlns:a16="http://schemas.microsoft.com/office/drawing/2014/main" id="{BDA6B1CF-5FE4-9532-3735-2BBCF27F4D0E}"/>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0" name="组合 29">
            <a:extLst>
              <a:ext uri="{FF2B5EF4-FFF2-40B4-BE49-F238E27FC236}">
                <a16:creationId xmlns:a16="http://schemas.microsoft.com/office/drawing/2014/main" id="{99C230F6-0D90-700D-3673-4B1B5F440643}"/>
              </a:ext>
            </a:extLst>
          </p:cNvPr>
          <p:cNvGrpSpPr/>
          <p:nvPr/>
        </p:nvGrpSpPr>
        <p:grpSpPr>
          <a:xfrm>
            <a:off x="2310314" y="1958062"/>
            <a:ext cx="5126335" cy="807986"/>
            <a:chOff x="2518223" y="2014786"/>
            <a:chExt cx="4975584" cy="784225"/>
          </a:xfrm>
        </p:grpSpPr>
        <p:sp>
          <p:nvSpPr>
            <p:cNvPr id="31" name="AutoShape 20">
              <a:extLst>
                <a:ext uri="{FF2B5EF4-FFF2-40B4-BE49-F238E27FC236}">
                  <a16:creationId xmlns:a16="http://schemas.microsoft.com/office/drawing/2014/main" id="{B1AD7B62-B3CC-CE91-87A9-5ABF230266FC}"/>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2" name="AutoShape 21">
              <a:extLst>
                <a:ext uri="{FF2B5EF4-FFF2-40B4-BE49-F238E27FC236}">
                  <a16:creationId xmlns:a16="http://schemas.microsoft.com/office/drawing/2014/main" id="{904B8384-CCC6-7A9F-7659-2C29C629E6C1}"/>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3" name="Text Box 22">
              <a:extLst>
                <a:ext uri="{FF2B5EF4-FFF2-40B4-BE49-F238E27FC236}">
                  <a16:creationId xmlns:a16="http://schemas.microsoft.com/office/drawing/2014/main" id="{8E84145A-CE9E-6737-3667-9D7120A27FA9}"/>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4" name="Text Box 23">
              <a:extLst>
                <a:ext uri="{FF2B5EF4-FFF2-40B4-BE49-F238E27FC236}">
                  <a16:creationId xmlns:a16="http://schemas.microsoft.com/office/drawing/2014/main" id="{84994686-0ED9-2152-373B-1DF9B3770150}"/>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5" name="矩形 44">
            <a:extLst>
              <a:ext uri="{FF2B5EF4-FFF2-40B4-BE49-F238E27FC236}">
                <a16:creationId xmlns:a16="http://schemas.microsoft.com/office/drawing/2014/main" id="{83C510CE-D4C5-33C2-F3B1-B20FDBF08686}"/>
              </a:ext>
            </a:extLst>
          </p:cNvPr>
          <p:cNvSpPr/>
          <p:nvPr/>
        </p:nvSpPr>
        <p:spPr>
          <a:xfrm>
            <a:off x="2175694" y="2906323"/>
            <a:ext cx="6013401" cy="4000923"/>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
        <p:nvSpPr>
          <p:cNvPr id="7" name="弧 6">
            <a:extLst>
              <a:ext uri="{FF2B5EF4-FFF2-40B4-BE49-F238E27FC236}">
                <a16:creationId xmlns:a16="http://schemas.microsoft.com/office/drawing/2014/main" id="{644FF131-186C-256E-B1C4-BCEBE2C42F27}"/>
              </a:ext>
            </a:extLst>
          </p:cNvPr>
          <p:cNvSpPr/>
          <p:nvPr/>
        </p:nvSpPr>
        <p:spPr>
          <a:xfrm rot="17710665">
            <a:off x="6307189" y="1754199"/>
            <a:ext cx="1783691" cy="1587485"/>
          </a:xfrm>
          <a:prstGeom prst="arc">
            <a:avLst>
              <a:gd name="adj1" fmla="val 16276609"/>
              <a:gd name="adj2" fmla="val 21114949"/>
            </a:avLst>
          </a:prstGeom>
          <a:ln w="381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文本框 7">
            <a:extLst>
              <a:ext uri="{FF2B5EF4-FFF2-40B4-BE49-F238E27FC236}">
                <a16:creationId xmlns:a16="http://schemas.microsoft.com/office/drawing/2014/main" id="{F8F98D23-5F31-AE4A-E7BD-D5E66BDED040}"/>
              </a:ext>
            </a:extLst>
          </p:cNvPr>
          <p:cNvSpPr txBox="1"/>
          <p:nvPr/>
        </p:nvSpPr>
        <p:spPr bwMode="auto">
          <a:xfrm>
            <a:off x="7280872" y="1454623"/>
            <a:ext cx="2779115" cy="707886"/>
          </a:xfrm>
          <a:prstGeom prst="rect">
            <a:avLst/>
          </a:prstGeom>
          <a:noFill/>
          <a:ln w="9525" algn="ctr">
            <a:noFill/>
            <a:miter lim="800000"/>
            <a:headEnd/>
            <a:tailEnd/>
          </a:ln>
          <a:effectLst/>
        </p:spPr>
        <p:txBody>
          <a:bodyPr wrap="square">
            <a:spAutoFit/>
          </a:bodyPr>
          <a:lstStyle/>
          <a:p>
            <a:pPr algn="ctr"/>
            <a:r>
              <a:rPr kumimoji="1" lang="en-US"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Random-Walk Probability Estimation</a:t>
            </a:r>
            <a:endParaRPr lang="en-US" b="1">
              <a:solidFill>
                <a:srgbClr val="005AA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202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Random Walks on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cxnSp>
        <p:nvCxnSpPr>
          <p:cNvPr id="79" name="直线箭头连接符 78">
            <a:extLst>
              <a:ext uri="{FF2B5EF4-FFF2-40B4-BE49-F238E27FC236}">
                <a16:creationId xmlns:a16="http://schemas.microsoft.com/office/drawing/2014/main" id="{61096365-92D6-30D5-1B03-2901C4E2CE23}"/>
              </a:ext>
            </a:extLst>
          </p:cNvPr>
          <p:cNvCxnSpPr>
            <a:cxnSpLocks/>
            <a:endCxn id="95" idx="4"/>
          </p:cNvCxnSpPr>
          <p:nvPr/>
        </p:nvCxnSpPr>
        <p:spPr>
          <a:xfrm flipH="1" flipV="1">
            <a:off x="4588416" y="2629873"/>
            <a:ext cx="112355" cy="59724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0856F20A-3D3F-49AC-0382-1E4F3471C5E2}"/>
              </a:ext>
            </a:extLst>
          </p:cNvPr>
          <p:cNvCxnSpPr>
            <a:cxnSpLocks/>
            <a:stCxn id="92" idx="7"/>
            <a:endCxn id="97" idx="3"/>
          </p:cNvCxnSpPr>
          <p:nvPr/>
        </p:nvCxnSpPr>
        <p:spPr>
          <a:xfrm flipV="1">
            <a:off x="3087388" y="3730238"/>
            <a:ext cx="1387904" cy="1717369"/>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7C9A3A66-4D0F-A653-D6D0-1229E4AF0AF7}"/>
              </a:ext>
            </a:extLst>
          </p:cNvPr>
          <p:cNvCxnSpPr>
            <a:cxnSpLocks/>
            <a:stCxn id="89" idx="5"/>
          </p:cNvCxnSpPr>
          <p:nvPr/>
        </p:nvCxnSpPr>
        <p:spPr>
          <a:xfrm>
            <a:off x="1675005" y="4917540"/>
            <a:ext cx="983680"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B3161F26-1D9F-FD9E-A26E-1492E911B786}"/>
              </a:ext>
            </a:extLst>
          </p:cNvPr>
          <p:cNvCxnSpPr>
            <a:cxnSpLocks/>
          </p:cNvCxnSpPr>
          <p:nvPr/>
        </p:nvCxnSpPr>
        <p:spPr>
          <a:xfrm>
            <a:off x="2093167" y="3052996"/>
            <a:ext cx="2338399" cy="47098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3" name="直线箭头连接符 82">
            <a:extLst>
              <a:ext uri="{FF2B5EF4-FFF2-40B4-BE49-F238E27FC236}">
                <a16:creationId xmlns:a16="http://schemas.microsoft.com/office/drawing/2014/main" id="{A2DE189D-1770-4EEC-231D-9035552FF6A2}"/>
              </a:ext>
            </a:extLst>
          </p:cNvPr>
          <p:cNvCxnSpPr>
            <a:cxnSpLocks/>
            <a:endCxn id="91" idx="5"/>
          </p:cNvCxnSpPr>
          <p:nvPr/>
        </p:nvCxnSpPr>
        <p:spPr>
          <a:xfrm flipH="1" flipV="1">
            <a:off x="1977658" y="3255317"/>
            <a:ext cx="310681" cy="541852"/>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36C52588-7A23-4FCA-E5B6-B44C16C479ED}"/>
              </a:ext>
            </a:extLst>
          </p:cNvPr>
          <p:cNvCxnSpPr>
            <a:cxnSpLocks/>
            <a:stCxn id="89" idx="7"/>
          </p:cNvCxnSpPr>
          <p:nvPr/>
        </p:nvCxnSpPr>
        <p:spPr>
          <a:xfrm flipV="1">
            <a:off x="1675005" y="4173367"/>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27079073-FB31-EB42-CCA3-9A4EC20A8377}"/>
              </a:ext>
            </a:extLst>
          </p:cNvPr>
          <p:cNvCxnSpPr>
            <a:cxnSpLocks/>
            <a:stCxn id="89" idx="5"/>
            <a:endCxn id="92" idx="1"/>
          </p:cNvCxnSpPr>
          <p:nvPr/>
        </p:nvCxnSpPr>
        <p:spPr>
          <a:xfrm>
            <a:off x="1675005" y="4917540"/>
            <a:ext cx="984366" cy="530067"/>
          </a:xfrm>
          <a:prstGeom prst="straightConnector1">
            <a:avLst/>
          </a:prstGeom>
          <a:ln w="57150">
            <a:solidFill>
              <a:srgbClr val="4F81BD"/>
            </a:solidFill>
            <a:headEnd type="none"/>
            <a:tailEnd type="stealth" w="med" len="med"/>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F31B4A51-D6DD-E5DD-CEFF-E75B37210DDF}"/>
              </a:ext>
            </a:extLst>
          </p:cNvPr>
          <p:cNvCxnSpPr>
            <a:cxnSpLocks/>
          </p:cNvCxnSpPr>
          <p:nvPr/>
        </p:nvCxnSpPr>
        <p:spPr>
          <a:xfrm flipV="1">
            <a:off x="3096695" y="3730238"/>
            <a:ext cx="1387904" cy="1717369"/>
          </a:xfrm>
          <a:prstGeom prst="straightConnector1">
            <a:avLst/>
          </a:prstGeom>
          <a:ln w="57150">
            <a:solidFill>
              <a:srgbClr val="4F81BD"/>
            </a:solidFill>
            <a:headEnd type="none"/>
            <a:tailEnd type="stealth" w="med" len="med"/>
          </a:ln>
        </p:spPr>
        <p:style>
          <a:lnRef idx="1">
            <a:schemeClr val="dk1"/>
          </a:lnRef>
          <a:fillRef idx="0">
            <a:schemeClr val="dk1"/>
          </a:fillRef>
          <a:effectRef idx="0">
            <a:schemeClr val="dk1"/>
          </a:effectRef>
          <a:fontRef idx="minor">
            <a:schemeClr val="tx1"/>
          </a:fontRef>
        </p:style>
      </p:cxnSp>
      <p:grpSp>
        <p:nvGrpSpPr>
          <p:cNvPr id="87" name="Group 2">
            <a:extLst>
              <a:ext uri="{FF2B5EF4-FFF2-40B4-BE49-F238E27FC236}">
                <a16:creationId xmlns:a16="http://schemas.microsoft.com/office/drawing/2014/main" id="{A1387442-6881-3F91-2504-CBC117B585CF}"/>
              </a:ext>
            </a:extLst>
          </p:cNvPr>
          <p:cNvGrpSpPr>
            <a:grpSpLocks/>
          </p:cNvGrpSpPr>
          <p:nvPr/>
        </p:nvGrpSpPr>
        <p:grpSpPr bwMode="auto">
          <a:xfrm>
            <a:off x="452151" y="1798762"/>
            <a:ext cx="7162800" cy="5105400"/>
            <a:chOff x="1152" y="1344"/>
            <a:chExt cx="3408" cy="2064"/>
          </a:xfrm>
        </p:grpSpPr>
        <p:sp>
          <p:nvSpPr>
            <p:cNvPr id="88" name="Oval 3">
              <a:extLst>
                <a:ext uri="{FF2B5EF4-FFF2-40B4-BE49-F238E27FC236}">
                  <a16:creationId xmlns:a16="http://schemas.microsoft.com/office/drawing/2014/main" id="{10F343D9-729A-3F94-7EBD-77CAEA7BE1E0}"/>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89" name="Oval 4">
              <a:extLst>
                <a:ext uri="{FF2B5EF4-FFF2-40B4-BE49-F238E27FC236}">
                  <a16:creationId xmlns:a16="http://schemas.microsoft.com/office/drawing/2014/main" id="{F8787760-9FA0-EBCF-1ACF-0D3210FAF775}"/>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90" name="Oval 5">
              <a:extLst>
                <a:ext uri="{FF2B5EF4-FFF2-40B4-BE49-F238E27FC236}">
                  <a16:creationId xmlns:a16="http://schemas.microsoft.com/office/drawing/2014/main" id="{DD38BCF4-4EF9-95A2-637D-2B5081535990}"/>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91" name="Oval 6">
              <a:extLst>
                <a:ext uri="{FF2B5EF4-FFF2-40B4-BE49-F238E27FC236}">
                  <a16:creationId xmlns:a16="http://schemas.microsoft.com/office/drawing/2014/main" id="{9427A39D-2F94-AF9B-EEAA-ABE664C6B9B2}"/>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92" name="Oval 7">
              <a:extLst>
                <a:ext uri="{FF2B5EF4-FFF2-40B4-BE49-F238E27FC236}">
                  <a16:creationId xmlns:a16="http://schemas.microsoft.com/office/drawing/2014/main" id="{E2005F3F-55F8-9A01-4188-0330FEBFFCDF}"/>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93" name="Oval 8">
              <a:extLst>
                <a:ext uri="{FF2B5EF4-FFF2-40B4-BE49-F238E27FC236}">
                  <a16:creationId xmlns:a16="http://schemas.microsoft.com/office/drawing/2014/main" id="{C42761AC-3794-CF92-486B-45CA8AB6910C}"/>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94" name="Oval 9">
              <a:extLst>
                <a:ext uri="{FF2B5EF4-FFF2-40B4-BE49-F238E27FC236}">
                  <a16:creationId xmlns:a16="http://schemas.microsoft.com/office/drawing/2014/main" id="{B03B4771-271B-F83A-9A7A-8F519AE8EDD2}"/>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95" name="Oval 10">
              <a:extLst>
                <a:ext uri="{FF2B5EF4-FFF2-40B4-BE49-F238E27FC236}">
                  <a16:creationId xmlns:a16="http://schemas.microsoft.com/office/drawing/2014/main" id="{7D640AC8-1354-031A-B0D6-FA0B9E33751A}"/>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96" name="Oval 11">
              <a:extLst>
                <a:ext uri="{FF2B5EF4-FFF2-40B4-BE49-F238E27FC236}">
                  <a16:creationId xmlns:a16="http://schemas.microsoft.com/office/drawing/2014/main" id="{B607EFE4-9FEF-8D89-B6EB-420A019AB309}"/>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97" name="Oval 12">
              <a:extLst>
                <a:ext uri="{FF2B5EF4-FFF2-40B4-BE49-F238E27FC236}">
                  <a16:creationId xmlns:a16="http://schemas.microsoft.com/office/drawing/2014/main" id="{08E5E9A6-41CA-220E-0EE8-63C9D1302862}"/>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98" name="Oval 13">
              <a:extLst>
                <a:ext uri="{FF2B5EF4-FFF2-40B4-BE49-F238E27FC236}">
                  <a16:creationId xmlns:a16="http://schemas.microsoft.com/office/drawing/2014/main" id="{CFE1732A-A817-CA2F-71E5-64D0E38D7352}"/>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99" name="Oval 14">
              <a:extLst>
                <a:ext uri="{FF2B5EF4-FFF2-40B4-BE49-F238E27FC236}">
                  <a16:creationId xmlns:a16="http://schemas.microsoft.com/office/drawing/2014/main" id="{B294F750-7715-68AC-9ECE-AB5D56051358}"/>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mc:AlternateContent xmlns:mc="http://schemas.openxmlformats.org/markup-compatibility/2006">
        <mc:Choice xmlns:a14="http://schemas.microsoft.com/office/drawing/2010/main" Requires="a14">
          <p:sp>
            <p:nvSpPr>
              <p:cNvPr id="100" name="文本框 99">
                <a:extLst>
                  <a:ext uri="{FF2B5EF4-FFF2-40B4-BE49-F238E27FC236}">
                    <a16:creationId xmlns:a16="http://schemas.microsoft.com/office/drawing/2014/main" id="{35ADBBC4-41EC-4C10-E18E-282B1E340C1F}"/>
                  </a:ext>
                </a:extLst>
              </p:cNvPr>
              <p:cNvSpPr txBox="1"/>
              <p:nvPr/>
            </p:nvSpPr>
            <p:spPr>
              <a:xfrm>
                <a:off x="1749531" y="4314524"/>
                <a:ext cx="60530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p:sp>
            <p:nvSpPr>
              <p:cNvPr id="100" name="文本框 99">
                <a:extLst>
                  <a:ext uri="{FF2B5EF4-FFF2-40B4-BE49-F238E27FC236}">
                    <a16:creationId xmlns:a16="http://schemas.microsoft.com/office/drawing/2014/main" id="{35ADBBC4-41EC-4C10-E18E-282B1E340C1F}"/>
                  </a:ext>
                </a:extLst>
              </p:cNvPr>
              <p:cNvSpPr txBox="1">
                <a:spLocks noRot="1" noChangeAspect="1" noMove="1" noResize="1" noEditPoints="1" noAdjustHandles="1" noChangeArrowheads="1" noChangeShapeType="1" noTextEdit="1"/>
              </p:cNvSpPr>
              <p:nvPr/>
            </p:nvSpPr>
            <p:spPr>
              <a:xfrm>
                <a:off x="1749531" y="4314524"/>
                <a:ext cx="605307" cy="338554"/>
              </a:xfrm>
              <a:prstGeom prst="rect">
                <a:avLst/>
              </a:prstGeom>
              <a:blipFill>
                <a:blip r:embed="rId3"/>
                <a:stretch>
                  <a:fillRect b="-71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1" name="文本框 100">
                <a:extLst>
                  <a:ext uri="{FF2B5EF4-FFF2-40B4-BE49-F238E27FC236}">
                    <a16:creationId xmlns:a16="http://schemas.microsoft.com/office/drawing/2014/main" id="{D5D1801C-D109-CCDE-F9B0-88E1E46609B2}"/>
                  </a:ext>
                </a:extLst>
              </p:cNvPr>
              <p:cNvSpPr txBox="1"/>
              <p:nvPr/>
            </p:nvSpPr>
            <p:spPr>
              <a:xfrm>
                <a:off x="3257823" y="5533647"/>
                <a:ext cx="698884"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p:sp>
            <p:nvSpPr>
              <p:cNvPr id="101" name="文本框 100">
                <a:extLst>
                  <a:ext uri="{FF2B5EF4-FFF2-40B4-BE49-F238E27FC236}">
                    <a16:creationId xmlns:a16="http://schemas.microsoft.com/office/drawing/2014/main" id="{D5D1801C-D109-CCDE-F9B0-88E1E46609B2}"/>
                  </a:ext>
                </a:extLst>
              </p:cNvPr>
              <p:cNvSpPr txBox="1">
                <a:spLocks noRot="1" noChangeAspect="1" noMove="1" noResize="1" noEditPoints="1" noAdjustHandles="1" noChangeArrowheads="1" noChangeShapeType="1" noTextEdit="1"/>
              </p:cNvSpPr>
              <p:nvPr/>
            </p:nvSpPr>
            <p:spPr>
              <a:xfrm>
                <a:off x="3257823" y="5533647"/>
                <a:ext cx="698884" cy="338554"/>
              </a:xfrm>
              <a:prstGeom prst="rect">
                <a:avLst/>
              </a:prstGeom>
              <a:blipFill>
                <a:blip r:embed="rId4"/>
                <a:stretch>
                  <a:fillRect b="-71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2" name="文本框 101">
                <a:extLst>
                  <a:ext uri="{FF2B5EF4-FFF2-40B4-BE49-F238E27FC236}">
                    <a16:creationId xmlns:a16="http://schemas.microsoft.com/office/drawing/2014/main" id="{711473EB-F5C0-89A6-C3EA-2AD93756C564}"/>
                  </a:ext>
                </a:extLst>
              </p:cNvPr>
              <p:cNvSpPr txBox="1"/>
              <p:nvPr/>
            </p:nvSpPr>
            <p:spPr>
              <a:xfrm>
                <a:off x="1456271" y="5039122"/>
                <a:ext cx="619814"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3600" dirty="0">
                  <a:latin typeface="Times New Roman" panose="02020603050405020304" pitchFamily="18" charset="0"/>
                  <a:cs typeface="Times New Roman" panose="02020603050405020304" pitchFamily="18" charset="0"/>
                </a:endParaRPr>
              </a:p>
            </p:txBody>
          </p:sp>
        </mc:Choice>
        <mc:Fallback>
          <p:sp>
            <p:nvSpPr>
              <p:cNvPr id="102" name="文本框 101">
                <a:extLst>
                  <a:ext uri="{FF2B5EF4-FFF2-40B4-BE49-F238E27FC236}">
                    <a16:creationId xmlns:a16="http://schemas.microsoft.com/office/drawing/2014/main" id="{711473EB-F5C0-89A6-C3EA-2AD93756C564}"/>
                  </a:ext>
                </a:extLst>
              </p:cNvPr>
              <p:cNvSpPr txBox="1">
                <a:spLocks noRot="1" noChangeAspect="1" noMove="1" noResize="1" noEditPoints="1" noAdjustHandles="1" noChangeArrowheads="1" noChangeShapeType="1" noTextEdit="1"/>
              </p:cNvSpPr>
              <p:nvPr/>
            </p:nvSpPr>
            <p:spPr>
              <a:xfrm>
                <a:off x="1456271" y="5039122"/>
                <a:ext cx="619814" cy="338554"/>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3" name="文本框 102">
                <a:extLst>
                  <a:ext uri="{FF2B5EF4-FFF2-40B4-BE49-F238E27FC236}">
                    <a16:creationId xmlns:a16="http://schemas.microsoft.com/office/drawing/2014/main" id="{61EF3E50-7848-D1F0-4926-80E1642F6821}"/>
                  </a:ext>
                </a:extLst>
              </p:cNvPr>
              <p:cNvSpPr txBox="1"/>
              <p:nvPr/>
            </p:nvSpPr>
            <p:spPr>
              <a:xfrm>
                <a:off x="728642" y="4215904"/>
                <a:ext cx="57990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p:sp>
            <p:nvSpPr>
              <p:cNvPr id="103" name="文本框 102">
                <a:extLst>
                  <a:ext uri="{FF2B5EF4-FFF2-40B4-BE49-F238E27FC236}">
                    <a16:creationId xmlns:a16="http://schemas.microsoft.com/office/drawing/2014/main" id="{61EF3E50-7848-D1F0-4926-80E1642F6821}"/>
                  </a:ext>
                </a:extLst>
              </p:cNvPr>
              <p:cNvSpPr txBox="1">
                <a:spLocks noRot="1" noChangeAspect="1" noMove="1" noResize="1" noEditPoints="1" noAdjustHandles="1" noChangeArrowheads="1" noChangeShapeType="1" noTextEdit="1"/>
              </p:cNvSpPr>
              <p:nvPr/>
            </p:nvSpPr>
            <p:spPr>
              <a:xfrm>
                <a:off x="728642" y="4215904"/>
                <a:ext cx="579909" cy="338554"/>
              </a:xfrm>
              <a:prstGeom prst="rect">
                <a:avLst/>
              </a:prstGeom>
              <a:blipFill>
                <a:blip r:embed="rId6"/>
                <a:stretch>
                  <a:fillRect b="-740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4" name="文本框 103">
                <a:extLst>
                  <a:ext uri="{FF2B5EF4-FFF2-40B4-BE49-F238E27FC236}">
                    <a16:creationId xmlns:a16="http://schemas.microsoft.com/office/drawing/2014/main" id="{B1AFD1A9-94F1-F2A7-5BB3-FB2113FD31D0}"/>
                  </a:ext>
                </a:extLst>
              </p:cNvPr>
              <p:cNvSpPr txBox="1"/>
              <p:nvPr/>
            </p:nvSpPr>
            <p:spPr>
              <a:xfrm>
                <a:off x="2650850" y="6020831"/>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p:sp>
            <p:nvSpPr>
              <p:cNvPr id="104" name="文本框 103">
                <a:extLst>
                  <a:ext uri="{FF2B5EF4-FFF2-40B4-BE49-F238E27FC236}">
                    <a16:creationId xmlns:a16="http://schemas.microsoft.com/office/drawing/2014/main" id="{B1AFD1A9-94F1-F2A7-5BB3-FB2113FD31D0}"/>
                  </a:ext>
                </a:extLst>
              </p:cNvPr>
              <p:cNvSpPr txBox="1">
                <a:spLocks noRot="1" noChangeAspect="1" noMove="1" noResize="1" noEditPoints="1" noAdjustHandles="1" noChangeArrowheads="1" noChangeShapeType="1" noTextEdit="1"/>
              </p:cNvSpPr>
              <p:nvPr/>
            </p:nvSpPr>
            <p:spPr>
              <a:xfrm>
                <a:off x="2650850" y="6020831"/>
                <a:ext cx="933757" cy="338554"/>
              </a:xfrm>
              <a:prstGeom prst="rect">
                <a:avLst/>
              </a:prstGeom>
              <a:blipFill>
                <a:blip r:embed="rId7"/>
                <a:stretch>
                  <a:fillRect b="-11111"/>
                </a:stretch>
              </a:blipFill>
            </p:spPr>
            <p:txBody>
              <a:bodyPr/>
              <a:lstStyle/>
              <a:p>
                <a:r>
                  <a:rPr lang="en-US">
                    <a:noFill/>
                  </a:rPr>
                  <a:t> </a:t>
                </a:r>
              </a:p>
            </p:txBody>
          </p:sp>
        </mc:Fallback>
      </mc:AlternateContent>
      <p:cxnSp>
        <p:nvCxnSpPr>
          <p:cNvPr id="105" name="直线箭头连接符 104">
            <a:extLst>
              <a:ext uri="{FF2B5EF4-FFF2-40B4-BE49-F238E27FC236}">
                <a16:creationId xmlns:a16="http://schemas.microsoft.com/office/drawing/2014/main" id="{AE65F2F0-32AE-5790-92C8-5ED4FD5985FD}"/>
              </a:ext>
            </a:extLst>
          </p:cNvPr>
          <p:cNvCxnSpPr>
            <a:cxnSpLocks/>
            <a:stCxn id="89" idx="1"/>
            <a:endCxn id="88" idx="5"/>
          </p:cNvCxnSpPr>
          <p:nvPr/>
        </p:nvCxnSpPr>
        <p:spPr>
          <a:xfrm flipH="1" flipV="1">
            <a:off x="968813" y="3848968"/>
            <a:ext cx="278175" cy="648797"/>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D486EDEC-A3F8-7C0E-A3C7-285EE74C3A48}"/>
              </a:ext>
            </a:extLst>
          </p:cNvPr>
          <p:cNvCxnSpPr>
            <a:cxnSpLocks/>
          </p:cNvCxnSpPr>
          <p:nvPr/>
        </p:nvCxnSpPr>
        <p:spPr>
          <a:xfrm flipV="1">
            <a:off x="1001058" y="3052996"/>
            <a:ext cx="485684" cy="383811"/>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CA314ACF-4B87-E712-94CC-20869B41FADC}"/>
              </a:ext>
            </a:extLst>
          </p:cNvPr>
          <p:cNvCxnSpPr>
            <a:cxnSpLocks/>
            <a:stCxn id="88" idx="6"/>
            <a:endCxn id="90" idx="2"/>
          </p:cNvCxnSpPr>
          <p:nvPr/>
        </p:nvCxnSpPr>
        <p:spPr>
          <a:xfrm>
            <a:off x="1057458" y="3639081"/>
            <a:ext cx="1109730" cy="356191"/>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DEB3C276-B6F0-55C1-E5DA-DBCDBEF504F5}"/>
              </a:ext>
            </a:extLst>
          </p:cNvPr>
          <p:cNvCxnSpPr>
            <a:cxnSpLocks/>
            <a:endCxn id="93" idx="2"/>
          </p:cNvCxnSpPr>
          <p:nvPr/>
        </p:nvCxnSpPr>
        <p:spPr>
          <a:xfrm flipV="1">
            <a:off x="3176301" y="5420035"/>
            <a:ext cx="705923" cy="241115"/>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1F302DE0-D156-CCEE-2C6F-AC5BC2DF499B}"/>
              </a:ext>
            </a:extLst>
          </p:cNvPr>
          <p:cNvCxnSpPr>
            <a:cxnSpLocks/>
            <a:stCxn id="92" idx="5"/>
            <a:endCxn id="94" idx="1"/>
          </p:cNvCxnSpPr>
          <p:nvPr/>
        </p:nvCxnSpPr>
        <p:spPr>
          <a:xfrm>
            <a:off x="3087388" y="5867382"/>
            <a:ext cx="519877" cy="530067"/>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355CC17F-99A0-91C8-4E64-9FB02C758987}"/>
              </a:ext>
            </a:extLst>
          </p:cNvPr>
          <p:cNvCxnSpPr>
            <a:cxnSpLocks/>
            <a:stCxn id="94" idx="0"/>
          </p:cNvCxnSpPr>
          <p:nvPr/>
        </p:nvCxnSpPr>
        <p:spPr>
          <a:xfrm flipV="1">
            <a:off x="3821274" y="5702425"/>
            <a:ext cx="367059" cy="60808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1" name="直线箭头连接符 110">
            <a:extLst>
              <a:ext uri="{FF2B5EF4-FFF2-40B4-BE49-F238E27FC236}">
                <a16:creationId xmlns:a16="http://schemas.microsoft.com/office/drawing/2014/main" id="{29FE9985-AC39-955C-908A-AE4AB2A43C4A}"/>
              </a:ext>
            </a:extLst>
          </p:cNvPr>
          <p:cNvCxnSpPr>
            <a:cxnSpLocks/>
            <a:endCxn id="98" idx="2"/>
          </p:cNvCxnSpPr>
          <p:nvPr/>
        </p:nvCxnSpPr>
        <p:spPr>
          <a:xfrm>
            <a:off x="4915174" y="3733892"/>
            <a:ext cx="782971" cy="142649"/>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A916F5D5-43EC-7F95-1B58-8C099097C4BC}"/>
              </a:ext>
            </a:extLst>
          </p:cNvPr>
          <p:cNvCxnSpPr>
            <a:cxnSpLocks/>
          </p:cNvCxnSpPr>
          <p:nvPr/>
        </p:nvCxnSpPr>
        <p:spPr>
          <a:xfrm flipV="1">
            <a:off x="6248875" y="3007213"/>
            <a:ext cx="882468" cy="64697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34505CF3-66D2-5C03-D0E7-162E9558D0B1}"/>
              </a:ext>
            </a:extLst>
          </p:cNvPr>
          <p:cNvCxnSpPr>
            <a:cxnSpLocks/>
            <a:endCxn id="96" idx="4"/>
          </p:cNvCxnSpPr>
          <p:nvPr/>
        </p:nvCxnSpPr>
        <p:spPr>
          <a:xfrm flipV="1">
            <a:off x="6000464" y="2392413"/>
            <a:ext cx="335" cy="1174824"/>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FE7230A6-6A25-18DF-7B2C-8F20D098AC47}"/>
              </a:ext>
            </a:extLst>
          </p:cNvPr>
          <p:cNvCxnSpPr>
            <a:cxnSpLocks/>
            <a:stCxn id="95" idx="6"/>
          </p:cNvCxnSpPr>
          <p:nvPr/>
        </p:nvCxnSpPr>
        <p:spPr>
          <a:xfrm flipV="1">
            <a:off x="4891069" y="2095625"/>
            <a:ext cx="822057" cy="23742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99DDBD4A-49FE-252B-10BA-C5F46779614D}"/>
              </a:ext>
            </a:extLst>
          </p:cNvPr>
          <p:cNvCxnSpPr>
            <a:cxnSpLocks/>
            <a:stCxn id="99" idx="1"/>
            <a:endCxn id="96" idx="6"/>
          </p:cNvCxnSpPr>
          <p:nvPr/>
        </p:nvCxnSpPr>
        <p:spPr>
          <a:xfrm flipH="1" flipV="1">
            <a:off x="6303452" y="2095588"/>
            <a:ext cx="794837" cy="50249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16" name="文本框 115">
                <a:extLst>
                  <a:ext uri="{FF2B5EF4-FFF2-40B4-BE49-F238E27FC236}">
                    <a16:creationId xmlns:a16="http://schemas.microsoft.com/office/drawing/2014/main" id="{1631174C-A29F-3C0C-2A1B-CF0800373B16}"/>
                  </a:ext>
                </a:extLst>
              </p:cNvPr>
              <p:cNvSpPr txBox="1"/>
              <p:nvPr/>
            </p:nvSpPr>
            <p:spPr>
              <a:xfrm>
                <a:off x="2750678" y="4770766"/>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p:sp>
            <p:nvSpPr>
              <p:cNvPr id="116" name="文本框 115">
                <a:extLst>
                  <a:ext uri="{FF2B5EF4-FFF2-40B4-BE49-F238E27FC236}">
                    <a16:creationId xmlns:a16="http://schemas.microsoft.com/office/drawing/2014/main" id="{1631174C-A29F-3C0C-2A1B-CF0800373B16}"/>
                  </a:ext>
                </a:extLst>
              </p:cNvPr>
              <p:cNvSpPr txBox="1">
                <a:spLocks noRot="1" noChangeAspect="1" noMove="1" noResize="1" noEditPoints="1" noAdjustHandles="1" noChangeArrowheads="1" noChangeShapeType="1" noTextEdit="1"/>
              </p:cNvSpPr>
              <p:nvPr/>
            </p:nvSpPr>
            <p:spPr>
              <a:xfrm>
                <a:off x="2750678" y="4770766"/>
                <a:ext cx="933757" cy="338554"/>
              </a:xfrm>
              <a:prstGeom prst="rect">
                <a:avLst/>
              </a:prstGeom>
              <a:blipFill>
                <a:blip r:embed="rId8"/>
                <a:stretch>
                  <a:fillRect b="-71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7" name="文本框 116">
                <a:extLst>
                  <a:ext uri="{FF2B5EF4-FFF2-40B4-BE49-F238E27FC236}">
                    <a16:creationId xmlns:a16="http://schemas.microsoft.com/office/drawing/2014/main" id="{14E23FAA-4143-7D14-D299-B496ACE128F5}"/>
                  </a:ext>
                </a:extLst>
              </p:cNvPr>
              <p:cNvSpPr txBox="1"/>
              <p:nvPr/>
            </p:nvSpPr>
            <p:spPr>
              <a:xfrm>
                <a:off x="2099850" y="4954396"/>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p:sp>
            <p:nvSpPr>
              <p:cNvPr id="117" name="文本框 116">
                <a:extLst>
                  <a:ext uri="{FF2B5EF4-FFF2-40B4-BE49-F238E27FC236}">
                    <a16:creationId xmlns:a16="http://schemas.microsoft.com/office/drawing/2014/main" id="{14E23FAA-4143-7D14-D299-B496ACE128F5}"/>
                  </a:ext>
                </a:extLst>
              </p:cNvPr>
              <p:cNvSpPr txBox="1">
                <a:spLocks noRot="1" noChangeAspect="1" noMove="1" noResize="1" noEditPoints="1" noAdjustHandles="1" noChangeArrowheads="1" noChangeShapeType="1" noTextEdit="1"/>
              </p:cNvSpPr>
              <p:nvPr/>
            </p:nvSpPr>
            <p:spPr>
              <a:xfrm>
                <a:off x="2099850" y="4954396"/>
                <a:ext cx="933757" cy="338554"/>
              </a:xfrm>
              <a:prstGeom prst="rect">
                <a:avLst/>
              </a:prstGeom>
              <a:blipFill>
                <a:blip r:embed="rId9"/>
                <a:stretch>
                  <a:fillRect b="-1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 name="文本框 121">
                <a:extLst>
                  <a:ext uri="{FF2B5EF4-FFF2-40B4-BE49-F238E27FC236}">
                    <a16:creationId xmlns:a16="http://schemas.microsoft.com/office/drawing/2014/main" id="{36F3B865-3BFB-D7E8-9377-E60690EDC5E9}"/>
                  </a:ext>
                </a:extLst>
              </p:cNvPr>
              <p:cNvSpPr txBox="1"/>
              <p:nvPr/>
            </p:nvSpPr>
            <p:spPr>
              <a:xfrm>
                <a:off x="4772631" y="4968081"/>
                <a:ext cx="5107610" cy="1275670"/>
              </a:xfrm>
              <a:prstGeom prst="rect">
                <a:avLst/>
              </a:prstGeom>
              <a:noFill/>
            </p:spPr>
            <p:txBody>
              <a:bodyPr wrap="square" rtlCol="0">
                <a:spAutoFit/>
              </a:bodyPr>
              <a:lstStyle/>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rPr>
                  <a:t>For a walker currently at node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a:t>
                </a:r>
              </a:p>
              <a:p>
                <a:pPr marL="174496" indent="-270900">
                  <a:lnSpc>
                    <a:spcPct val="120000"/>
                  </a:lnSpc>
                  <a:buClr>
                    <a:schemeClr val="tx1"/>
                  </a:buClr>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Randomly selects an out-neighbor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𝑣</m:t>
                    </m:r>
                  </m:oMath>
                </a14:m>
                <a:r>
                  <a:rPr kumimoji="1" lang="en-US" altLang="zh-CN" sz="2200" dirty="0">
                    <a:latin typeface="Times New Roman" panose="02020603050405020304" pitchFamily="18" charset="0"/>
                    <a:ea typeface="楷体" panose="02010609060101010101" pitchFamily="49" charset="-122"/>
                  </a:rPr>
                  <a:t> of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endParaRPr kumimoji="1" lang="en-US" altLang="zh-CN" sz="2200" dirty="0">
                  <a:latin typeface="Times New Roman" panose="02020603050405020304" pitchFamily="18" charset="0"/>
                  <a:ea typeface="楷体" panose="02010609060101010101" pitchFamily="49" charset="-122"/>
                </a:endParaRPr>
              </a:p>
              <a:p>
                <a:pPr marL="174496" indent="-270900">
                  <a:lnSpc>
                    <a:spcPct val="120000"/>
                  </a:lnSpc>
                  <a:buClr>
                    <a:schemeClr val="tx1"/>
                  </a:buClr>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Moving from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to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𝑣</m:t>
                    </m:r>
                  </m:oMath>
                </a14:m>
                <a:endParaRPr kumimoji="1" lang="en-US" altLang="zh-CN" sz="2200" dirty="0">
                  <a:latin typeface="Times New Roman" panose="02020603050405020304" pitchFamily="18" charset="0"/>
                  <a:ea typeface="楷体" panose="02010609060101010101" pitchFamily="49" charset="-122"/>
                </a:endParaRPr>
              </a:p>
            </p:txBody>
          </p:sp>
        </mc:Choice>
        <mc:Fallback>
          <p:sp>
            <p:nvSpPr>
              <p:cNvPr id="122" name="文本框 121">
                <a:extLst>
                  <a:ext uri="{FF2B5EF4-FFF2-40B4-BE49-F238E27FC236}">
                    <a16:creationId xmlns:a16="http://schemas.microsoft.com/office/drawing/2014/main" id="{36F3B865-3BFB-D7E8-9377-E60690EDC5E9}"/>
                  </a:ext>
                </a:extLst>
              </p:cNvPr>
              <p:cNvSpPr txBox="1">
                <a:spLocks noRot="1" noChangeAspect="1" noMove="1" noResize="1" noEditPoints="1" noAdjustHandles="1" noChangeArrowheads="1" noChangeShapeType="1" noTextEdit="1"/>
              </p:cNvSpPr>
              <p:nvPr/>
            </p:nvSpPr>
            <p:spPr>
              <a:xfrm>
                <a:off x="4772631" y="4968081"/>
                <a:ext cx="5107610" cy="1275670"/>
              </a:xfrm>
              <a:prstGeom prst="rect">
                <a:avLst/>
              </a:prstGeom>
              <a:blipFill>
                <a:blip r:embed="rId10"/>
                <a:stretch>
                  <a:fillRect l="-1485" b="-8911"/>
                </a:stretch>
              </a:blipFill>
            </p:spPr>
            <p:txBody>
              <a:bodyPr/>
              <a:lstStyle/>
              <a:p>
                <a:r>
                  <a:rPr lang="en-US">
                    <a:noFill/>
                  </a:rPr>
                  <a:t> </a:t>
                </a:r>
              </a:p>
            </p:txBody>
          </p:sp>
        </mc:Fallback>
      </mc:AlternateContent>
      <p:cxnSp>
        <p:nvCxnSpPr>
          <p:cNvPr id="5" name="直线箭头连接符 4">
            <a:extLst>
              <a:ext uri="{FF2B5EF4-FFF2-40B4-BE49-F238E27FC236}">
                <a16:creationId xmlns:a16="http://schemas.microsoft.com/office/drawing/2014/main" id="{AC865A2B-415E-4621-0891-8EBF286770C2}"/>
              </a:ext>
            </a:extLst>
          </p:cNvPr>
          <p:cNvCxnSpPr>
            <a:cxnSpLocks/>
          </p:cNvCxnSpPr>
          <p:nvPr/>
        </p:nvCxnSpPr>
        <p:spPr>
          <a:xfrm flipH="1" flipV="1">
            <a:off x="1056518" y="3713346"/>
            <a:ext cx="1109730" cy="356191"/>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6" name="直线箭头连接符 5">
            <a:extLst>
              <a:ext uri="{FF2B5EF4-FFF2-40B4-BE49-F238E27FC236}">
                <a16:creationId xmlns:a16="http://schemas.microsoft.com/office/drawing/2014/main" id="{F09058B7-AE1D-AF6F-D4A7-026953417BB4}"/>
              </a:ext>
            </a:extLst>
          </p:cNvPr>
          <p:cNvCxnSpPr>
            <a:cxnSpLocks/>
          </p:cNvCxnSpPr>
          <p:nvPr/>
        </p:nvCxnSpPr>
        <p:spPr>
          <a:xfrm flipH="1">
            <a:off x="3145970" y="3789604"/>
            <a:ext cx="1387904" cy="1717369"/>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 name="直线箭头连接符 7">
            <a:extLst>
              <a:ext uri="{FF2B5EF4-FFF2-40B4-BE49-F238E27FC236}">
                <a16:creationId xmlns:a16="http://schemas.microsoft.com/office/drawing/2014/main" id="{7CF87991-3234-AB68-275A-E835D1A755C8}"/>
              </a:ext>
            </a:extLst>
          </p:cNvPr>
          <p:cNvCxnSpPr>
            <a:cxnSpLocks/>
          </p:cNvCxnSpPr>
          <p:nvPr/>
        </p:nvCxnSpPr>
        <p:spPr>
          <a:xfrm>
            <a:off x="6303118" y="2214336"/>
            <a:ext cx="750849" cy="45011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1FF1BB92-4269-561F-D9D2-7C1121D890EB}"/>
              </a:ext>
            </a:extLst>
          </p:cNvPr>
          <p:cNvCxnSpPr>
            <a:cxnSpLocks/>
          </p:cNvCxnSpPr>
          <p:nvPr/>
        </p:nvCxnSpPr>
        <p:spPr>
          <a:xfrm flipH="1" flipV="1">
            <a:off x="1698770" y="4857887"/>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sp>
        <p:nvSpPr>
          <p:cNvPr id="119" name="AutoShape 39">
            <a:extLst>
              <a:ext uri="{FF2B5EF4-FFF2-40B4-BE49-F238E27FC236}">
                <a16:creationId xmlns:a16="http://schemas.microsoft.com/office/drawing/2014/main" id="{8E49017F-E376-1A75-ABFC-2FE2E3BA9B95}"/>
              </a:ext>
            </a:extLst>
          </p:cNvPr>
          <p:cNvSpPr>
            <a:spLocks noChangeArrowheads="1"/>
          </p:cNvSpPr>
          <p:nvPr/>
        </p:nvSpPr>
        <p:spPr bwMode="auto">
          <a:xfrm>
            <a:off x="1194296" y="4479052"/>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cxnSp>
        <p:nvCxnSpPr>
          <p:cNvPr id="2" name="直线箭头连接符 1">
            <a:extLst>
              <a:ext uri="{FF2B5EF4-FFF2-40B4-BE49-F238E27FC236}">
                <a16:creationId xmlns:a16="http://schemas.microsoft.com/office/drawing/2014/main" id="{2B1171ED-BC53-15AC-A058-D675B9498E65}"/>
              </a:ext>
            </a:extLst>
          </p:cNvPr>
          <p:cNvCxnSpPr>
            <a:cxnSpLocks/>
          </p:cNvCxnSpPr>
          <p:nvPr/>
        </p:nvCxnSpPr>
        <p:spPr>
          <a:xfrm flipH="1">
            <a:off x="3189972" y="5475679"/>
            <a:ext cx="705923" cy="241115"/>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3" name="直线箭头连接符 2">
            <a:extLst>
              <a:ext uri="{FF2B5EF4-FFF2-40B4-BE49-F238E27FC236}">
                <a16:creationId xmlns:a16="http://schemas.microsoft.com/office/drawing/2014/main" id="{D6205788-8C67-7260-F7A7-DE8AC4997371}"/>
              </a:ext>
            </a:extLst>
          </p:cNvPr>
          <p:cNvCxnSpPr>
            <a:cxnSpLocks/>
          </p:cNvCxnSpPr>
          <p:nvPr/>
        </p:nvCxnSpPr>
        <p:spPr>
          <a:xfrm flipH="1" flipV="1">
            <a:off x="3051052" y="5923927"/>
            <a:ext cx="519877" cy="530067"/>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104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03"/>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100"/>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02"/>
                                        </p:tgtEl>
                                        <p:attrNameLst>
                                          <p:attrName>style.visibility</p:attrName>
                                        </p:attrNameLst>
                                      </p:cBhvr>
                                      <p:to>
                                        <p:strVal val="visible"/>
                                      </p:to>
                                    </p:set>
                                  </p:childTnLst>
                                </p:cTn>
                              </p:par>
                            </p:childTnLst>
                          </p:cTn>
                        </p:par>
                        <p:par>
                          <p:cTn id="14" fill="hold">
                            <p:stCondLst>
                              <p:cond delay="500"/>
                            </p:stCondLst>
                            <p:childTnLst>
                              <p:par>
                                <p:cTn id="15" presetID="22" presetClass="entr" presetSubtype="1" fill="hold" nodeType="afterEffect">
                                  <p:stCondLst>
                                    <p:cond delay="500"/>
                                  </p:stCondLst>
                                  <p:childTnLst>
                                    <p:set>
                                      <p:cBhvr>
                                        <p:cTn id="16" dur="1" fill="hold">
                                          <p:stCondLst>
                                            <p:cond delay="0"/>
                                          </p:stCondLst>
                                        </p:cTn>
                                        <p:tgtEl>
                                          <p:spTgt spid="85"/>
                                        </p:tgtEl>
                                        <p:attrNameLst>
                                          <p:attrName>style.visibility</p:attrName>
                                        </p:attrNameLst>
                                      </p:cBhvr>
                                      <p:to>
                                        <p:strVal val="visible"/>
                                      </p:to>
                                    </p:set>
                                    <p:animEffect transition="in" filter="wipe(up)">
                                      <p:cBhvr>
                                        <p:cTn id="17" dur="600"/>
                                        <p:tgtEl>
                                          <p:spTgt spid="85"/>
                                        </p:tgtEl>
                                      </p:cBhvr>
                                    </p:animEffect>
                                  </p:childTnLst>
                                </p:cTn>
                              </p:par>
                            </p:childTnLst>
                          </p:cTn>
                        </p:par>
                        <p:par>
                          <p:cTn id="18" fill="hold">
                            <p:stCondLst>
                              <p:cond delay="1600"/>
                            </p:stCondLst>
                            <p:childTnLst>
                              <p:par>
                                <p:cTn id="19" presetID="0" presetClass="path" presetSubtype="0" accel="50000" decel="50000" fill="hold" grpId="1" nodeType="afterEffect">
                                  <p:stCondLst>
                                    <p:cond delay="0"/>
                                  </p:stCondLst>
                                  <p:childTnLst>
                                    <p:animMotion origin="layout" path="M 8.93167E-7 -2.73841E-6 L 0.13981 0.12375 " pathEditMode="relative" rAng="0" ptsTypes="AA">
                                      <p:cBhvr>
                                        <p:cTn id="20" dur="1000" fill="hold"/>
                                        <p:tgtEl>
                                          <p:spTgt spid="119"/>
                                        </p:tgtEl>
                                        <p:attrNameLst>
                                          <p:attrName>ppt_x</p:attrName>
                                          <p:attrName>ppt_y</p:attrName>
                                        </p:attrNameLst>
                                      </p:cBhvr>
                                      <p:rCtr x="6991" y="6187"/>
                                    </p:animMotion>
                                  </p:childTnLst>
                                </p:cTn>
                              </p:par>
                            </p:childTnLst>
                          </p:cTn>
                        </p:par>
                        <p:par>
                          <p:cTn id="21" fill="hold">
                            <p:stCondLst>
                              <p:cond delay="2600"/>
                            </p:stCondLst>
                            <p:childTnLst>
                              <p:par>
                                <p:cTn id="22" presetID="1" presetClass="exit" presetSubtype="0" fill="hold" grpId="1" nodeType="afterEffect">
                                  <p:stCondLst>
                                    <p:cond delay="0"/>
                                  </p:stCondLst>
                                  <p:childTnLst>
                                    <p:set>
                                      <p:cBhvr>
                                        <p:cTn id="23" dur="1" fill="hold">
                                          <p:stCondLst>
                                            <p:cond delay="0"/>
                                          </p:stCondLst>
                                        </p:cTn>
                                        <p:tgtEl>
                                          <p:spTgt spid="102"/>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103"/>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100"/>
                                        </p:tgtEl>
                                        <p:attrNameLst>
                                          <p:attrName>style.visibility</p:attrName>
                                        </p:attrNameLst>
                                      </p:cBhvr>
                                      <p:to>
                                        <p:strVal val="hidden"/>
                                      </p:to>
                                    </p:set>
                                  </p:childTnLst>
                                </p:cTn>
                              </p:par>
                            </p:childTnLst>
                          </p:cTn>
                        </p:par>
                        <p:par>
                          <p:cTn id="28" fill="hold">
                            <p:stCondLst>
                              <p:cond delay="2600"/>
                            </p:stCondLst>
                            <p:childTnLst>
                              <p:par>
                                <p:cTn id="29" presetID="1" presetClass="entr" presetSubtype="0" fill="hold" grpId="0" nodeType="after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7"/>
                                        </p:tgtEl>
                                        <p:attrNameLst>
                                          <p:attrName>style.visibility</p:attrName>
                                        </p:attrNameLst>
                                      </p:cBhvr>
                                      <p:to>
                                        <p:strVal val="visible"/>
                                      </p:to>
                                    </p:set>
                                  </p:childTnLst>
                                </p:cTn>
                              </p:par>
                            </p:childTnLst>
                          </p:cTn>
                        </p:par>
                        <p:par>
                          <p:cTn id="37" fill="hold">
                            <p:stCondLst>
                              <p:cond delay="2600"/>
                            </p:stCondLst>
                            <p:childTnLst>
                              <p:par>
                                <p:cTn id="38" presetID="22" presetClass="entr" presetSubtype="4" fill="hold" nodeType="afterEffect">
                                  <p:stCondLst>
                                    <p:cond delay="500"/>
                                  </p:stCondLst>
                                  <p:childTnLst>
                                    <p:set>
                                      <p:cBhvr>
                                        <p:cTn id="39" dur="1" fill="hold">
                                          <p:stCondLst>
                                            <p:cond delay="0"/>
                                          </p:stCondLst>
                                        </p:cTn>
                                        <p:tgtEl>
                                          <p:spTgt spid="86"/>
                                        </p:tgtEl>
                                        <p:attrNameLst>
                                          <p:attrName>style.visibility</p:attrName>
                                        </p:attrNameLst>
                                      </p:cBhvr>
                                      <p:to>
                                        <p:strVal val="visible"/>
                                      </p:to>
                                    </p:set>
                                    <p:animEffect transition="in" filter="wipe(down)">
                                      <p:cBhvr>
                                        <p:cTn id="40" dur="600"/>
                                        <p:tgtEl>
                                          <p:spTgt spid="86"/>
                                        </p:tgtEl>
                                      </p:cBhvr>
                                    </p:animEffect>
                                  </p:childTnLst>
                                </p:cTn>
                              </p:par>
                            </p:childTnLst>
                          </p:cTn>
                        </p:par>
                        <p:par>
                          <p:cTn id="41" fill="hold">
                            <p:stCondLst>
                              <p:cond delay="3700"/>
                            </p:stCondLst>
                            <p:childTnLst>
                              <p:par>
                                <p:cTn id="42" presetID="0" presetClass="path" presetSubtype="0" accel="50000" decel="50000" fill="hold" grpId="2" nodeType="afterEffect">
                                  <p:stCondLst>
                                    <p:cond delay="0"/>
                                  </p:stCondLst>
                                  <p:childTnLst>
                                    <p:animMotion origin="layout" path="M 0.13981 0.12375 L 0.32002 -0.15131 " pathEditMode="relative" rAng="0" ptsTypes="AA">
                                      <p:cBhvr>
                                        <p:cTn id="43" dur="1000" fill="hold"/>
                                        <p:tgtEl>
                                          <p:spTgt spid="119"/>
                                        </p:tgtEl>
                                        <p:attrNameLst>
                                          <p:attrName>ppt_x</p:attrName>
                                          <p:attrName>ppt_y</p:attrName>
                                        </p:attrNameLst>
                                      </p:cBhvr>
                                      <p:rCtr x="9011" y="-13764"/>
                                    </p:animMotion>
                                  </p:childTnLst>
                                </p:cTn>
                              </p:par>
                            </p:childTnLst>
                          </p:cTn>
                        </p:par>
                        <p:par>
                          <p:cTn id="44" fill="hold">
                            <p:stCondLst>
                              <p:cond delay="4700"/>
                            </p:stCondLst>
                            <p:childTnLst>
                              <p:par>
                                <p:cTn id="45" presetID="1" presetClass="exit" presetSubtype="0" fill="hold" grpId="1" nodeType="afterEffect">
                                  <p:stCondLst>
                                    <p:cond delay="0"/>
                                  </p:stCondLst>
                                  <p:childTnLst>
                                    <p:set>
                                      <p:cBhvr>
                                        <p:cTn id="46" dur="1" fill="hold">
                                          <p:stCondLst>
                                            <p:cond delay="0"/>
                                          </p:stCondLst>
                                        </p:cTn>
                                        <p:tgtEl>
                                          <p:spTgt spid="10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6"/>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101" grpId="0"/>
      <p:bldP spid="101" grpId="1"/>
      <p:bldP spid="102" grpId="0"/>
      <p:bldP spid="102" grpId="1"/>
      <p:bldP spid="103" grpId="0"/>
      <p:bldP spid="103" grpId="1"/>
      <p:bldP spid="104" grpId="0"/>
      <p:bldP spid="104" grpId="1"/>
      <p:bldP spid="116" grpId="0"/>
      <p:bldP spid="116" grpId="1"/>
      <p:bldP spid="117" grpId="0"/>
      <p:bldP spid="117" grpId="1"/>
      <p:bldP spid="119" grpId="0" animBg="1"/>
      <p:bldP spid="119" grpId="1" animBg="1"/>
      <p:bldP spid="119"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mc:Choice xmlns:a14="http://schemas.microsoft.com/office/drawing/2010/main" Requires="a14">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-Discounted Random Walks (</a:t>
                </a:r>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-Walks) and PPR</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p:sp>
            <p:nvSpPr>
              <p:cNvPr id="50" name="标题 24">
                <a:extLst>
                  <a:ext uri="{FF2B5EF4-FFF2-40B4-BE49-F238E27FC236}">
                    <a16:creationId xmlns:a16="http://schemas.microsoft.com/office/drawing/2014/main" id="{EE3C8509-D052-7E91-B4F8-C6AAF1180427}"/>
                  </a:ext>
                </a:extLst>
              </p:cNvPr>
              <p:cNvSpPr>
                <a:spLocks noGrp="1" noRot="1" noChangeAspect="1" noMove="1" noResize="1" noEditPoints="1" noAdjustHandles="1" noChangeArrowheads="1" noChangeShapeType="1" noTextEdit="1"/>
              </p:cNvSpPr>
              <p:nvPr>
                <p:ph type="title"/>
              </p:nvPr>
            </p:nvSpPr>
            <p:spPr>
              <a:xfrm>
                <a:off x="563626" y="718642"/>
                <a:ext cx="8997950" cy="558338"/>
              </a:xfrm>
              <a:blipFill>
                <a:blip r:embed="rId3"/>
                <a:stretch>
                  <a:fillRect t="-11111" b="-3111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文本框 15">
                <a:extLst>
                  <a:ext uri="{FF2B5EF4-FFF2-40B4-BE49-F238E27FC236}">
                    <a16:creationId xmlns:a16="http://schemas.microsoft.com/office/drawing/2014/main" id="{39116178-4DBF-CDB2-3150-559FA9CCAFAE}"/>
                  </a:ext>
                </a:extLst>
              </p:cNvPr>
              <p:cNvSpPr txBox="1"/>
              <p:nvPr/>
            </p:nvSpPr>
            <p:spPr>
              <a:xfrm>
                <a:off x="4636889" y="5598894"/>
                <a:ext cx="5430197" cy="1312603"/>
              </a:xfrm>
              <a:prstGeom prst="rect">
                <a:avLst/>
              </a:prstGeom>
              <a:noFill/>
            </p:spPr>
            <p:txBody>
              <a:bodyPr wrap="square" rtlCol="0">
                <a:spAutoFit/>
              </a:bodyPr>
              <a:lstStyle/>
              <a:p>
                <a:pPr>
                  <a:lnSpc>
                    <a:spcPct val="120000"/>
                  </a:lnSpc>
                  <a:buClr>
                    <a:schemeClr val="tx1"/>
                  </a:buClr>
                  <a:buSzPct val="80000"/>
                </a:pPr>
                <a:r>
                  <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rPr>
                  <a:t>In each step:</a:t>
                </a:r>
              </a:p>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𝛼</m:t>
                    </m:r>
                  </m:oMath>
                </a14:m>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r>
                  <a:rPr kumimoji="1" lang="zh-CN" altLang="en-US" sz="2200" dirty="0">
                    <a:latin typeface="Times New Roman" panose="02020603050405020304" pitchFamily="18" charset="0"/>
                    <a:ea typeface="楷体" panose="02010609060101010101" pitchFamily="49" charset="-122"/>
                    <a:cs typeface="Times New Roman" panose="02020603050405020304" pitchFamily="18" charset="0"/>
                  </a:rPr>
                  <a:t>      </a:t>
                </a: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terminates; </a:t>
                </a:r>
              </a:p>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1−</m:t>
                    </m:r>
                    <m:r>
                      <a:rPr kumimoji="1" lang="en-US" altLang="zh-CN" sz="2200" i="1" dirty="0">
                        <a:latin typeface="Cambria Math" panose="02040503050406030204" pitchFamily="18" charset="0"/>
                        <a:ea typeface="楷体" panose="02010609060101010101" pitchFamily="49" charset="-122"/>
                      </a:rPr>
                      <m:t>𝛼</m:t>
                    </m:r>
                  </m:oMath>
                </a14:m>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moves to a random out-neighbor</a:t>
                </a:r>
              </a:p>
            </p:txBody>
          </p:sp>
        </mc:Choice>
        <mc:Fallback>
          <p:sp>
            <p:nvSpPr>
              <p:cNvPr id="16" name="文本框 15">
                <a:extLst>
                  <a:ext uri="{FF2B5EF4-FFF2-40B4-BE49-F238E27FC236}">
                    <a16:creationId xmlns:a16="http://schemas.microsoft.com/office/drawing/2014/main" id="{39116178-4DBF-CDB2-3150-559FA9CCAFAE}"/>
                  </a:ext>
                </a:extLst>
              </p:cNvPr>
              <p:cNvSpPr txBox="1">
                <a:spLocks noRot="1" noChangeAspect="1" noMove="1" noResize="1" noEditPoints="1" noAdjustHandles="1" noChangeArrowheads="1" noChangeShapeType="1" noTextEdit="1"/>
              </p:cNvSpPr>
              <p:nvPr/>
            </p:nvSpPr>
            <p:spPr>
              <a:xfrm>
                <a:off x="4636889" y="5598894"/>
                <a:ext cx="5430197" cy="1312603"/>
              </a:xfrm>
              <a:prstGeom prst="rect">
                <a:avLst/>
              </a:prstGeom>
              <a:blipFill>
                <a:blip r:embed="rId4"/>
                <a:stretch>
                  <a:fillRect l="-1869" r="-467" b="-7619"/>
                </a:stretch>
              </a:blipFill>
            </p:spPr>
            <p:txBody>
              <a:bodyPr/>
              <a:lstStyle/>
              <a:p>
                <a:r>
                  <a:rPr lang="en-US">
                    <a:noFill/>
                  </a:rPr>
                  <a:t> </a:t>
                </a:r>
              </a:p>
            </p:txBody>
          </p:sp>
        </mc:Fallback>
      </mc:AlternateContent>
      <p:grpSp>
        <p:nvGrpSpPr>
          <p:cNvPr id="21" name="Group 2">
            <a:extLst>
              <a:ext uri="{FF2B5EF4-FFF2-40B4-BE49-F238E27FC236}">
                <a16:creationId xmlns:a16="http://schemas.microsoft.com/office/drawing/2014/main" id="{EE1FAE7E-C21F-6994-0E61-5852EB1ADF40}"/>
              </a:ext>
            </a:extLst>
          </p:cNvPr>
          <p:cNvGrpSpPr>
            <a:grpSpLocks/>
          </p:cNvGrpSpPr>
          <p:nvPr/>
        </p:nvGrpSpPr>
        <p:grpSpPr bwMode="auto">
          <a:xfrm>
            <a:off x="231101" y="2282812"/>
            <a:ext cx="7162800" cy="5105400"/>
            <a:chOff x="1152" y="1344"/>
            <a:chExt cx="3408" cy="2064"/>
          </a:xfrm>
        </p:grpSpPr>
        <p:sp>
          <p:nvSpPr>
            <p:cNvPr id="22" name="Oval 3">
              <a:extLst>
                <a:ext uri="{FF2B5EF4-FFF2-40B4-BE49-F238E27FC236}">
                  <a16:creationId xmlns:a16="http://schemas.microsoft.com/office/drawing/2014/main" id="{D5F897EC-5040-E3B5-E2DB-0D822AED93AC}"/>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46" name="Oval 4">
              <a:extLst>
                <a:ext uri="{FF2B5EF4-FFF2-40B4-BE49-F238E27FC236}">
                  <a16:creationId xmlns:a16="http://schemas.microsoft.com/office/drawing/2014/main" id="{A6F917FE-EAC2-9BA4-42D1-B520748DFEE0}"/>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47" name="Oval 5">
              <a:extLst>
                <a:ext uri="{FF2B5EF4-FFF2-40B4-BE49-F238E27FC236}">
                  <a16:creationId xmlns:a16="http://schemas.microsoft.com/office/drawing/2014/main" id="{FB4B404E-3061-7137-1D0F-307367C31175}"/>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48" name="Oval 6">
              <a:extLst>
                <a:ext uri="{FF2B5EF4-FFF2-40B4-BE49-F238E27FC236}">
                  <a16:creationId xmlns:a16="http://schemas.microsoft.com/office/drawing/2014/main" id="{989A4C3E-7D78-B56A-D8EC-0A9B17C1665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49" name="Oval 7">
              <a:extLst>
                <a:ext uri="{FF2B5EF4-FFF2-40B4-BE49-F238E27FC236}">
                  <a16:creationId xmlns:a16="http://schemas.microsoft.com/office/drawing/2014/main" id="{1198F7E9-02ED-E7DE-05FB-B02EA42E54C0}"/>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51" name="Oval 8">
              <a:extLst>
                <a:ext uri="{FF2B5EF4-FFF2-40B4-BE49-F238E27FC236}">
                  <a16:creationId xmlns:a16="http://schemas.microsoft.com/office/drawing/2014/main" id="{3EA6786A-487A-476B-4D0F-6818DB867549}"/>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52" name="Oval 9">
              <a:extLst>
                <a:ext uri="{FF2B5EF4-FFF2-40B4-BE49-F238E27FC236}">
                  <a16:creationId xmlns:a16="http://schemas.microsoft.com/office/drawing/2014/main" id="{9847B140-5C2E-3654-5803-CD17E7F5362A}"/>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53" name="Oval 10">
              <a:extLst>
                <a:ext uri="{FF2B5EF4-FFF2-40B4-BE49-F238E27FC236}">
                  <a16:creationId xmlns:a16="http://schemas.microsoft.com/office/drawing/2014/main" id="{1C390B4A-FC34-5F5B-67C2-C5FCDFC61C0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54" name="Oval 11">
              <a:extLst>
                <a:ext uri="{FF2B5EF4-FFF2-40B4-BE49-F238E27FC236}">
                  <a16:creationId xmlns:a16="http://schemas.microsoft.com/office/drawing/2014/main" id="{5F912EED-785B-851E-7313-CCF16521337E}"/>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55" name="Oval 12">
              <a:extLst>
                <a:ext uri="{FF2B5EF4-FFF2-40B4-BE49-F238E27FC236}">
                  <a16:creationId xmlns:a16="http://schemas.microsoft.com/office/drawing/2014/main" id="{FE9F12E4-AEE7-04C4-3C9F-05181A1561DF}"/>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56" name="Oval 13">
              <a:extLst>
                <a:ext uri="{FF2B5EF4-FFF2-40B4-BE49-F238E27FC236}">
                  <a16:creationId xmlns:a16="http://schemas.microsoft.com/office/drawing/2014/main" id="{65087355-8A0C-DD18-B6C7-587E45FBAE7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57" name="Oval 14">
              <a:extLst>
                <a:ext uri="{FF2B5EF4-FFF2-40B4-BE49-F238E27FC236}">
                  <a16:creationId xmlns:a16="http://schemas.microsoft.com/office/drawing/2014/main" id="{ACFA0391-8708-0EBE-8F76-AE8F02831DC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p:sp>
        <p:nvSpPr>
          <p:cNvPr id="64" name="Oval 5">
            <a:extLst>
              <a:ext uri="{FF2B5EF4-FFF2-40B4-BE49-F238E27FC236}">
                <a16:creationId xmlns:a16="http://schemas.microsoft.com/office/drawing/2014/main" id="{9B479A39-16C8-E489-8E74-273F8A361F66}"/>
              </a:ext>
            </a:extLst>
          </p:cNvPr>
          <p:cNvSpPr>
            <a:spLocks noChangeArrowheads="1"/>
          </p:cNvSpPr>
          <p:nvPr/>
        </p:nvSpPr>
        <p:spPr bwMode="auto">
          <a:xfrm>
            <a:off x="4177626" y="372743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3" name="文本框 72">
                <a:extLst>
                  <a:ext uri="{FF2B5EF4-FFF2-40B4-BE49-F238E27FC236}">
                    <a16:creationId xmlns:a16="http://schemas.microsoft.com/office/drawing/2014/main" id="{FCAC58A3-9C49-E12F-364F-57D21548A3EF}"/>
                  </a:ext>
                </a:extLst>
              </p:cNvPr>
              <p:cNvSpPr txBox="1"/>
              <p:nvPr/>
            </p:nvSpPr>
            <p:spPr>
              <a:xfrm>
                <a:off x="749455" y="5527480"/>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a:latin typeface="Cambria Math" panose="02040503050406030204" pitchFamily="18" charset="0"/>
                        </a:rPr>
                        <m:t>𝟏</m:t>
                      </m:r>
                      <m:r>
                        <a:rPr kumimoji="1" lang="en-US" altLang="zh-CN" sz="1600" b="1">
                          <a:latin typeface="Cambria Math" panose="02040503050406030204" pitchFamily="18" charset="0"/>
                        </a:rPr>
                        <m:t>−</m:t>
                      </m:r>
                      <m:r>
                        <a:rPr kumimoji="1" lang="zh-CN" altLang="en-US" sz="1600" b="1">
                          <a:latin typeface="Cambria Math" panose="02040503050406030204" pitchFamily="18" charset="0"/>
                        </a:rPr>
                        <m:t>𝛂</m:t>
                      </m:r>
                    </m:oMath>
                  </m:oMathPara>
                </a14:m>
                <a:endParaRPr kumimoji="1" lang="zh-CN" altLang="en-US" sz="1800" dirty="0">
                  <a:latin typeface="Times New Roman" panose="02020603050405020304" pitchFamily="18" charset="0"/>
                  <a:cs typeface="Times New Roman" panose="02020603050405020304" pitchFamily="18" charset="0"/>
                </a:endParaRPr>
              </a:p>
            </p:txBody>
          </p:sp>
        </mc:Choice>
        <mc:Fallback>
          <p:sp>
            <p:nvSpPr>
              <p:cNvPr id="73" name="文本框 72">
                <a:extLst>
                  <a:ext uri="{FF2B5EF4-FFF2-40B4-BE49-F238E27FC236}">
                    <a16:creationId xmlns:a16="http://schemas.microsoft.com/office/drawing/2014/main" id="{FCAC58A3-9C49-E12F-364F-57D21548A3EF}"/>
                  </a:ext>
                </a:extLst>
              </p:cNvPr>
              <p:cNvSpPr txBox="1">
                <a:spLocks noRot="1" noChangeAspect="1" noMove="1" noResize="1" noEditPoints="1" noAdjustHandles="1" noChangeArrowheads="1" noChangeShapeType="1" noTextEdit="1"/>
              </p:cNvSpPr>
              <p:nvPr/>
            </p:nvSpPr>
            <p:spPr>
              <a:xfrm>
                <a:off x="749455" y="5527480"/>
                <a:ext cx="933757" cy="3385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4" name="文本框 73">
                <a:extLst>
                  <a:ext uri="{FF2B5EF4-FFF2-40B4-BE49-F238E27FC236}">
                    <a16:creationId xmlns:a16="http://schemas.microsoft.com/office/drawing/2014/main" id="{4195918A-8489-11C9-1B15-8D6A5C74C808}"/>
                  </a:ext>
                </a:extLst>
              </p:cNvPr>
              <p:cNvSpPr txBox="1"/>
              <p:nvPr/>
            </p:nvSpPr>
            <p:spPr>
              <a:xfrm>
                <a:off x="4257495" y="4274782"/>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p:sp>
            <p:nvSpPr>
              <p:cNvPr id="74" name="文本框 73">
                <a:extLst>
                  <a:ext uri="{FF2B5EF4-FFF2-40B4-BE49-F238E27FC236}">
                    <a16:creationId xmlns:a16="http://schemas.microsoft.com/office/drawing/2014/main" id="{4195918A-8489-11C9-1B15-8D6A5C74C808}"/>
                  </a:ext>
                </a:extLst>
              </p:cNvPr>
              <p:cNvSpPr txBox="1">
                <a:spLocks noRot="1" noChangeAspect="1" noMove="1" noResize="1" noEditPoints="1" noAdjustHandles="1" noChangeArrowheads="1" noChangeShapeType="1" noTextEdit="1"/>
              </p:cNvSpPr>
              <p:nvPr/>
            </p:nvSpPr>
            <p:spPr>
              <a:xfrm>
                <a:off x="4257495" y="4274782"/>
                <a:ext cx="933757" cy="369332"/>
              </a:xfrm>
              <a:prstGeom prst="rect">
                <a:avLst/>
              </a:prstGeom>
              <a:blipFill>
                <a:blip r:embed="rId6"/>
                <a:stretch>
                  <a:fillRect/>
                </a:stretch>
              </a:blipFill>
            </p:spPr>
            <p:txBody>
              <a:bodyPr/>
              <a:lstStyle/>
              <a:p>
                <a:r>
                  <a:rPr lang="en-US">
                    <a:noFill/>
                  </a:rPr>
                  <a:t> </a:t>
                </a:r>
              </a:p>
            </p:txBody>
          </p:sp>
        </mc:Fallback>
      </mc:AlternateContent>
      <p:cxnSp>
        <p:nvCxnSpPr>
          <p:cNvPr id="92" name="直线箭头连接符 91">
            <a:extLst>
              <a:ext uri="{FF2B5EF4-FFF2-40B4-BE49-F238E27FC236}">
                <a16:creationId xmlns:a16="http://schemas.microsoft.com/office/drawing/2014/main" id="{51691F82-F8D9-C3F0-3D40-3188B67322FC}"/>
              </a:ext>
            </a:extLst>
          </p:cNvPr>
          <p:cNvCxnSpPr>
            <a:cxnSpLocks/>
            <a:stCxn id="46" idx="5"/>
          </p:cNvCxnSpPr>
          <p:nvPr/>
        </p:nvCxnSpPr>
        <p:spPr>
          <a:xfrm>
            <a:off x="1453955" y="5401590"/>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8538B2ED-9655-E699-62BD-66E0ACD4E4E2}"/>
              </a:ext>
            </a:extLst>
          </p:cNvPr>
          <p:cNvCxnSpPr>
            <a:cxnSpLocks/>
            <a:stCxn id="46" idx="1"/>
            <a:endCxn id="22" idx="5"/>
          </p:cNvCxnSpPr>
          <p:nvPr/>
        </p:nvCxnSpPr>
        <p:spPr>
          <a:xfrm flipH="1" flipV="1">
            <a:off x="747763" y="4333018"/>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65DB78D6-332D-F607-AF2B-40FBA137AA40}"/>
              </a:ext>
            </a:extLst>
          </p:cNvPr>
          <p:cNvCxnSpPr>
            <a:cxnSpLocks/>
          </p:cNvCxnSpPr>
          <p:nvPr/>
        </p:nvCxnSpPr>
        <p:spPr>
          <a:xfrm flipV="1">
            <a:off x="746000" y="3537046"/>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3C40B756-6F16-EAE9-42FD-0113692296EE}"/>
              </a:ext>
            </a:extLst>
          </p:cNvPr>
          <p:cNvCxnSpPr>
            <a:cxnSpLocks/>
          </p:cNvCxnSpPr>
          <p:nvPr/>
        </p:nvCxnSpPr>
        <p:spPr>
          <a:xfrm>
            <a:off x="1838109" y="3537046"/>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A140F562-2863-24E8-032B-0B99E603D893}"/>
              </a:ext>
            </a:extLst>
          </p:cNvPr>
          <p:cNvCxnSpPr>
            <a:cxnSpLocks/>
          </p:cNvCxnSpPr>
          <p:nvPr/>
        </p:nvCxnSpPr>
        <p:spPr>
          <a:xfrm flipH="1" flipV="1">
            <a:off x="1749300" y="3746959"/>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7" name="直线箭头连接符 96">
            <a:extLst>
              <a:ext uri="{FF2B5EF4-FFF2-40B4-BE49-F238E27FC236}">
                <a16:creationId xmlns:a16="http://schemas.microsoft.com/office/drawing/2014/main" id="{1F39C93D-8A95-C543-FB19-A3377CBC33BE}"/>
              </a:ext>
            </a:extLst>
          </p:cNvPr>
          <p:cNvCxnSpPr>
            <a:cxnSpLocks/>
          </p:cNvCxnSpPr>
          <p:nvPr/>
        </p:nvCxnSpPr>
        <p:spPr>
          <a:xfrm>
            <a:off x="837526" y="4124313"/>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7566E5B7-D375-4DAF-E0F4-310AE761F687}"/>
              </a:ext>
            </a:extLst>
          </p:cNvPr>
          <p:cNvCxnSpPr>
            <a:cxnSpLocks/>
          </p:cNvCxnSpPr>
          <p:nvPr/>
        </p:nvCxnSpPr>
        <p:spPr>
          <a:xfrm flipV="1">
            <a:off x="2921344" y="4251313"/>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08E65978-EBC9-925B-7F91-B20BE2398616}"/>
              </a:ext>
            </a:extLst>
          </p:cNvPr>
          <p:cNvCxnSpPr>
            <a:cxnSpLocks/>
            <a:stCxn id="46" idx="7"/>
          </p:cNvCxnSpPr>
          <p:nvPr/>
        </p:nvCxnSpPr>
        <p:spPr>
          <a:xfrm flipV="1">
            <a:off x="1453955" y="4657417"/>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47C2E832-39F3-19B5-A0C3-F09CD58D4FB5}"/>
              </a:ext>
            </a:extLst>
          </p:cNvPr>
          <p:cNvCxnSpPr>
            <a:cxnSpLocks/>
            <a:endCxn id="51" idx="2"/>
          </p:cNvCxnSpPr>
          <p:nvPr/>
        </p:nvCxnSpPr>
        <p:spPr>
          <a:xfrm flipV="1">
            <a:off x="2955251" y="5904085"/>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60F447AA-7AF0-4B7A-781F-ACB109B6F6B2}"/>
              </a:ext>
            </a:extLst>
          </p:cNvPr>
          <p:cNvCxnSpPr>
            <a:cxnSpLocks/>
            <a:stCxn id="49" idx="5"/>
            <a:endCxn id="52" idx="1"/>
          </p:cNvCxnSpPr>
          <p:nvPr/>
        </p:nvCxnSpPr>
        <p:spPr>
          <a:xfrm>
            <a:off x="2866338" y="6351432"/>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ECCC2DCA-BCA6-04C4-7853-0B574D247937}"/>
              </a:ext>
            </a:extLst>
          </p:cNvPr>
          <p:cNvCxnSpPr>
            <a:cxnSpLocks/>
            <a:stCxn id="52" idx="0"/>
          </p:cNvCxnSpPr>
          <p:nvPr/>
        </p:nvCxnSpPr>
        <p:spPr>
          <a:xfrm flipV="1">
            <a:off x="3600224" y="6186475"/>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96798360-0663-4737-6198-6953C24834F0}"/>
              </a:ext>
            </a:extLst>
          </p:cNvPr>
          <p:cNvCxnSpPr>
            <a:cxnSpLocks/>
            <a:endCxn id="56" idx="2"/>
          </p:cNvCxnSpPr>
          <p:nvPr/>
        </p:nvCxnSpPr>
        <p:spPr>
          <a:xfrm>
            <a:off x="4694124" y="4217942"/>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5F2A3C7A-D8FB-E4AF-8E25-8F7711A46F6F}"/>
              </a:ext>
            </a:extLst>
          </p:cNvPr>
          <p:cNvCxnSpPr>
            <a:cxnSpLocks/>
          </p:cNvCxnSpPr>
          <p:nvPr/>
        </p:nvCxnSpPr>
        <p:spPr>
          <a:xfrm flipV="1">
            <a:off x="5993817" y="3491263"/>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B06D6E3F-8080-CF33-28AB-B721D67851EE}"/>
              </a:ext>
            </a:extLst>
          </p:cNvPr>
          <p:cNvCxnSpPr>
            <a:cxnSpLocks/>
          </p:cNvCxnSpPr>
          <p:nvPr/>
        </p:nvCxnSpPr>
        <p:spPr>
          <a:xfrm>
            <a:off x="6091396" y="2650473"/>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870CB4E1-2A1B-C20C-B535-E0FC20FA3ED0}"/>
              </a:ext>
            </a:extLst>
          </p:cNvPr>
          <p:cNvCxnSpPr>
            <a:cxnSpLocks/>
            <a:endCxn id="54" idx="4"/>
          </p:cNvCxnSpPr>
          <p:nvPr/>
        </p:nvCxnSpPr>
        <p:spPr>
          <a:xfrm flipV="1">
            <a:off x="5779414" y="2876463"/>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9B13B54F-983B-846F-7377-AF0B5E70E089}"/>
              </a:ext>
            </a:extLst>
          </p:cNvPr>
          <p:cNvCxnSpPr>
            <a:cxnSpLocks/>
            <a:stCxn id="53" idx="6"/>
          </p:cNvCxnSpPr>
          <p:nvPr/>
        </p:nvCxnSpPr>
        <p:spPr>
          <a:xfrm flipV="1">
            <a:off x="4670019" y="2579675"/>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66F4A1F5-77E1-7364-76BC-E2035C914035}"/>
              </a:ext>
            </a:extLst>
          </p:cNvPr>
          <p:cNvCxnSpPr>
            <a:cxnSpLocks/>
            <a:endCxn id="53" idx="4"/>
          </p:cNvCxnSpPr>
          <p:nvPr/>
        </p:nvCxnSpPr>
        <p:spPr>
          <a:xfrm flipH="1" flipV="1">
            <a:off x="4367366" y="3113923"/>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772C2C93-E128-48F5-F5ED-B8CBA8FD753B}"/>
              </a:ext>
            </a:extLst>
          </p:cNvPr>
          <p:cNvCxnSpPr>
            <a:cxnSpLocks/>
          </p:cNvCxnSpPr>
          <p:nvPr/>
        </p:nvCxnSpPr>
        <p:spPr>
          <a:xfrm flipH="1">
            <a:off x="2823389" y="4210450"/>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3009E79D-3B66-7D4C-3C0B-B87A7DC547D1}"/>
              </a:ext>
            </a:extLst>
          </p:cNvPr>
          <p:cNvCxnSpPr>
            <a:cxnSpLocks/>
          </p:cNvCxnSpPr>
          <p:nvPr/>
        </p:nvCxnSpPr>
        <p:spPr>
          <a:xfrm flipH="1" flipV="1">
            <a:off x="834602" y="4208450"/>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07CE86F5-FD83-7269-FFD9-60E3ACA23D77}"/>
              </a:ext>
            </a:extLst>
          </p:cNvPr>
          <p:cNvCxnSpPr>
            <a:cxnSpLocks/>
          </p:cNvCxnSpPr>
          <p:nvPr/>
        </p:nvCxnSpPr>
        <p:spPr>
          <a:xfrm rot="10800000">
            <a:off x="6038306" y="2734006"/>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BCECF8FD-1598-AE93-07AA-EF7742AFC677}"/>
              </a:ext>
            </a:extLst>
          </p:cNvPr>
          <p:cNvCxnSpPr>
            <a:cxnSpLocks/>
          </p:cNvCxnSpPr>
          <p:nvPr/>
        </p:nvCxnSpPr>
        <p:spPr>
          <a:xfrm flipH="1" flipV="1">
            <a:off x="1486182" y="5333872"/>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sp>
        <p:nvSpPr>
          <p:cNvPr id="2" name="左大括号 1">
            <a:extLst>
              <a:ext uri="{FF2B5EF4-FFF2-40B4-BE49-F238E27FC236}">
                <a16:creationId xmlns:a16="http://schemas.microsoft.com/office/drawing/2014/main" id="{0FD38F89-C61B-CE6A-89CE-7DE40704A45F}"/>
              </a:ext>
            </a:extLst>
          </p:cNvPr>
          <p:cNvSpPr/>
          <p:nvPr/>
        </p:nvSpPr>
        <p:spPr>
          <a:xfrm>
            <a:off x="4378793" y="6208361"/>
            <a:ext cx="208542" cy="637945"/>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A16A0679-13DE-2377-56F4-BF61D577722D}"/>
                  </a:ext>
                </a:extLst>
              </p:cNvPr>
              <p:cNvSpPr txBox="1"/>
              <p:nvPr/>
            </p:nvSpPr>
            <p:spPr>
              <a:xfrm>
                <a:off x="2162672" y="6481400"/>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a:latin typeface="Cambria Math" panose="02040503050406030204" pitchFamily="18" charset="0"/>
                        </a:rPr>
                        <m:t>𝟏</m:t>
                      </m:r>
                      <m:r>
                        <a:rPr kumimoji="1" lang="en-US" altLang="zh-CN" sz="1600" b="1">
                          <a:latin typeface="Cambria Math" panose="02040503050406030204" pitchFamily="18" charset="0"/>
                        </a:rPr>
                        <m:t>−</m:t>
                      </m:r>
                      <m:r>
                        <a:rPr kumimoji="1" lang="zh-CN" altLang="en-US" sz="1600" b="1">
                          <a:latin typeface="Cambria Math" panose="02040503050406030204" pitchFamily="18" charset="0"/>
                        </a:rPr>
                        <m:t>𝛂</m:t>
                      </m:r>
                    </m:oMath>
                  </m:oMathPara>
                </a14:m>
                <a:endParaRPr kumimoji="1" lang="zh-CN" altLang="en-US" sz="1800" dirty="0">
                  <a:latin typeface="Times New Roman" panose="02020603050405020304" pitchFamily="18" charset="0"/>
                  <a:cs typeface="Times New Roman" panose="02020603050405020304" pitchFamily="18" charset="0"/>
                </a:endParaRPr>
              </a:p>
            </p:txBody>
          </p:sp>
        </mc:Choice>
        <mc:Fallback>
          <p:sp>
            <p:nvSpPr>
              <p:cNvPr id="3" name="文本框 2">
                <a:extLst>
                  <a:ext uri="{FF2B5EF4-FFF2-40B4-BE49-F238E27FC236}">
                    <a16:creationId xmlns:a16="http://schemas.microsoft.com/office/drawing/2014/main" id="{A16A0679-13DE-2377-56F4-BF61D577722D}"/>
                  </a:ext>
                </a:extLst>
              </p:cNvPr>
              <p:cNvSpPr txBox="1">
                <a:spLocks noRot="1" noChangeAspect="1" noMove="1" noResize="1" noEditPoints="1" noAdjustHandles="1" noChangeArrowheads="1" noChangeShapeType="1" noTextEdit="1"/>
              </p:cNvSpPr>
              <p:nvPr/>
            </p:nvSpPr>
            <p:spPr>
              <a:xfrm>
                <a:off x="2162672" y="6481400"/>
                <a:ext cx="933757" cy="338554"/>
              </a:xfrm>
              <a:prstGeom prst="rect">
                <a:avLst/>
              </a:prstGeom>
              <a:blipFill>
                <a:blip r:embed="rId7"/>
                <a:stretch>
                  <a:fillRect/>
                </a:stretch>
              </a:blipFill>
            </p:spPr>
            <p:txBody>
              <a:bodyPr/>
              <a:lstStyle/>
              <a:p>
                <a:r>
                  <a:rPr lang="en-US">
                    <a:noFill/>
                  </a:rPr>
                  <a:t> </a:t>
                </a:r>
              </a:p>
            </p:txBody>
          </p:sp>
        </mc:Fallback>
      </mc:AlternateContent>
      <p:sp>
        <p:nvSpPr>
          <p:cNvPr id="58" name="AutoShape 39">
            <a:extLst>
              <a:ext uri="{FF2B5EF4-FFF2-40B4-BE49-F238E27FC236}">
                <a16:creationId xmlns:a16="http://schemas.microsoft.com/office/drawing/2014/main" id="{059939D1-5526-4C77-677B-0F08EB8754A9}"/>
              </a:ext>
            </a:extLst>
          </p:cNvPr>
          <p:cNvSpPr>
            <a:spLocks noChangeArrowheads="1"/>
          </p:cNvSpPr>
          <p:nvPr/>
        </p:nvSpPr>
        <p:spPr bwMode="auto">
          <a:xfrm>
            <a:off x="971485" y="4961920"/>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cxnSp>
        <p:nvCxnSpPr>
          <p:cNvPr id="4" name="直线箭头连接符 3">
            <a:extLst>
              <a:ext uri="{FF2B5EF4-FFF2-40B4-BE49-F238E27FC236}">
                <a16:creationId xmlns:a16="http://schemas.microsoft.com/office/drawing/2014/main" id="{8BE3EAFD-0828-B742-4209-C49E56442E2E}"/>
              </a:ext>
            </a:extLst>
          </p:cNvPr>
          <p:cNvCxnSpPr>
            <a:cxnSpLocks/>
          </p:cNvCxnSpPr>
          <p:nvPr/>
        </p:nvCxnSpPr>
        <p:spPr>
          <a:xfrm flipH="1">
            <a:off x="2944608" y="5961940"/>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 name="直线箭头连接符 4">
            <a:extLst>
              <a:ext uri="{FF2B5EF4-FFF2-40B4-BE49-F238E27FC236}">
                <a16:creationId xmlns:a16="http://schemas.microsoft.com/office/drawing/2014/main" id="{95221553-B6AA-9BA5-6329-8423DEB115D8}"/>
              </a:ext>
            </a:extLst>
          </p:cNvPr>
          <p:cNvCxnSpPr>
            <a:cxnSpLocks/>
          </p:cNvCxnSpPr>
          <p:nvPr/>
        </p:nvCxnSpPr>
        <p:spPr>
          <a:xfrm flipH="1" flipV="1">
            <a:off x="2816784" y="6391729"/>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5E2D7F93-769A-0925-FBF5-40C9737F7D8C}"/>
                  </a:ext>
                </a:extLst>
              </p:cNvPr>
              <p:cNvSpPr txBox="1"/>
              <p:nvPr/>
            </p:nvSpPr>
            <p:spPr bwMode="auto">
              <a:xfrm>
                <a:off x="5468788" y="4952632"/>
                <a:ext cx="3193767" cy="400110"/>
              </a:xfrm>
              <a:prstGeom prst="rect">
                <a:avLst/>
              </a:prstGeom>
              <a:noFill/>
              <a:ln w="9525" algn="ctr">
                <a:noFill/>
                <a:miter lim="800000"/>
                <a:headEnd/>
                <a:tailEnd/>
              </a:ln>
              <a:effectLst/>
            </p:spPr>
            <p:txBody>
              <a:bodyPr wrap="square">
                <a:spAutoFit/>
              </a:bodyPr>
              <a:lstStyle/>
              <a:p>
                <a:r>
                  <a:rPr kumimoji="1" lang="en-US" altLang="zh-CN"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a:t>
                </a:r>
                <a:r>
                  <a:rPr kumimoji="1" lang="en-US" altLang="zh-CN" sz="20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amping Factor </a:t>
                </a:r>
                <a14:m>
                  <m:oMath xmlns:m="http://schemas.openxmlformats.org/officeDocument/2006/math">
                    <m:r>
                      <a:rPr kumimoji="1" lang="en-US" altLang="zh-CN" sz="2000" i="1" dirty="0">
                        <a:solidFill>
                          <a:srgbClr val="C00000"/>
                        </a:solidFill>
                        <a:latin typeface="Cambria Math" panose="02040503050406030204" pitchFamily="18" charset="0"/>
                        <a:ea typeface="楷体" panose="02010609060101010101" pitchFamily="49" charset="-122"/>
                      </a:rPr>
                      <m:t>𝛼</m:t>
                    </m:r>
                    <m:r>
                      <a:rPr kumimoji="1" lang="en-US" altLang="zh-CN" sz="2000" i="1" dirty="0">
                        <a:solidFill>
                          <a:srgbClr val="C00000"/>
                        </a:solidFill>
                        <a:latin typeface="Cambria Math" panose="02040503050406030204" pitchFamily="18" charset="0"/>
                        <a:ea typeface="Cambria Math" panose="02040503050406030204" pitchFamily="18" charset="0"/>
                      </a:rPr>
                      <m:t>∈</m:t>
                    </m:r>
                    <m:r>
                      <a:rPr kumimoji="1" lang="en-US" altLang="zh-CN" sz="2000" b="0" i="1" dirty="0">
                        <a:solidFill>
                          <a:srgbClr val="C00000"/>
                        </a:solidFill>
                        <a:latin typeface="Cambria Math" panose="02040503050406030204" pitchFamily="18" charset="0"/>
                        <a:ea typeface="Cambria Math" panose="02040503050406030204" pitchFamily="18" charset="0"/>
                      </a:rPr>
                      <m:t>(0,1)</m:t>
                    </m:r>
                  </m:oMath>
                </a14:m>
                <a:endParaRPr lang="en-US">
                  <a:solidFill>
                    <a:srgbClr val="C00000"/>
                  </a:solidFill>
                  <a:latin typeface="Times New Roman" panose="02020603050405020304" pitchFamily="18" charset="0"/>
                  <a:cs typeface="Times New Roman" panose="02020603050405020304" pitchFamily="18" charset="0"/>
                </a:endParaRPr>
              </a:p>
            </p:txBody>
          </p:sp>
        </mc:Choice>
        <mc:Fallback>
          <p:sp>
            <p:nvSpPr>
              <p:cNvPr id="7" name="文本框 6">
                <a:extLst>
                  <a:ext uri="{FF2B5EF4-FFF2-40B4-BE49-F238E27FC236}">
                    <a16:creationId xmlns:a16="http://schemas.microsoft.com/office/drawing/2014/main" id="{5E2D7F93-769A-0925-FBF5-40C9737F7D8C}"/>
                  </a:ext>
                </a:extLst>
              </p:cNvPr>
              <p:cNvSpPr txBox="1">
                <a:spLocks noRot="1" noChangeAspect="1" noMove="1" noResize="1" noEditPoints="1" noAdjustHandles="1" noChangeArrowheads="1" noChangeShapeType="1" noTextEdit="1"/>
              </p:cNvSpPr>
              <p:nvPr/>
            </p:nvSpPr>
            <p:spPr bwMode="auto">
              <a:xfrm>
                <a:off x="5468788" y="4952632"/>
                <a:ext cx="3193767" cy="400110"/>
              </a:xfrm>
              <a:prstGeom prst="rect">
                <a:avLst/>
              </a:prstGeom>
              <a:blipFill>
                <a:blip r:embed="rId8"/>
                <a:stretch>
                  <a:fillRect l="-1976" t="-6061" b="-24242"/>
                </a:stretch>
              </a:blipFill>
              <a:ln w="9525" algn="ctr">
                <a:noFill/>
                <a:miter lim="800000"/>
                <a:headEnd/>
                <a:tailEnd/>
              </a:ln>
              <a:effectLst/>
            </p:spPr>
            <p:txBody>
              <a:bodyPr/>
              <a:lstStyle/>
              <a:p>
                <a:r>
                  <a:rPr lang="en-US">
                    <a:noFill/>
                  </a:rPr>
                  <a:t> </a:t>
                </a:r>
              </a:p>
            </p:txBody>
          </p:sp>
        </mc:Fallback>
      </mc:AlternateContent>
      <p:sp>
        <p:nvSpPr>
          <p:cNvPr id="9" name="弧 8">
            <a:extLst>
              <a:ext uri="{FF2B5EF4-FFF2-40B4-BE49-F238E27FC236}">
                <a16:creationId xmlns:a16="http://schemas.microsoft.com/office/drawing/2014/main" id="{239EF317-01C1-60A7-602B-E7A1BCED6B54}"/>
              </a:ext>
            </a:extLst>
          </p:cNvPr>
          <p:cNvSpPr/>
          <p:nvPr/>
        </p:nvSpPr>
        <p:spPr>
          <a:xfrm rot="5212075">
            <a:off x="4937494" y="4679538"/>
            <a:ext cx="1696765" cy="1595265"/>
          </a:xfrm>
          <a:prstGeom prst="arc">
            <a:avLst>
              <a:gd name="adj1" fmla="val 16276609"/>
              <a:gd name="adj2" fmla="val 21568946"/>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1" name="文本框 2">
                <a:extLst>
                  <a:ext uri="{FF2B5EF4-FFF2-40B4-BE49-F238E27FC236}">
                    <a16:creationId xmlns:a16="http://schemas.microsoft.com/office/drawing/2014/main" id="{520D616C-53E9-03F2-6DCA-F2D7420F88CE}"/>
                  </a:ext>
                </a:extLst>
              </p:cNvPr>
              <p:cNvSpPr txBox="1"/>
              <p:nvPr/>
            </p:nvSpPr>
            <p:spPr>
              <a:xfrm>
                <a:off x="563626" y="1405225"/>
                <a:ext cx="8654515" cy="801694"/>
              </a:xfrm>
              <a:prstGeom prst="rect">
                <a:avLst/>
              </a:prstGeom>
              <a:noFill/>
            </p:spPr>
            <p:txBody>
              <a:bodyPr wrap="square" rtlCol="0">
                <a:spAutoFit/>
              </a:bodyPr>
              <a:lstStyle/>
              <a:p>
                <a:pPr>
                  <a:spcBef>
                    <a:spcPts val="1200"/>
                  </a:spcBef>
                  <a:buClr>
                    <a:schemeClr val="tx1"/>
                  </a:buClr>
                  <a:buSzPct val="80000"/>
                </a:pPr>
                <a14:m>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b="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𝑠</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𝑡</m:t>
                        </m:r>
                      </m:e>
                    </m:d>
                    <m:r>
                      <a:rPr kumimoji="1" lang="en-US" altLang="zh-CN" sz="2200" b="0" i="0" dirty="0">
                        <a:latin typeface="Cambria Math" panose="02040503050406030204" pitchFamily="18" charset="0"/>
                        <a:ea typeface="Cambria Math" panose="02040503050406030204" pitchFamily="18" charset="0"/>
                      </a:rPr>
                      <m:t>=</m:t>
                    </m:r>
                  </m:oMath>
                </a14:m>
                <a:r>
                  <a:rPr kumimoji="1" lang="en-US" altLang="zh-CN" sz="2200" dirty="0">
                    <a:latin typeface="Times New Roman" panose="02020603050405020304" pitchFamily="18" charset="0"/>
                    <a:ea typeface="楷体" panose="02010609060101010101" pitchFamily="49" charset="-122"/>
                  </a:rPr>
                  <a:t> Pr{</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𝛼</m:t>
                    </m:r>
                  </m:oMath>
                </a14:m>
                <a:r>
                  <a:rPr kumimoji="1" lang="en-US" altLang="zh-CN" sz="2200" dirty="0">
                    <a:latin typeface="Times New Roman" panose="02020603050405020304" pitchFamily="18" charset="0"/>
                    <a:ea typeface="楷体" panose="02010609060101010101" pitchFamily="49" charset="-122"/>
                  </a:rPr>
                  <a:t>-walk </a:t>
                </a:r>
                <a:r>
                  <a:rPr kumimoji="1" lang="en-US" altLang="zh-CN" sz="2200" dirty="0">
                    <a:solidFill>
                      <a:schemeClr val="tx1"/>
                    </a:solidFill>
                    <a:latin typeface="Times New Roman" panose="02020603050405020304" pitchFamily="18" charset="0"/>
                    <a:ea typeface="楷体" panose="02010609060101010101" pitchFamily="49" charset="-122"/>
                  </a:rPr>
                  <a:t>from node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𝑠</m:t>
                    </m:r>
                  </m:oMath>
                </a14:m>
                <a:r>
                  <a:rPr kumimoji="1" lang="en-US" altLang="zh-CN" sz="2200" dirty="0">
                    <a:solidFill>
                      <a:schemeClr val="tx1"/>
                    </a:solidFill>
                    <a:latin typeface="Times New Roman" panose="02020603050405020304" pitchFamily="18" charset="0"/>
                    <a:ea typeface="楷体" panose="02010609060101010101" pitchFamily="49" charset="-122"/>
                  </a:rPr>
                  <a:t> terminates at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a:t>
                </a:r>
              </a:p>
              <a:p>
                <a:pPr>
                  <a:lnSpc>
                    <a:spcPct val="120000"/>
                  </a:lnSpc>
                  <a:buClr>
                    <a:schemeClr val="tx1"/>
                  </a:buClr>
                  <a:buSzPct val="80000"/>
                </a:pPr>
                <a:endParaRPr kumimoji="1" lang="en-US" altLang="zh-CN" sz="2200" dirty="0">
                  <a:latin typeface="Times New Roman" panose="02020603050405020304" pitchFamily="18" charset="0"/>
                  <a:ea typeface="楷体" panose="02010609060101010101" pitchFamily="49" charset="-122"/>
                </a:endParaRPr>
              </a:p>
            </p:txBody>
          </p:sp>
        </mc:Choice>
        <mc:Fallback>
          <p:sp>
            <p:nvSpPr>
              <p:cNvPr id="11" name="文本框 2">
                <a:extLst>
                  <a:ext uri="{FF2B5EF4-FFF2-40B4-BE49-F238E27FC236}">
                    <a16:creationId xmlns:a16="http://schemas.microsoft.com/office/drawing/2014/main" id="{520D616C-53E9-03F2-6DCA-F2D7420F88CE}"/>
                  </a:ext>
                </a:extLst>
              </p:cNvPr>
              <p:cNvSpPr txBox="1">
                <a:spLocks noRot="1" noChangeAspect="1" noMove="1" noResize="1" noEditPoints="1" noAdjustHandles="1" noChangeArrowheads="1" noChangeShapeType="1" noTextEdit="1"/>
              </p:cNvSpPr>
              <p:nvPr/>
            </p:nvSpPr>
            <p:spPr>
              <a:xfrm>
                <a:off x="563626" y="1405225"/>
                <a:ext cx="8654515" cy="801694"/>
              </a:xfrm>
              <a:prstGeom prst="rect">
                <a:avLst/>
              </a:prstGeom>
              <a:blipFill>
                <a:blip r:embed="rId9"/>
                <a:stretch>
                  <a:fillRect t="-468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文本框 6">
                <a:extLst>
                  <a:ext uri="{FF2B5EF4-FFF2-40B4-BE49-F238E27FC236}">
                    <a16:creationId xmlns:a16="http://schemas.microsoft.com/office/drawing/2014/main" id="{F82523C1-3A9F-6E88-E3D7-5F669C76DEFF}"/>
                  </a:ext>
                </a:extLst>
              </p:cNvPr>
              <p:cNvSpPr txBox="1"/>
              <p:nvPr/>
            </p:nvSpPr>
            <p:spPr bwMode="auto">
              <a:xfrm>
                <a:off x="563626" y="1842968"/>
                <a:ext cx="5567905" cy="400110"/>
              </a:xfrm>
              <a:prstGeom prst="rect">
                <a:avLst/>
              </a:prstGeom>
              <a:noFill/>
              <a:ln w="9525" algn="ctr">
                <a:noFill/>
                <a:miter lim="800000"/>
                <a:headEnd/>
                <a:tailEnd/>
              </a:ln>
              <a:effectLst/>
            </p:spPr>
            <p:txBody>
              <a:bodyPr wrap="square">
                <a:spAutoFit/>
              </a:bodyPr>
              <a:lstStyle/>
              <a:p>
                <a:r>
                  <a:rPr kumimoji="1" lang="en-US" altLang="zh-CN"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known as Personalized PageRank (PPR) of </a:t>
                </a:r>
                <a14:m>
                  <m:oMath xmlns:m="http://schemas.openxmlformats.org/officeDocument/2006/math">
                    <m:r>
                      <a:rPr kumimoji="1" lang="en-US" altLang="zh-CN" i="1" dirty="0">
                        <a:solidFill>
                          <a:srgbClr val="C00000"/>
                        </a:solidFill>
                        <a:latin typeface="Cambria Math" panose="02040503050406030204" pitchFamily="18" charset="0"/>
                        <a:ea typeface="Cambria Math" panose="02040503050406030204" pitchFamily="18" charset="0"/>
                      </a:rPr>
                      <m:t>𝑡</m:t>
                    </m:r>
                  </m:oMath>
                </a14:m>
                <a:r>
                  <a:rPr lang="en-US">
                    <a:solidFill>
                      <a:srgbClr val="C00000"/>
                    </a:solidFill>
                    <a:latin typeface="Times New Roman" panose="02020603050405020304" pitchFamily="18" charset="0"/>
                    <a:cs typeface="Times New Roman" panose="02020603050405020304" pitchFamily="18" charset="0"/>
                  </a:rPr>
                  <a:t> to </a:t>
                </a:r>
                <a14:m>
                  <m:oMath xmlns:m="http://schemas.openxmlformats.org/officeDocument/2006/math">
                    <m:r>
                      <a:rPr kumimoji="1" lang="en-US" altLang="zh-CN" i="1" dirty="0">
                        <a:solidFill>
                          <a:srgbClr val="C00000"/>
                        </a:solidFill>
                        <a:latin typeface="Cambria Math" panose="02040503050406030204" pitchFamily="18" charset="0"/>
                        <a:ea typeface="Cambria Math" panose="02040503050406030204" pitchFamily="18" charset="0"/>
                      </a:rPr>
                      <m:t>𝑠</m:t>
                    </m:r>
                  </m:oMath>
                </a14:m>
                <a:endParaRPr lang="en-US">
                  <a:solidFill>
                    <a:srgbClr val="C00000"/>
                  </a:solidFill>
                  <a:latin typeface="Times New Roman" panose="02020603050405020304" pitchFamily="18" charset="0"/>
                  <a:cs typeface="Times New Roman" panose="02020603050405020304" pitchFamily="18" charset="0"/>
                </a:endParaRPr>
              </a:p>
            </p:txBody>
          </p:sp>
        </mc:Choice>
        <mc:Fallback>
          <p:sp>
            <p:nvSpPr>
              <p:cNvPr id="12" name="文本框 6">
                <a:extLst>
                  <a:ext uri="{FF2B5EF4-FFF2-40B4-BE49-F238E27FC236}">
                    <a16:creationId xmlns:a16="http://schemas.microsoft.com/office/drawing/2014/main" id="{F82523C1-3A9F-6E88-E3D7-5F669C76DEFF}"/>
                  </a:ext>
                </a:extLst>
              </p:cNvPr>
              <p:cNvSpPr txBox="1">
                <a:spLocks noRot="1" noChangeAspect="1" noMove="1" noResize="1" noEditPoints="1" noAdjustHandles="1" noChangeArrowheads="1" noChangeShapeType="1" noTextEdit="1"/>
              </p:cNvSpPr>
              <p:nvPr/>
            </p:nvSpPr>
            <p:spPr bwMode="auto">
              <a:xfrm>
                <a:off x="563626" y="1842968"/>
                <a:ext cx="5567905" cy="400110"/>
              </a:xfrm>
              <a:prstGeom prst="rect">
                <a:avLst/>
              </a:prstGeom>
              <a:blipFill>
                <a:blip r:embed="rId10"/>
                <a:stretch>
                  <a:fillRect l="-1139" t="-6061" b="-24242"/>
                </a:stretch>
              </a:blipFill>
              <a:ln w="9525" algn="ctr">
                <a:noFill/>
                <a:miter lim="800000"/>
                <a:headEnd/>
                <a:tailEnd/>
              </a:ln>
              <a:effectLst/>
            </p:spPr>
            <p:txBody>
              <a:bodyPr/>
              <a:lstStyle/>
              <a:p>
                <a:r>
                  <a:rPr lang="en-US">
                    <a:noFill/>
                  </a:rPr>
                  <a:t> </a:t>
                </a:r>
              </a:p>
            </p:txBody>
          </p:sp>
        </mc:Fallback>
      </mc:AlternateContent>
      <p:sp>
        <p:nvSpPr>
          <p:cNvPr id="13" name="弧 8">
            <a:extLst>
              <a:ext uri="{FF2B5EF4-FFF2-40B4-BE49-F238E27FC236}">
                <a16:creationId xmlns:a16="http://schemas.microsoft.com/office/drawing/2014/main" id="{C93A2145-EFC1-092A-D026-A2AB88CDBB2B}"/>
              </a:ext>
            </a:extLst>
          </p:cNvPr>
          <p:cNvSpPr/>
          <p:nvPr/>
        </p:nvSpPr>
        <p:spPr>
          <a:xfrm rot="15504049">
            <a:off x="303899" y="1554948"/>
            <a:ext cx="485136" cy="639185"/>
          </a:xfrm>
          <a:prstGeom prst="arc">
            <a:avLst>
              <a:gd name="adj1" fmla="val 12132399"/>
              <a:gd name="adj2" fmla="val 914949"/>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970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73"/>
                                        </p:tgtEl>
                                        <p:attrNameLst>
                                          <p:attrName>style.visibility</p:attrName>
                                        </p:attrNameLst>
                                      </p:cBhvr>
                                      <p:to>
                                        <p:strVal val="visible"/>
                                      </p:to>
                                    </p:set>
                                  </p:childTnLst>
                                </p:cTn>
                              </p:par>
                            </p:childTnLst>
                          </p:cTn>
                        </p:par>
                        <p:par>
                          <p:cTn id="10" fill="hold">
                            <p:stCondLst>
                              <p:cond delay="500"/>
                            </p:stCondLst>
                            <p:childTnLst>
                              <p:par>
                                <p:cTn id="11" presetID="0" presetClass="path" presetSubtype="0" accel="50000" decel="50000" fill="hold" grpId="0" nodeType="afterEffect">
                                  <p:stCondLst>
                                    <p:cond delay="500"/>
                                  </p:stCondLst>
                                  <p:childTnLst>
                                    <p:animMotion origin="layout" path="M 3.36595E-6 4.23116E-6 L 0.13997 0.12272 " pathEditMode="relative" rAng="0" ptsTypes="AA">
                                      <p:cBhvr>
                                        <p:cTn id="12" dur="1000" fill="hold"/>
                                        <p:tgtEl>
                                          <p:spTgt spid="58"/>
                                        </p:tgtEl>
                                        <p:attrNameLst>
                                          <p:attrName>ppt_x</p:attrName>
                                          <p:attrName>ppt_y</p:attrName>
                                        </p:attrNameLst>
                                      </p:cBhvr>
                                      <p:rCtr x="6991" y="6126"/>
                                    </p:animMotion>
                                  </p:childTnLst>
                                </p:cTn>
                              </p:par>
                            </p:childTnLst>
                          </p:cTn>
                        </p:par>
                        <p:par>
                          <p:cTn id="13" fill="hold">
                            <p:stCondLst>
                              <p:cond delay="2000"/>
                            </p:stCondLst>
                            <p:childTnLst>
                              <p:par>
                                <p:cTn id="14" presetID="1" presetClass="exit" presetSubtype="0" fill="hold" grpId="1" nodeType="afterEffect">
                                  <p:stCondLst>
                                    <p:cond delay="0"/>
                                  </p:stCondLst>
                                  <p:childTnLst>
                                    <p:set>
                                      <p:cBhvr>
                                        <p:cTn id="15" dur="1" fill="hold">
                                          <p:stCondLst>
                                            <p:cond delay="0"/>
                                          </p:stCondLst>
                                        </p:cTn>
                                        <p:tgtEl>
                                          <p:spTgt spid="73"/>
                                        </p:tgtEl>
                                        <p:attrNameLst>
                                          <p:attrName>style.visibility</p:attrName>
                                        </p:attrNameLst>
                                      </p:cBhvr>
                                      <p:to>
                                        <p:strVal val="hidden"/>
                                      </p:to>
                                    </p:set>
                                  </p:childTnLst>
                                </p:cTn>
                              </p:par>
                            </p:childTnLst>
                          </p:cTn>
                        </p:par>
                        <p:par>
                          <p:cTn id="16" fill="hold">
                            <p:stCondLst>
                              <p:cond delay="2000"/>
                            </p:stCondLst>
                            <p:childTnLst>
                              <p:par>
                                <p:cTn id="17" presetID="1" presetClass="entr" presetSubtype="0" fill="hold" grpId="0" nodeType="afterEffect">
                                  <p:stCondLst>
                                    <p:cond delay="500"/>
                                  </p:stCondLst>
                                  <p:childTnLst>
                                    <p:set>
                                      <p:cBhvr>
                                        <p:cTn id="18" dur="1" fill="hold">
                                          <p:stCondLst>
                                            <p:cond delay="0"/>
                                          </p:stCondLst>
                                        </p:cTn>
                                        <p:tgtEl>
                                          <p:spTgt spid="3"/>
                                        </p:tgtEl>
                                        <p:attrNameLst>
                                          <p:attrName>style.visibility</p:attrName>
                                        </p:attrNameLst>
                                      </p:cBhvr>
                                      <p:to>
                                        <p:strVal val="visible"/>
                                      </p:to>
                                    </p:set>
                                  </p:childTnLst>
                                </p:cTn>
                              </p:par>
                            </p:childTnLst>
                          </p:cTn>
                        </p:par>
                        <p:par>
                          <p:cTn id="19" fill="hold">
                            <p:stCondLst>
                              <p:cond delay="2500"/>
                            </p:stCondLst>
                            <p:childTnLst>
                              <p:par>
                                <p:cTn id="20" presetID="0" presetClass="path" presetSubtype="0" accel="50000" decel="50000" fill="hold" grpId="2" nodeType="afterEffect">
                                  <p:stCondLst>
                                    <p:cond delay="500"/>
                                  </p:stCondLst>
                                  <p:childTnLst>
                                    <p:animMotion origin="layout" path="M 0.13997 0.12272 L 0.3205 -0.15275 " pathEditMode="relative" rAng="0" ptsTypes="AA">
                                      <p:cBhvr>
                                        <p:cTn id="21" dur="1000" fill="hold"/>
                                        <p:tgtEl>
                                          <p:spTgt spid="58"/>
                                        </p:tgtEl>
                                        <p:attrNameLst>
                                          <p:attrName>ppt_x</p:attrName>
                                          <p:attrName>ppt_y</p:attrName>
                                        </p:attrNameLst>
                                      </p:cBhvr>
                                      <p:rCtr x="9026" y="-13784"/>
                                    </p:animMotion>
                                  </p:childTnLst>
                                </p:cTn>
                              </p:par>
                            </p:childTnLst>
                          </p:cTn>
                        </p:par>
                        <p:par>
                          <p:cTn id="22" fill="hold">
                            <p:stCondLst>
                              <p:cond delay="4000"/>
                            </p:stCondLst>
                            <p:childTnLst>
                              <p:par>
                                <p:cTn id="23" presetID="1" presetClass="exit" presetSubtype="0" fill="hold" grpId="1" nodeType="afterEffect">
                                  <p:stCondLst>
                                    <p:cond delay="0"/>
                                  </p:stCondLst>
                                  <p:childTnLst>
                                    <p:set>
                                      <p:cBhvr>
                                        <p:cTn id="24" dur="1" fill="hold">
                                          <p:stCondLst>
                                            <p:cond delay="0"/>
                                          </p:stCondLst>
                                        </p:cTn>
                                        <p:tgtEl>
                                          <p:spTgt spid="3"/>
                                        </p:tgtEl>
                                        <p:attrNameLst>
                                          <p:attrName>style.visibility</p:attrName>
                                        </p:attrNameLst>
                                      </p:cBhvr>
                                      <p:to>
                                        <p:strVal val="hidden"/>
                                      </p:to>
                                    </p:set>
                                  </p:childTnLst>
                                </p:cTn>
                              </p:par>
                            </p:childTnLst>
                          </p:cTn>
                        </p:par>
                        <p:par>
                          <p:cTn id="25" fill="hold">
                            <p:stCondLst>
                              <p:cond delay="4000"/>
                            </p:stCondLst>
                            <p:childTnLst>
                              <p:par>
                                <p:cTn id="26" presetID="1" presetClass="entr" presetSubtype="0" fill="hold" grpId="0" nodeType="afterEffect">
                                  <p:stCondLst>
                                    <p:cond delay="500"/>
                                  </p:stCondLst>
                                  <p:childTnLst>
                                    <p:set>
                                      <p:cBhvr>
                                        <p:cTn id="27" dur="1" fill="hold">
                                          <p:stCondLst>
                                            <p:cond delay="0"/>
                                          </p:stCondLst>
                                        </p:cTn>
                                        <p:tgtEl>
                                          <p:spTgt spid="74"/>
                                        </p:tgtEl>
                                        <p:attrNameLst>
                                          <p:attrName>style.visibility</p:attrName>
                                        </p:attrNameLst>
                                      </p:cBhvr>
                                      <p:to>
                                        <p:strVal val="visible"/>
                                      </p:to>
                                    </p:set>
                                  </p:childTnLst>
                                </p:cTn>
                              </p:par>
                            </p:childTnLst>
                          </p:cTn>
                        </p:par>
                        <p:par>
                          <p:cTn id="28" fill="hold">
                            <p:stCondLst>
                              <p:cond delay="4500"/>
                            </p:stCondLst>
                            <p:childTnLst>
                              <p:par>
                                <p:cTn id="29" presetID="1" presetClass="exit" presetSubtype="0" fill="hold" grpId="3" nodeType="afterEffect">
                                  <p:stCondLst>
                                    <p:cond delay="5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5000"/>
                            </p:stCondLst>
                            <p:childTnLst>
                              <p:par>
                                <p:cTn id="32" presetID="5" presetClass="entr" presetSubtype="10" fill="hold" grpId="0" nodeType="afterEffect">
                                  <p:stCondLst>
                                    <p:cond delay="200"/>
                                  </p:stCondLst>
                                  <p:childTnLst>
                                    <p:set>
                                      <p:cBhvr>
                                        <p:cTn id="33" dur="1" fill="hold">
                                          <p:stCondLst>
                                            <p:cond delay="0"/>
                                          </p:stCondLst>
                                        </p:cTn>
                                        <p:tgtEl>
                                          <p:spTgt spid="64"/>
                                        </p:tgtEl>
                                        <p:attrNameLst>
                                          <p:attrName>style.visibility</p:attrName>
                                        </p:attrNameLst>
                                      </p:cBhvr>
                                      <p:to>
                                        <p:strVal val="visible"/>
                                      </p:to>
                                    </p:set>
                                    <p:animEffect transition="in" filter="checkerboard(across)">
                                      <p:cBhvr>
                                        <p:cTn id="34" dur="500"/>
                                        <p:tgtEl>
                                          <p:spTgt spid="64"/>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3" grpId="0"/>
      <p:bldP spid="73" grpId="1"/>
      <p:bldP spid="74" grpId="0"/>
      <p:bldP spid="3" grpId="0"/>
      <p:bldP spid="3" grpId="1"/>
      <p:bldP spid="58" grpId="0" animBg="1"/>
      <p:bldP spid="58" grpId="1" animBg="1"/>
      <p:bldP spid="58" grpId="2" animBg="1"/>
      <p:bldP spid="58" grpId="3" animBg="1"/>
      <p:bldP spid="11" grpId="0"/>
      <p:bldP spid="12" grpId="0"/>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A02D7-0929-F221-6D31-BAC955FF3230}"/>
            </a:ext>
          </a:extLst>
        </p:cNvPr>
        <p:cNvGrpSpPr/>
        <p:nvPr/>
      </p:nvGrpSpPr>
      <p:grpSpPr>
        <a:xfrm>
          <a:off x="0" y="0"/>
          <a:ext cx="0" cy="0"/>
          <a:chOff x="0" y="0"/>
          <a:chExt cx="0" cy="0"/>
        </a:xfrm>
      </p:grpSpPr>
      <p:sp>
        <p:nvSpPr>
          <p:cNvPr id="27" name="圆角矩形 16">
            <a:extLst>
              <a:ext uri="{FF2B5EF4-FFF2-40B4-BE49-F238E27FC236}">
                <a16:creationId xmlns:a16="http://schemas.microsoft.com/office/drawing/2014/main" id="{A48F846B-1A8B-0588-04C4-CAEC5E3FE822}"/>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4FFC9C94-E542-4F50-33A9-37DB3B0BE1DB}"/>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PageRank</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2" name="Oval 3">
            <a:extLst>
              <a:ext uri="{FF2B5EF4-FFF2-40B4-BE49-F238E27FC236}">
                <a16:creationId xmlns:a16="http://schemas.microsoft.com/office/drawing/2014/main" id="{67DC5589-3F44-6CD2-1B09-F57F58A8ADF9}"/>
              </a:ext>
            </a:extLst>
          </p:cNvPr>
          <p:cNvSpPr>
            <a:spLocks noChangeArrowheads="1"/>
          </p:cNvSpPr>
          <p:nvPr/>
        </p:nvSpPr>
        <p:spPr bwMode="auto">
          <a:xfrm>
            <a:off x="246846" y="3270247"/>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46" name="Oval 4">
            <a:extLst>
              <a:ext uri="{FF2B5EF4-FFF2-40B4-BE49-F238E27FC236}">
                <a16:creationId xmlns:a16="http://schemas.microsoft.com/office/drawing/2014/main" id="{393973AF-F37E-1CD6-D8FC-033A4BF76457}"/>
              </a:ext>
            </a:extLst>
          </p:cNvPr>
          <p:cNvSpPr>
            <a:spLocks noChangeArrowheads="1"/>
          </p:cNvSpPr>
          <p:nvPr/>
        </p:nvSpPr>
        <p:spPr bwMode="auto">
          <a:xfrm>
            <a:off x="953038" y="4338819"/>
            <a:ext cx="605307" cy="59365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47" name="Oval 5">
            <a:extLst>
              <a:ext uri="{FF2B5EF4-FFF2-40B4-BE49-F238E27FC236}">
                <a16:creationId xmlns:a16="http://schemas.microsoft.com/office/drawing/2014/main" id="{26C476C4-48F9-2F56-C5B6-D8185EC5A4A6}"/>
              </a:ext>
            </a:extLst>
          </p:cNvPr>
          <p:cNvSpPr>
            <a:spLocks noChangeArrowheads="1"/>
          </p:cNvSpPr>
          <p:nvPr/>
        </p:nvSpPr>
        <p:spPr bwMode="auto">
          <a:xfrm>
            <a:off x="1961883" y="3626438"/>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48" name="Oval 6">
            <a:extLst>
              <a:ext uri="{FF2B5EF4-FFF2-40B4-BE49-F238E27FC236}">
                <a16:creationId xmlns:a16="http://schemas.microsoft.com/office/drawing/2014/main" id="{47E12D6D-91E5-0568-49FD-51B98F3E1192}"/>
              </a:ext>
            </a:extLst>
          </p:cNvPr>
          <p:cNvSpPr>
            <a:spLocks noChangeArrowheads="1"/>
          </p:cNvSpPr>
          <p:nvPr/>
        </p:nvSpPr>
        <p:spPr bwMode="auto">
          <a:xfrm>
            <a:off x="1255691" y="2676596"/>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49" name="Oval 7">
            <a:extLst>
              <a:ext uri="{FF2B5EF4-FFF2-40B4-BE49-F238E27FC236}">
                <a16:creationId xmlns:a16="http://schemas.microsoft.com/office/drawing/2014/main" id="{4E9848D6-B7CC-1716-421B-6E6154CA3362}"/>
              </a:ext>
            </a:extLst>
          </p:cNvPr>
          <p:cNvSpPr>
            <a:spLocks noChangeArrowheads="1"/>
          </p:cNvSpPr>
          <p:nvPr/>
        </p:nvSpPr>
        <p:spPr bwMode="auto">
          <a:xfrm>
            <a:off x="2365421" y="5288661"/>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51" name="Oval 8">
            <a:extLst>
              <a:ext uri="{FF2B5EF4-FFF2-40B4-BE49-F238E27FC236}">
                <a16:creationId xmlns:a16="http://schemas.microsoft.com/office/drawing/2014/main" id="{3879583D-0F6C-E8B1-4FFB-795D90D1FB15}"/>
              </a:ext>
            </a:extLst>
          </p:cNvPr>
          <p:cNvSpPr>
            <a:spLocks noChangeArrowheads="1"/>
          </p:cNvSpPr>
          <p:nvPr/>
        </p:nvSpPr>
        <p:spPr bwMode="auto">
          <a:xfrm>
            <a:off x="3676919" y="5051201"/>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52" name="Oval 9">
            <a:extLst>
              <a:ext uri="{FF2B5EF4-FFF2-40B4-BE49-F238E27FC236}">
                <a16:creationId xmlns:a16="http://schemas.microsoft.com/office/drawing/2014/main" id="{1A575B48-6262-AB71-8766-D651074787FA}"/>
              </a:ext>
            </a:extLst>
          </p:cNvPr>
          <p:cNvSpPr>
            <a:spLocks noChangeArrowheads="1"/>
          </p:cNvSpPr>
          <p:nvPr/>
        </p:nvSpPr>
        <p:spPr bwMode="auto">
          <a:xfrm>
            <a:off x="3313315" y="6238503"/>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53" name="Oval 10">
            <a:extLst>
              <a:ext uri="{FF2B5EF4-FFF2-40B4-BE49-F238E27FC236}">
                <a16:creationId xmlns:a16="http://schemas.microsoft.com/office/drawing/2014/main" id="{D9BCC4B4-4D9D-68E8-FB2E-540C08B4E6F2}"/>
              </a:ext>
            </a:extLst>
          </p:cNvPr>
          <p:cNvSpPr>
            <a:spLocks noChangeArrowheads="1"/>
          </p:cNvSpPr>
          <p:nvPr/>
        </p:nvSpPr>
        <p:spPr bwMode="auto">
          <a:xfrm>
            <a:off x="4080457" y="1964214"/>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54" name="Oval 11">
            <a:extLst>
              <a:ext uri="{FF2B5EF4-FFF2-40B4-BE49-F238E27FC236}">
                <a16:creationId xmlns:a16="http://schemas.microsoft.com/office/drawing/2014/main" id="{8895EBCD-37C6-1C34-5FC0-67E0A78544C2}"/>
              </a:ext>
            </a:extLst>
          </p:cNvPr>
          <p:cNvSpPr>
            <a:spLocks noChangeArrowheads="1"/>
          </p:cNvSpPr>
          <p:nvPr/>
        </p:nvSpPr>
        <p:spPr bwMode="auto">
          <a:xfrm>
            <a:off x="5492840" y="1726754"/>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55" name="Oval 12">
            <a:extLst>
              <a:ext uri="{FF2B5EF4-FFF2-40B4-BE49-F238E27FC236}">
                <a16:creationId xmlns:a16="http://schemas.microsoft.com/office/drawing/2014/main" id="{CC87B3F7-20DA-9837-D4FA-88DAE506B574}"/>
              </a:ext>
            </a:extLst>
          </p:cNvPr>
          <p:cNvSpPr>
            <a:spLocks noChangeArrowheads="1"/>
          </p:cNvSpPr>
          <p:nvPr/>
        </p:nvSpPr>
        <p:spPr bwMode="auto">
          <a:xfrm>
            <a:off x="4181342" y="3151517"/>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56" name="Oval 13">
            <a:extLst>
              <a:ext uri="{FF2B5EF4-FFF2-40B4-BE49-F238E27FC236}">
                <a16:creationId xmlns:a16="http://schemas.microsoft.com/office/drawing/2014/main" id="{66D95EEB-FF89-0AED-43F2-30C0098E8157}"/>
              </a:ext>
            </a:extLst>
          </p:cNvPr>
          <p:cNvSpPr>
            <a:spLocks noChangeArrowheads="1"/>
          </p:cNvSpPr>
          <p:nvPr/>
        </p:nvSpPr>
        <p:spPr bwMode="auto">
          <a:xfrm>
            <a:off x="5492840" y="3507707"/>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57" name="Oval 14">
            <a:extLst>
              <a:ext uri="{FF2B5EF4-FFF2-40B4-BE49-F238E27FC236}">
                <a16:creationId xmlns:a16="http://schemas.microsoft.com/office/drawing/2014/main" id="{7789B4BF-E89B-28D4-CB6E-289C81D50F9F}"/>
              </a:ext>
            </a:extLst>
          </p:cNvPr>
          <p:cNvSpPr>
            <a:spLocks noChangeArrowheads="1"/>
          </p:cNvSpPr>
          <p:nvPr/>
        </p:nvSpPr>
        <p:spPr bwMode="auto">
          <a:xfrm>
            <a:off x="6804339" y="2439135"/>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sp>
        <p:nvSpPr>
          <p:cNvPr id="64" name="Oval 5">
            <a:extLst>
              <a:ext uri="{FF2B5EF4-FFF2-40B4-BE49-F238E27FC236}">
                <a16:creationId xmlns:a16="http://schemas.microsoft.com/office/drawing/2014/main" id="{08965137-0D12-FC7E-046F-1E69D9F6466D}"/>
              </a:ext>
            </a:extLst>
          </p:cNvPr>
          <p:cNvSpPr>
            <a:spLocks noChangeArrowheads="1"/>
          </p:cNvSpPr>
          <p:nvPr/>
        </p:nvSpPr>
        <p:spPr bwMode="auto">
          <a:xfrm>
            <a:off x="4193588" y="3132725"/>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28D6F6B5-4A0B-B76C-24AF-7330094DF37A}"/>
                  </a:ext>
                </a:extLst>
              </p:cNvPr>
              <p:cNvSpPr txBox="1"/>
              <p:nvPr/>
            </p:nvSpPr>
            <p:spPr>
              <a:xfrm>
                <a:off x="953557" y="5047667"/>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1" name="文本框 70">
                <a:extLst>
                  <a:ext uri="{FF2B5EF4-FFF2-40B4-BE49-F238E27FC236}">
                    <a16:creationId xmlns:a16="http://schemas.microsoft.com/office/drawing/2014/main" id="{EFD53E69-3D45-9901-FEF5-3BECA079E3F7}"/>
                  </a:ext>
                </a:extLst>
              </p:cNvPr>
              <p:cNvSpPr txBox="1">
                <a:spLocks noRot="1" noChangeAspect="1" noMove="1" noResize="1" noEditPoints="1" noAdjustHandles="1" noChangeArrowheads="1" noChangeShapeType="1" noTextEdit="1"/>
              </p:cNvSpPr>
              <p:nvPr/>
            </p:nvSpPr>
            <p:spPr>
              <a:xfrm>
                <a:off x="953557" y="5047667"/>
                <a:ext cx="933757"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4E2D08BB-B376-5930-FDF2-0E4D8FB655D6}"/>
                  </a:ext>
                </a:extLst>
              </p:cNvPr>
              <p:cNvSpPr txBox="1"/>
              <p:nvPr/>
            </p:nvSpPr>
            <p:spPr>
              <a:xfrm>
                <a:off x="2218846" y="4815577"/>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FCAC58A3-9C49-E12F-364F-57D21548A3EF}"/>
                  </a:ext>
                </a:extLst>
              </p:cNvPr>
              <p:cNvSpPr txBox="1">
                <a:spLocks noRot="1" noChangeAspect="1" noMove="1" noResize="1" noEditPoints="1" noAdjustHandles="1" noChangeArrowheads="1" noChangeShapeType="1" noTextEdit="1"/>
              </p:cNvSpPr>
              <p:nvPr/>
            </p:nvSpPr>
            <p:spPr>
              <a:xfrm>
                <a:off x="2218846" y="4815577"/>
                <a:ext cx="933757"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B20BAC74-3F85-A4FE-9B0E-DC9F130A5C1F}"/>
                  </a:ext>
                </a:extLst>
              </p:cNvPr>
              <p:cNvSpPr txBox="1"/>
              <p:nvPr/>
            </p:nvSpPr>
            <p:spPr>
              <a:xfrm>
                <a:off x="4273240" y="3718724"/>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74" name="文本框 73">
                <a:extLst>
                  <a:ext uri="{FF2B5EF4-FFF2-40B4-BE49-F238E27FC236}">
                    <a16:creationId xmlns:a16="http://schemas.microsoft.com/office/drawing/2014/main" id="{4195918A-8489-11C9-1B15-8D6A5C74C808}"/>
                  </a:ext>
                </a:extLst>
              </p:cNvPr>
              <p:cNvSpPr txBox="1">
                <a:spLocks noRot="1" noChangeAspect="1" noMove="1" noResize="1" noEditPoints="1" noAdjustHandles="1" noChangeArrowheads="1" noChangeShapeType="1" noTextEdit="1"/>
              </p:cNvSpPr>
              <p:nvPr/>
            </p:nvSpPr>
            <p:spPr>
              <a:xfrm>
                <a:off x="4273240" y="3718724"/>
                <a:ext cx="933757" cy="369332"/>
              </a:xfrm>
              <a:prstGeom prst="rect">
                <a:avLst/>
              </a:prstGeom>
              <a:blipFill>
                <a:blip r:embed="rId5"/>
                <a:stretch>
                  <a:fillRect/>
                </a:stretch>
              </a:blipFill>
            </p:spPr>
            <p:txBody>
              <a:bodyPr/>
              <a:lstStyle/>
              <a:p>
                <a:r>
                  <a:rPr lang="en-US">
                    <a:noFill/>
                  </a:rPr>
                  <a:t> </a:t>
                </a:r>
              </a:p>
            </p:txBody>
          </p:sp>
        </mc:Fallback>
      </mc:AlternateContent>
      <p:cxnSp>
        <p:nvCxnSpPr>
          <p:cNvPr id="92" name="直线箭头连接符 91">
            <a:extLst>
              <a:ext uri="{FF2B5EF4-FFF2-40B4-BE49-F238E27FC236}">
                <a16:creationId xmlns:a16="http://schemas.microsoft.com/office/drawing/2014/main" id="{2971BBB7-CCEA-6572-26E0-555FEBE80351}"/>
              </a:ext>
            </a:extLst>
          </p:cNvPr>
          <p:cNvCxnSpPr>
            <a:cxnSpLocks/>
            <a:stCxn id="46" idx="5"/>
          </p:cNvCxnSpPr>
          <p:nvPr/>
        </p:nvCxnSpPr>
        <p:spPr>
          <a:xfrm>
            <a:off x="1469700" y="4845532"/>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7409721C-69DF-3C09-FB07-D8F23AC01C3A}"/>
              </a:ext>
            </a:extLst>
          </p:cNvPr>
          <p:cNvCxnSpPr>
            <a:cxnSpLocks/>
            <a:stCxn id="46" idx="1"/>
            <a:endCxn id="22" idx="5"/>
          </p:cNvCxnSpPr>
          <p:nvPr/>
        </p:nvCxnSpPr>
        <p:spPr>
          <a:xfrm flipH="1" flipV="1">
            <a:off x="763508" y="3776960"/>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93F4E662-4C46-DA32-9EE5-F9808E2454FA}"/>
              </a:ext>
            </a:extLst>
          </p:cNvPr>
          <p:cNvCxnSpPr>
            <a:cxnSpLocks/>
          </p:cNvCxnSpPr>
          <p:nvPr/>
        </p:nvCxnSpPr>
        <p:spPr>
          <a:xfrm flipV="1">
            <a:off x="761745" y="2980988"/>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39F98BCB-2BDA-F1EA-DAE7-C55AC3884EE2}"/>
              </a:ext>
            </a:extLst>
          </p:cNvPr>
          <p:cNvCxnSpPr>
            <a:cxnSpLocks/>
          </p:cNvCxnSpPr>
          <p:nvPr/>
        </p:nvCxnSpPr>
        <p:spPr>
          <a:xfrm>
            <a:off x="1853854" y="2980988"/>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FEC428EA-6191-0089-5CF9-1A97AF2D2A20}"/>
              </a:ext>
            </a:extLst>
          </p:cNvPr>
          <p:cNvCxnSpPr>
            <a:cxnSpLocks/>
          </p:cNvCxnSpPr>
          <p:nvPr/>
        </p:nvCxnSpPr>
        <p:spPr>
          <a:xfrm flipH="1" flipV="1">
            <a:off x="1765045" y="3190901"/>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7" name="直线箭头连接符 96">
            <a:extLst>
              <a:ext uri="{FF2B5EF4-FFF2-40B4-BE49-F238E27FC236}">
                <a16:creationId xmlns:a16="http://schemas.microsoft.com/office/drawing/2014/main" id="{D85607F6-7E32-7958-63AB-E915F8CACD94}"/>
              </a:ext>
            </a:extLst>
          </p:cNvPr>
          <p:cNvCxnSpPr>
            <a:cxnSpLocks/>
          </p:cNvCxnSpPr>
          <p:nvPr/>
        </p:nvCxnSpPr>
        <p:spPr>
          <a:xfrm>
            <a:off x="853271" y="3568255"/>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8A65491F-914E-D24F-8F6F-3C632BE28B1B}"/>
              </a:ext>
            </a:extLst>
          </p:cNvPr>
          <p:cNvCxnSpPr>
            <a:cxnSpLocks/>
          </p:cNvCxnSpPr>
          <p:nvPr/>
        </p:nvCxnSpPr>
        <p:spPr>
          <a:xfrm flipV="1">
            <a:off x="2937089" y="3695255"/>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819E0F3D-86AE-F0DD-C0CE-86E7F36AF60A}"/>
              </a:ext>
            </a:extLst>
          </p:cNvPr>
          <p:cNvCxnSpPr>
            <a:cxnSpLocks/>
            <a:stCxn id="46" idx="7"/>
          </p:cNvCxnSpPr>
          <p:nvPr/>
        </p:nvCxnSpPr>
        <p:spPr>
          <a:xfrm flipV="1">
            <a:off x="1469700" y="4101359"/>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394E91C1-4FAF-69E2-6462-6080302421DC}"/>
              </a:ext>
            </a:extLst>
          </p:cNvPr>
          <p:cNvCxnSpPr>
            <a:cxnSpLocks/>
          </p:cNvCxnSpPr>
          <p:nvPr/>
        </p:nvCxnSpPr>
        <p:spPr>
          <a:xfrm flipV="1">
            <a:off x="2970996" y="5348027"/>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9ADB73A2-920A-787B-386C-8C7F8D77DE9A}"/>
              </a:ext>
            </a:extLst>
          </p:cNvPr>
          <p:cNvCxnSpPr>
            <a:cxnSpLocks/>
            <a:stCxn id="49" idx="5"/>
            <a:endCxn id="52" idx="1"/>
          </p:cNvCxnSpPr>
          <p:nvPr/>
        </p:nvCxnSpPr>
        <p:spPr>
          <a:xfrm>
            <a:off x="2882083" y="5795374"/>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5A6DBD2D-0555-6A49-8577-5F876B855C15}"/>
              </a:ext>
            </a:extLst>
          </p:cNvPr>
          <p:cNvCxnSpPr>
            <a:cxnSpLocks/>
            <a:stCxn id="52" idx="0"/>
          </p:cNvCxnSpPr>
          <p:nvPr/>
        </p:nvCxnSpPr>
        <p:spPr>
          <a:xfrm flipV="1">
            <a:off x="3615969" y="5630417"/>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2EAECC26-A9BE-7AC8-064D-C18E7AF59274}"/>
              </a:ext>
            </a:extLst>
          </p:cNvPr>
          <p:cNvCxnSpPr>
            <a:cxnSpLocks/>
          </p:cNvCxnSpPr>
          <p:nvPr/>
        </p:nvCxnSpPr>
        <p:spPr>
          <a:xfrm>
            <a:off x="4709869" y="3661884"/>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596BD88E-BD6F-FF39-1624-9A0F5D53EA5E}"/>
              </a:ext>
            </a:extLst>
          </p:cNvPr>
          <p:cNvCxnSpPr>
            <a:cxnSpLocks/>
          </p:cNvCxnSpPr>
          <p:nvPr/>
        </p:nvCxnSpPr>
        <p:spPr>
          <a:xfrm flipV="1">
            <a:off x="6009562" y="2935205"/>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E776D080-F873-7F3E-344A-FB6A51FE8B66}"/>
              </a:ext>
            </a:extLst>
          </p:cNvPr>
          <p:cNvCxnSpPr>
            <a:cxnSpLocks/>
          </p:cNvCxnSpPr>
          <p:nvPr/>
        </p:nvCxnSpPr>
        <p:spPr>
          <a:xfrm>
            <a:off x="6107141" y="2094415"/>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8312B92F-F0C6-0C81-D789-35448A99D825}"/>
              </a:ext>
            </a:extLst>
          </p:cNvPr>
          <p:cNvCxnSpPr>
            <a:cxnSpLocks/>
          </p:cNvCxnSpPr>
          <p:nvPr/>
        </p:nvCxnSpPr>
        <p:spPr>
          <a:xfrm flipV="1">
            <a:off x="5795159" y="2320405"/>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234FCC87-AA82-4366-4299-A3C280C99D83}"/>
              </a:ext>
            </a:extLst>
          </p:cNvPr>
          <p:cNvCxnSpPr>
            <a:cxnSpLocks/>
            <a:stCxn id="53" idx="6"/>
          </p:cNvCxnSpPr>
          <p:nvPr/>
        </p:nvCxnSpPr>
        <p:spPr>
          <a:xfrm flipV="1">
            <a:off x="4685764" y="2023617"/>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0D6FDA71-921B-9C63-0D88-79D61786E4E3}"/>
              </a:ext>
            </a:extLst>
          </p:cNvPr>
          <p:cNvCxnSpPr>
            <a:cxnSpLocks/>
          </p:cNvCxnSpPr>
          <p:nvPr/>
        </p:nvCxnSpPr>
        <p:spPr>
          <a:xfrm flipH="1" flipV="1">
            <a:off x="4383111" y="2557865"/>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B47087E7-EFE0-9574-A9E4-44A74CDE4F82}"/>
              </a:ext>
            </a:extLst>
          </p:cNvPr>
          <p:cNvCxnSpPr>
            <a:cxnSpLocks/>
          </p:cNvCxnSpPr>
          <p:nvPr/>
        </p:nvCxnSpPr>
        <p:spPr>
          <a:xfrm flipH="1">
            <a:off x="2839134" y="3654392"/>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BD939429-163F-E0F8-1CA7-E87D149A9D28}"/>
              </a:ext>
            </a:extLst>
          </p:cNvPr>
          <p:cNvCxnSpPr>
            <a:cxnSpLocks/>
          </p:cNvCxnSpPr>
          <p:nvPr/>
        </p:nvCxnSpPr>
        <p:spPr>
          <a:xfrm flipH="1" flipV="1">
            <a:off x="850347" y="3652392"/>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F4A78CF8-4720-DE62-611B-F48D407F2290}"/>
              </a:ext>
            </a:extLst>
          </p:cNvPr>
          <p:cNvCxnSpPr>
            <a:cxnSpLocks/>
          </p:cNvCxnSpPr>
          <p:nvPr/>
        </p:nvCxnSpPr>
        <p:spPr>
          <a:xfrm rot="10800000">
            <a:off x="6054051" y="2177948"/>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32333F2E-63B1-DF3C-B5F4-3097A9C095F0}"/>
              </a:ext>
            </a:extLst>
          </p:cNvPr>
          <p:cNvCxnSpPr>
            <a:cxnSpLocks/>
          </p:cNvCxnSpPr>
          <p:nvPr/>
        </p:nvCxnSpPr>
        <p:spPr>
          <a:xfrm flipH="1" flipV="1">
            <a:off x="1501927" y="4777814"/>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4" name="文本框 3">
                <a:extLst>
                  <a:ext uri="{FF2B5EF4-FFF2-40B4-BE49-F238E27FC236}">
                    <a16:creationId xmlns:a16="http://schemas.microsoft.com/office/drawing/2014/main" id="{6FB0E27C-C8AD-7808-03A7-DE6F036134D4}"/>
                  </a:ext>
                </a:extLst>
              </p:cNvPr>
              <p:cNvSpPr txBox="1"/>
              <p:nvPr/>
            </p:nvSpPr>
            <p:spPr>
              <a:xfrm>
                <a:off x="4987054" y="5270245"/>
                <a:ext cx="4553268" cy="769441"/>
              </a:xfrm>
              <a:prstGeom prst="rect">
                <a:avLst/>
              </a:prstGeom>
              <a:noFill/>
            </p:spPr>
            <p:txBody>
              <a:bodyPr wrap="square" rtlCol="0">
                <a:spAutoFit/>
              </a:bodyPr>
              <a:lstStyle/>
              <a:p>
                <a:pPr>
                  <a:spcBef>
                    <a:spcPts val="2400"/>
                  </a:spcBef>
                  <a:buClr>
                    <a:schemeClr val="tx1"/>
                  </a:buClr>
                  <a:buSzPct val="80000"/>
                </a:pPr>
                <a14:m>
                  <m:oMath xmlns:m="http://schemas.openxmlformats.org/officeDocument/2006/math">
                    <m:r>
                      <a:rPr kumimoji="1" lang="en-US" altLang="zh-CN" sz="2200" b="0" i="1" dirty="0">
                        <a:latin typeface="Cambria Math" panose="02040503050406030204" pitchFamily="18" charset="0"/>
                        <a:ea typeface="Cambria Math" panose="02040503050406030204" pitchFamily="18" charset="0"/>
                      </a:rPr>
                      <m:t>𝜋</m:t>
                    </m:r>
                    <m:d>
                      <m:dPr>
                        <m:ctrlPr>
                          <a:rPr kumimoji="1" lang="en-US" altLang="zh-CN" sz="2200" b="0" i="1" dirty="0">
                            <a:latin typeface="Cambria Math" panose="02040503050406030204" pitchFamily="18" charset="0"/>
                            <a:ea typeface="Cambria Math" panose="02040503050406030204" pitchFamily="18" charset="0"/>
                          </a:rPr>
                        </m:ctrlPr>
                      </m:dPr>
                      <m:e>
                        <m:r>
                          <a:rPr kumimoji="1" lang="en-US" altLang="zh-CN" sz="2200" b="0" i="1" dirty="0">
                            <a:latin typeface="Cambria Math" panose="02040503050406030204" pitchFamily="18" charset="0"/>
                            <a:ea typeface="Cambria Math" panose="02040503050406030204" pitchFamily="18" charset="0"/>
                          </a:rPr>
                          <m:t>𝑡</m:t>
                        </m:r>
                      </m:e>
                    </m:d>
                    <m:r>
                      <a:rPr kumimoji="1" lang="en-US" altLang="zh-CN" sz="2200" b="0" i="1" dirty="0">
                        <a:latin typeface="Cambria Math" panose="02040503050406030204" pitchFamily="18" charset="0"/>
                        <a:ea typeface="Cambria Math" panose="02040503050406030204" pitchFamily="18" charset="0"/>
                      </a:rPr>
                      <m:t>=</m:t>
                    </m:r>
                  </m:oMath>
                </a14:m>
                <a:r>
                  <a:rPr kumimoji="1" lang="en-US" altLang="zh-CN" sz="2200" dirty="0">
                    <a:latin typeface="Times New Roman" panose="02020603050405020304" pitchFamily="18" charset="0"/>
                    <a:ea typeface="楷体" panose="02010609060101010101" pitchFamily="49" charset="-122"/>
                  </a:rPr>
                  <a:t> Pr{</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𝛼</m:t>
                    </m:r>
                  </m:oMath>
                </a14:m>
                <a:r>
                  <a:rPr kumimoji="1" lang="en-US" altLang="zh-CN" sz="2200" dirty="0">
                    <a:latin typeface="Times New Roman" panose="02020603050405020304" pitchFamily="18" charset="0"/>
                    <a:ea typeface="楷体" panose="02010609060101010101" pitchFamily="49" charset="-122"/>
                  </a:rPr>
                  <a:t>-walk from a </a:t>
                </a:r>
                <a:r>
                  <a:rPr kumimoji="1" lang="en-US" altLang="zh-CN" sz="2200" b="1" dirty="0">
                    <a:solidFill>
                      <a:srgbClr val="C00000"/>
                    </a:solidFill>
                    <a:latin typeface="Times New Roman" panose="02020603050405020304" pitchFamily="18" charset="0"/>
                    <a:ea typeface="楷体" panose="02010609060101010101" pitchFamily="49" charset="-122"/>
                  </a:rPr>
                  <a:t>uniformly random source node </a:t>
                </a:r>
                <a:r>
                  <a:rPr kumimoji="1" lang="en-US" altLang="zh-CN" sz="2200" dirty="0">
                    <a:latin typeface="Times New Roman" panose="02020603050405020304" pitchFamily="18" charset="0"/>
                    <a:ea typeface="楷体" panose="02010609060101010101" pitchFamily="49" charset="-122"/>
                  </a:rPr>
                  <a:t>terminates at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a:t>
                </a:r>
              </a:p>
            </p:txBody>
          </p:sp>
        </mc:Choice>
        <mc:Fallback>
          <p:sp>
            <p:nvSpPr>
              <p:cNvPr id="4" name="文本框 3">
                <a:extLst>
                  <a:ext uri="{FF2B5EF4-FFF2-40B4-BE49-F238E27FC236}">
                    <a16:creationId xmlns:a16="http://schemas.microsoft.com/office/drawing/2014/main" id="{6FB0E27C-C8AD-7808-03A7-DE6F036134D4}"/>
                  </a:ext>
                </a:extLst>
              </p:cNvPr>
              <p:cNvSpPr txBox="1">
                <a:spLocks noRot="1" noChangeAspect="1" noMove="1" noResize="1" noEditPoints="1" noAdjustHandles="1" noChangeArrowheads="1" noChangeShapeType="1" noTextEdit="1"/>
              </p:cNvSpPr>
              <p:nvPr/>
            </p:nvSpPr>
            <p:spPr>
              <a:xfrm>
                <a:off x="4987054" y="5270245"/>
                <a:ext cx="4553268" cy="769441"/>
              </a:xfrm>
              <a:prstGeom prst="rect">
                <a:avLst/>
              </a:prstGeom>
              <a:blipFill>
                <a:blip r:embed="rId6"/>
                <a:stretch>
                  <a:fillRect l="-1667" t="-6557" b="-14754"/>
                </a:stretch>
              </a:blipFill>
            </p:spPr>
            <p:txBody>
              <a:bodyPr/>
              <a:lstStyle/>
              <a:p>
                <a:r>
                  <a:rPr lang="en-US">
                    <a:noFill/>
                  </a:rPr>
                  <a:t> </a:t>
                </a:r>
              </a:p>
            </p:txBody>
          </p:sp>
        </mc:Fallback>
      </mc:AlternateContent>
      <p:cxnSp>
        <p:nvCxnSpPr>
          <p:cNvPr id="2" name="直线箭头连接符 1">
            <a:extLst>
              <a:ext uri="{FF2B5EF4-FFF2-40B4-BE49-F238E27FC236}">
                <a16:creationId xmlns:a16="http://schemas.microsoft.com/office/drawing/2014/main" id="{AE36ECEE-74AB-15C8-D751-89CBF1404003}"/>
              </a:ext>
            </a:extLst>
          </p:cNvPr>
          <p:cNvCxnSpPr>
            <a:cxnSpLocks/>
          </p:cNvCxnSpPr>
          <p:nvPr/>
        </p:nvCxnSpPr>
        <p:spPr>
          <a:xfrm flipH="1">
            <a:off x="2960353" y="5405882"/>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 name="直线箭头连接符 15">
            <a:extLst>
              <a:ext uri="{FF2B5EF4-FFF2-40B4-BE49-F238E27FC236}">
                <a16:creationId xmlns:a16="http://schemas.microsoft.com/office/drawing/2014/main" id="{C985FD62-C166-ACA0-5A04-5A4DC9AB6CC6}"/>
              </a:ext>
            </a:extLst>
          </p:cNvPr>
          <p:cNvCxnSpPr>
            <a:cxnSpLocks/>
          </p:cNvCxnSpPr>
          <p:nvPr/>
        </p:nvCxnSpPr>
        <p:spPr>
          <a:xfrm flipH="1" flipV="1">
            <a:off x="2832529" y="5835671"/>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8" name="文本框 17">
                <a:extLst>
                  <a:ext uri="{FF2B5EF4-FFF2-40B4-BE49-F238E27FC236}">
                    <a16:creationId xmlns:a16="http://schemas.microsoft.com/office/drawing/2014/main" id="{65366DB2-8DAF-8302-F9C6-6EAD957F8013}"/>
                  </a:ext>
                </a:extLst>
              </p:cNvPr>
              <p:cNvSpPr txBox="1"/>
              <p:nvPr/>
            </p:nvSpPr>
            <p:spPr>
              <a:xfrm>
                <a:off x="5673480" y="4579917"/>
                <a:ext cx="4553268" cy="430887"/>
              </a:xfrm>
              <a:prstGeom prst="rect">
                <a:avLst/>
              </a:prstGeom>
              <a:noFill/>
            </p:spPr>
            <p:txBody>
              <a:bodyPr wrap="square" rtlCol="0">
                <a:spAutoFit/>
              </a:bodyPr>
              <a:lstStyle/>
              <a:p>
                <a:pPr>
                  <a:spcBef>
                    <a:spcPts val="2400"/>
                  </a:spcBef>
                  <a:buClr>
                    <a:schemeClr val="tx1"/>
                  </a:buClr>
                  <a:buSzPct val="80000"/>
                </a:pPr>
                <a:r>
                  <a:rPr kumimoji="1" lang="en-US" altLang="zh-CN" sz="2200" dirty="0">
                    <a:latin typeface="Times New Roman" panose="02020603050405020304" pitchFamily="18" charset="0"/>
                    <a:ea typeface="楷体" panose="02010609060101010101" pitchFamily="49" charset="-122"/>
                  </a:rPr>
                  <a:t>Node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’s PageRank centrality</a:t>
                </a:r>
              </a:p>
            </p:txBody>
          </p:sp>
        </mc:Choice>
        <mc:Fallback>
          <p:sp>
            <p:nvSpPr>
              <p:cNvPr id="18" name="文本框 17">
                <a:extLst>
                  <a:ext uri="{FF2B5EF4-FFF2-40B4-BE49-F238E27FC236}">
                    <a16:creationId xmlns:a16="http://schemas.microsoft.com/office/drawing/2014/main" id="{65366DB2-8DAF-8302-F9C6-6EAD957F8013}"/>
                  </a:ext>
                </a:extLst>
              </p:cNvPr>
              <p:cNvSpPr txBox="1">
                <a:spLocks noRot="1" noChangeAspect="1" noMove="1" noResize="1" noEditPoints="1" noAdjustHandles="1" noChangeArrowheads="1" noChangeShapeType="1" noTextEdit="1"/>
              </p:cNvSpPr>
              <p:nvPr/>
            </p:nvSpPr>
            <p:spPr>
              <a:xfrm>
                <a:off x="5673480" y="4579917"/>
                <a:ext cx="4553268" cy="430887"/>
              </a:xfrm>
              <a:prstGeom prst="rect">
                <a:avLst/>
              </a:prstGeom>
              <a:blipFill>
                <a:blip r:embed="rId7"/>
                <a:stretch>
                  <a:fillRect l="-1667" t="-8571" b="-25714"/>
                </a:stretch>
              </a:blipFill>
            </p:spPr>
            <p:txBody>
              <a:bodyPr/>
              <a:lstStyle/>
              <a:p>
                <a:r>
                  <a:rPr lang="en-US">
                    <a:noFill/>
                  </a:rPr>
                  <a:t> </a:t>
                </a:r>
              </a:p>
            </p:txBody>
          </p:sp>
        </mc:Fallback>
      </mc:AlternateContent>
      <p:sp>
        <p:nvSpPr>
          <p:cNvPr id="19" name="椭圆 18">
            <a:extLst>
              <a:ext uri="{FF2B5EF4-FFF2-40B4-BE49-F238E27FC236}">
                <a16:creationId xmlns:a16="http://schemas.microsoft.com/office/drawing/2014/main" id="{194B69C6-8D39-A500-C2D8-84B2D7C95340}"/>
              </a:ext>
            </a:extLst>
          </p:cNvPr>
          <p:cNvSpPr/>
          <p:nvPr/>
        </p:nvSpPr>
        <p:spPr>
          <a:xfrm rot="21024734">
            <a:off x="4963264" y="5232574"/>
            <a:ext cx="740082" cy="518448"/>
          </a:xfrm>
          <a:prstGeom prst="ellipse">
            <a:avLst/>
          </a:prstGeom>
          <a:noFill/>
          <a:ln w="1905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弧 19">
            <a:extLst>
              <a:ext uri="{FF2B5EF4-FFF2-40B4-BE49-F238E27FC236}">
                <a16:creationId xmlns:a16="http://schemas.microsoft.com/office/drawing/2014/main" id="{C007DB90-FACF-D8E8-742B-1E1651ECBF36}"/>
              </a:ext>
            </a:extLst>
          </p:cNvPr>
          <p:cNvSpPr/>
          <p:nvPr/>
        </p:nvSpPr>
        <p:spPr>
          <a:xfrm rot="15008734">
            <a:off x="5303351" y="4778929"/>
            <a:ext cx="1041915" cy="1223778"/>
          </a:xfrm>
          <a:prstGeom prst="arc">
            <a:avLst>
              <a:gd name="adj1" fmla="val 18289398"/>
              <a:gd name="adj2" fmla="val 4970"/>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Oval 3">
            <a:extLst>
              <a:ext uri="{FF2B5EF4-FFF2-40B4-BE49-F238E27FC236}">
                <a16:creationId xmlns:a16="http://schemas.microsoft.com/office/drawing/2014/main" id="{05E9D99C-A480-EC55-3192-64DDA0AC7628}"/>
              </a:ext>
            </a:extLst>
          </p:cNvPr>
          <p:cNvSpPr>
            <a:spLocks noChangeArrowheads="1"/>
          </p:cNvSpPr>
          <p:nvPr/>
        </p:nvSpPr>
        <p:spPr bwMode="auto">
          <a:xfrm>
            <a:off x="251507" y="3275340"/>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26" name="Oval 4">
            <a:extLst>
              <a:ext uri="{FF2B5EF4-FFF2-40B4-BE49-F238E27FC236}">
                <a16:creationId xmlns:a16="http://schemas.microsoft.com/office/drawing/2014/main" id="{9DF63C8B-CE32-15CA-CF10-CFA08ACBD51E}"/>
              </a:ext>
            </a:extLst>
          </p:cNvPr>
          <p:cNvSpPr>
            <a:spLocks noChangeArrowheads="1"/>
          </p:cNvSpPr>
          <p:nvPr/>
        </p:nvSpPr>
        <p:spPr bwMode="auto">
          <a:xfrm>
            <a:off x="953037" y="4337637"/>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28" name="Oval 5">
            <a:extLst>
              <a:ext uri="{FF2B5EF4-FFF2-40B4-BE49-F238E27FC236}">
                <a16:creationId xmlns:a16="http://schemas.microsoft.com/office/drawing/2014/main" id="{1A935158-AFAE-317B-0DEB-F77EAC609E06}"/>
              </a:ext>
            </a:extLst>
          </p:cNvPr>
          <p:cNvSpPr>
            <a:spLocks noChangeArrowheads="1"/>
          </p:cNvSpPr>
          <p:nvPr/>
        </p:nvSpPr>
        <p:spPr bwMode="auto">
          <a:xfrm>
            <a:off x="1962934" y="3626437"/>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29" name="Oval 6">
            <a:extLst>
              <a:ext uri="{FF2B5EF4-FFF2-40B4-BE49-F238E27FC236}">
                <a16:creationId xmlns:a16="http://schemas.microsoft.com/office/drawing/2014/main" id="{4585793C-F3FA-F040-26B2-A03F0161ED5A}"/>
              </a:ext>
            </a:extLst>
          </p:cNvPr>
          <p:cNvSpPr>
            <a:spLocks noChangeArrowheads="1"/>
          </p:cNvSpPr>
          <p:nvPr/>
        </p:nvSpPr>
        <p:spPr bwMode="auto">
          <a:xfrm>
            <a:off x="1254202" y="2677186"/>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30" name="Oval 7">
            <a:extLst>
              <a:ext uri="{FF2B5EF4-FFF2-40B4-BE49-F238E27FC236}">
                <a16:creationId xmlns:a16="http://schemas.microsoft.com/office/drawing/2014/main" id="{53369ECC-EC29-94CB-9E5F-3404967ACBD2}"/>
              </a:ext>
            </a:extLst>
          </p:cNvPr>
          <p:cNvSpPr>
            <a:spLocks noChangeArrowheads="1"/>
          </p:cNvSpPr>
          <p:nvPr/>
        </p:nvSpPr>
        <p:spPr bwMode="auto">
          <a:xfrm>
            <a:off x="2365421" y="5288661"/>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31" name="Oval 8">
            <a:extLst>
              <a:ext uri="{FF2B5EF4-FFF2-40B4-BE49-F238E27FC236}">
                <a16:creationId xmlns:a16="http://schemas.microsoft.com/office/drawing/2014/main" id="{01B1CDE1-397B-03BB-6054-E0FDE5C49FC8}"/>
              </a:ext>
            </a:extLst>
          </p:cNvPr>
          <p:cNvSpPr>
            <a:spLocks noChangeArrowheads="1"/>
          </p:cNvSpPr>
          <p:nvPr/>
        </p:nvSpPr>
        <p:spPr bwMode="auto">
          <a:xfrm>
            <a:off x="3676919" y="5051201"/>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32" name="Oval 9">
            <a:extLst>
              <a:ext uri="{FF2B5EF4-FFF2-40B4-BE49-F238E27FC236}">
                <a16:creationId xmlns:a16="http://schemas.microsoft.com/office/drawing/2014/main" id="{6D3FD862-CCE4-8A81-295E-C103D380E880}"/>
              </a:ext>
            </a:extLst>
          </p:cNvPr>
          <p:cNvSpPr>
            <a:spLocks noChangeArrowheads="1"/>
          </p:cNvSpPr>
          <p:nvPr/>
        </p:nvSpPr>
        <p:spPr bwMode="auto">
          <a:xfrm>
            <a:off x="3316771" y="6238502"/>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33" name="Oval 10">
            <a:extLst>
              <a:ext uri="{FF2B5EF4-FFF2-40B4-BE49-F238E27FC236}">
                <a16:creationId xmlns:a16="http://schemas.microsoft.com/office/drawing/2014/main" id="{32AC3071-5095-1789-4DDA-F920FEC39AFB}"/>
              </a:ext>
            </a:extLst>
          </p:cNvPr>
          <p:cNvSpPr>
            <a:spLocks noChangeArrowheads="1"/>
          </p:cNvSpPr>
          <p:nvPr/>
        </p:nvSpPr>
        <p:spPr bwMode="auto">
          <a:xfrm>
            <a:off x="4080457" y="1964214"/>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34" name="Oval 11">
            <a:extLst>
              <a:ext uri="{FF2B5EF4-FFF2-40B4-BE49-F238E27FC236}">
                <a16:creationId xmlns:a16="http://schemas.microsoft.com/office/drawing/2014/main" id="{FB1E337B-2BEB-6FFE-2316-AA6047BEBCDB}"/>
              </a:ext>
            </a:extLst>
          </p:cNvPr>
          <p:cNvSpPr>
            <a:spLocks noChangeArrowheads="1"/>
          </p:cNvSpPr>
          <p:nvPr/>
        </p:nvSpPr>
        <p:spPr bwMode="auto">
          <a:xfrm>
            <a:off x="5492840" y="1726754"/>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35" name="Oval 13">
            <a:extLst>
              <a:ext uri="{FF2B5EF4-FFF2-40B4-BE49-F238E27FC236}">
                <a16:creationId xmlns:a16="http://schemas.microsoft.com/office/drawing/2014/main" id="{FDA9BFCC-59F4-CA1C-8ABD-BA583C16BA49}"/>
              </a:ext>
            </a:extLst>
          </p:cNvPr>
          <p:cNvSpPr>
            <a:spLocks noChangeArrowheads="1"/>
          </p:cNvSpPr>
          <p:nvPr/>
        </p:nvSpPr>
        <p:spPr bwMode="auto">
          <a:xfrm>
            <a:off x="5492840" y="3507707"/>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36" name="Oval 14">
            <a:extLst>
              <a:ext uri="{FF2B5EF4-FFF2-40B4-BE49-F238E27FC236}">
                <a16:creationId xmlns:a16="http://schemas.microsoft.com/office/drawing/2014/main" id="{648C3CF9-87D1-D1FC-C43F-F64B200EC569}"/>
              </a:ext>
            </a:extLst>
          </p:cNvPr>
          <p:cNvSpPr>
            <a:spLocks noChangeArrowheads="1"/>
          </p:cNvSpPr>
          <p:nvPr/>
        </p:nvSpPr>
        <p:spPr bwMode="auto">
          <a:xfrm>
            <a:off x="6804339" y="2439135"/>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sp>
        <p:nvSpPr>
          <p:cNvPr id="39" name="Oval 12">
            <a:extLst>
              <a:ext uri="{FF2B5EF4-FFF2-40B4-BE49-F238E27FC236}">
                <a16:creationId xmlns:a16="http://schemas.microsoft.com/office/drawing/2014/main" id="{9C7CB17D-2568-937F-B6F0-15FCCB5747F7}"/>
              </a:ext>
            </a:extLst>
          </p:cNvPr>
          <p:cNvSpPr>
            <a:spLocks noChangeArrowheads="1"/>
          </p:cNvSpPr>
          <p:nvPr/>
        </p:nvSpPr>
        <p:spPr bwMode="auto">
          <a:xfrm>
            <a:off x="4172382" y="3143728"/>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41" name="文本框 40">
            <a:extLst>
              <a:ext uri="{FF2B5EF4-FFF2-40B4-BE49-F238E27FC236}">
                <a16:creationId xmlns:a16="http://schemas.microsoft.com/office/drawing/2014/main" id="{B43861BC-8CB2-0907-39AA-DFFDF0874144}"/>
              </a:ext>
            </a:extLst>
          </p:cNvPr>
          <p:cNvSpPr txBox="1"/>
          <p:nvPr/>
        </p:nvSpPr>
        <p:spPr bwMode="auto">
          <a:xfrm>
            <a:off x="10850" y="5459820"/>
            <a:ext cx="1414538" cy="399574"/>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Sampled!</a:t>
            </a:r>
          </a:p>
        </p:txBody>
      </p:sp>
      <p:sp>
        <p:nvSpPr>
          <p:cNvPr id="42" name="弧 41">
            <a:extLst>
              <a:ext uri="{FF2B5EF4-FFF2-40B4-BE49-F238E27FC236}">
                <a16:creationId xmlns:a16="http://schemas.microsoft.com/office/drawing/2014/main" id="{E30829EF-E760-75CA-D213-FA5FF0E719BA}"/>
              </a:ext>
            </a:extLst>
          </p:cNvPr>
          <p:cNvSpPr/>
          <p:nvPr/>
        </p:nvSpPr>
        <p:spPr>
          <a:xfrm rot="9871321" flipV="1">
            <a:off x="491845" y="4797821"/>
            <a:ext cx="1369861" cy="1140422"/>
          </a:xfrm>
          <a:prstGeom prst="arc">
            <a:avLst>
              <a:gd name="adj1" fmla="val 16276609"/>
              <a:gd name="adj2" fmla="val 21217333"/>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9" name="Oval 4">
            <a:extLst>
              <a:ext uri="{FF2B5EF4-FFF2-40B4-BE49-F238E27FC236}">
                <a16:creationId xmlns:a16="http://schemas.microsoft.com/office/drawing/2014/main" id="{D1011D24-3130-529D-500D-35695264A99B}"/>
              </a:ext>
            </a:extLst>
          </p:cNvPr>
          <p:cNvSpPr>
            <a:spLocks noChangeArrowheads="1"/>
          </p:cNvSpPr>
          <p:nvPr/>
        </p:nvSpPr>
        <p:spPr bwMode="auto">
          <a:xfrm>
            <a:off x="957520" y="4343301"/>
            <a:ext cx="605307" cy="593651"/>
          </a:xfrm>
          <a:prstGeom prst="ellipse">
            <a:avLst/>
          </a:prstGeom>
          <a:no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2" name="文本框 61">
            <a:extLst>
              <a:ext uri="{FF2B5EF4-FFF2-40B4-BE49-F238E27FC236}">
                <a16:creationId xmlns:a16="http://schemas.microsoft.com/office/drawing/2014/main" id="{CE7314B1-2114-2B6A-EA01-4D7498984146}"/>
              </a:ext>
            </a:extLst>
          </p:cNvPr>
          <p:cNvSpPr txBox="1"/>
          <p:nvPr/>
        </p:nvSpPr>
        <p:spPr bwMode="auto">
          <a:xfrm>
            <a:off x="537882" y="1483974"/>
            <a:ext cx="4518213" cy="399574"/>
          </a:xfrm>
          <a:prstGeom prst="rect">
            <a:avLst/>
          </a:prstGeom>
          <a:noFill/>
          <a:ln w="9525" algn="ctr">
            <a:noFill/>
            <a:miter lim="800000"/>
            <a:headEnd/>
            <a:tailEnd/>
          </a:ln>
          <a:effectLst/>
        </p:spPr>
        <p:txBody>
          <a:bodyPr wrap="square" lIns="90909" tIns="45455" rIns="90909" bIns="45455" rtlCol="0" anchor="ctr">
            <a:spAutoFit/>
          </a:bodyPr>
          <a:lstStyle/>
          <a:p>
            <a:pPr marL="342900" indent="-342900" algn="ctr">
              <a:spcBef>
                <a:spcPts val="0"/>
              </a:spcBef>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Uniformly Sampling a Source Node …</a:t>
            </a:r>
          </a:p>
        </p:txBody>
      </p:sp>
      <p:sp>
        <p:nvSpPr>
          <p:cNvPr id="3" name="AutoShape 39">
            <a:extLst>
              <a:ext uri="{FF2B5EF4-FFF2-40B4-BE49-F238E27FC236}">
                <a16:creationId xmlns:a16="http://schemas.microsoft.com/office/drawing/2014/main" id="{0DCAF004-6F8B-A07D-C7FA-284BBA01DA82}"/>
              </a:ext>
            </a:extLst>
          </p:cNvPr>
          <p:cNvSpPr>
            <a:spLocks noChangeArrowheads="1"/>
          </p:cNvSpPr>
          <p:nvPr/>
        </p:nvSpPr>
        <p:spPr bwMode="auto">
          <a:xfrm>
            <a:off x="986614" y="4408208"/>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文本框 3">
                <a:extLst>
                  <a:ext uri="{FF2B5EF4-FFF2-40B4-BE49-F238E27FC236}">
                    <a16:creationId xmlns:a16="http://schemas.microsoft.com/office/drawing/2014/main" id="{3C5D950F-F2F4-2034-8366-E26F3719163F}"/>
                  </a:ext>
                </a:extLst>
              </p:cNvPr>
              <p:cNvSpPr txBox="1"/>
              <p:nvPr/>
            </p:nvSpPr>
            <p:spPr>
              <a:xfrm>
                <a:off x="4998559" y="6231964"/>
                <a:ext cx="4553268" cy="615874"/>
              </a:xfrm>
              <a:prstGeom prst="rect">
                <a:avLst/>
              </a:prstGeom>
              <a:noFill/>
            </p:spPr>
            <p:txBody>
              <a:bodyPr wrap="square" rtlCol="0">
                <a:spAutoFit/>
              </a:bodyPr>
              <a:lstStyle/>
              <a:p>
                <a:pPr>
                  <a:spcBef>
                    <a:spcPts val="2400"/>
                  </a:spcBef>
                  <a:buClr>
                    <a:schemeClr val="tx1"/>
                  </a:buClr>
                  <a:buSzPct val="80000"/>
                </a:pPr>
                <a14:m>
                  <m:oMath xmlns:m="http://schemas.openxmlformats.org/officeDocument/2006/math">
                    <m:r>
                      <a:rPr kumimoji="1" lang="en-US" altLang="zh-CN" sz="2400" b="0" i="1" dirty="0">
                        <a:solidFill>
                          <a:schemeClr val="tx1"/>
                        </a:solidFill>
                        <a:latin typeface="Cambria Math" panose="02040503050406030204" pitchFamily="18" charset="0"/>
                        <a:ea typeface="Cambria Math" panose="02040503050406030204" pitchFamily="18" charset="0"/>
                      </a:rPr>
                      <m:t>𝜋</m:t>
                    </m:r>
                    <m:d>
                      <m:dPr>
                        <m:ctrlPr>
                          <a:rPr kumimoji="1" lang="en-US" altLang="zh-CN" sz="2400" b="0" i="1" dirty="0">
                            <a:solidFill>
                              <a:schemeClr val="tx1"/>
                            </a:solidFill>
                            <a:latin typeface="Cambria Math" panose="02040503050406030204" pitchFamily="18" charset="0"/>
                            <a:ea typeface="Cambria Math" panose="02040503050406030204" pitchFamily="18" charset="0"/>
                          </a:rPr>
                        </m:ctrlPr>
                      </m:dPr>
                      <m:e>
                        <m:r>
                          <a:rPr kumimoji="1" lang="en-US" altLang="zh-CN" sz="2400" b="0" i="1" dirty="0">
                            <a:solidFill>
                              <a:schemeClr val="tx1"/>
                            </a:solidFill>
                            <a:latin typeface="Cambria Math" panose="02040503050406030204" pitchFamily="18" charset="0"/>
                            <a:ea typeface="Cambria Math" panose="02040503050406030204" pitchFamily="18" charset="0"/>
                          </a:rPr>
                          <m:t>𝑡</m:t>
                        </m:r>
                      </m:e>
                    </m:d>
                    <m:r>
                      <a:rPr kumimoji="1" lang="en-US" altLang="zh-CN" sz="2400" b="0" i="1" dirty="0">
                        <a:solidFill>
                          <a:schemeClr val="tx1"/>
                        </a:solidFill>
                        <a:latin typeface="Cambria Math" panose="02040503050406030204" pitchFamily="18" charset="0"/>
                        <a:ea typeface="Cambria Math" panose="02040503050406030204" pitchFamily="18" charset="0"/>
                      </a:rPr>
                      <m:t>=</m:t>
                    </m:r>
                    <m:f>
                      <m:fPr>
                        <m:ctrlPr>
                          <a:rPr kumimoji="1" lang="en-US" altLang="zh-CN" sz="2400" i="1" dirty="0">
                            <a:solidFill>
                              <a:schemeClr val="tx1"/>
                            </a:solidFill>
                            <a:latin typeface="Cambria Math" panose="02040503050406030204" pitchFamily="18" charset="0"/>
                            <a:ea typeface="Cambria Math" panose="02040503050406030204" pitchFamily="18" charset="0"/>
                          </a:rPr>
                        </m:ctrlPr>
                      </m:fPr>
                      <m:num>
                        <m:r>
                          <a:rPr kumimoji="1" lang="en-US" altLang="zh-CN" sz="2400" i="1" dirty="0">
                            <a:solidFill>
                              <a:schemeClr val="tx1"/>
                            </a:solidFill>
                            <a:latin typeface="Cambria Math" panose="02040503050406030204" pitchFamily="18" charset="0"/>
                            <a:ea typeface="Cambria Math" panose="02040503050406030204" pitchFamily="18" charset="0"/>
                          </a:rPr>
                          <m:t>1</m:t>
                        </m:r>
                      </m:num>
                      <m:den>
                        <m:r>
                          <a:rPr kumimoji="1" lang="en-US" altLang="zh-CN" sz="2400" i="1" dirty="0">
                            <a:solidFill>
                              <a:schemeClr val="tx1"/>
                            </a:solidFill>
                            <a:latin typeface="Cambria Math" panose="02040503050406030204" pitchFamily="18" charset="0"/>
                            <a:ea typeface="Cambria Math" panose="02040503050406030204" pitchFamily="18" charset="0"/>
                          </a:rPr>
                          <m:t>𝑛</m:t>
                        </m:r>
                      </m:den>
                    </m:f>
                    <m:r>
                      <a:rPr kumimoji="1" lang="en-US" altLang="zh-CN" sz="2400" i="1" dirty="0">
                        <a:solidFill>
                          <a:schemeClr val="tx1"/>
                        </a:solidFill>
                        <a:latin typeface="Cambria Math" panose="02040503050406030204" pitchFamily="18" charset="0"/>
                        <a:ea typeface="Cambria Math" panose="02040503050406030204" pitchFamily="18" charset="0"/>
                      </a:rPr>
                      <m:t>∙</m:t>
                    </m:r>
                    <m:nary>
                      <m:naryPr>
                        <m:chr m:val="∑"/>
                        <m:supHide m:val="on"/>
                        <m:ctrlPr>
                          <a:rPr kumimoji="1" lang="en-US" altLang="zh-CN" sz="2400" i="1" dirty="0">
                            <a:solidFill>
                              <a:schemeClr val="tx1"/>
                            </a:solidFill>
                            <a:latin typeface="Cambria Math" panose="02040503050406030204" pitchFamily="18" charset="0"/>
                            <a:ea typeface="Cambria Math" panose="02040503050406030204" pitchFamily="18" charset="0"/>
                          </a:rPr>
                        </m:ctrlPr>
                      </m:naryPr>
                      <m:sub>
                        <m:r>
                          <m:rPr>
                            <m:brk m:alnAt="7"/>
                          </m:rPr>
                          <a:rPr kumimoji="1" lang="en-US" altLang="zh-CN" sz="2400" i="1" dirty="0">
                            <a:solidFill>
                              <a:schemeClr val="tx1"/>
                            </a:solidFill>
                            <a:latin typeface="Cambria Math" panose="02040503050406030204" pitchFamily="18" charset="0"/>
                            <a:ea typeface="Cambria Math" panose="02040503050406030204" pitchFamily="18" charset="0"/>
                          </a:rPr>
                          <m:t>𝑠</m:t>
                        </m:r>
                        <m:r>
                          <a:rPr kumimoji="1" lang="en-US" altLang="zh-CN" sz="2400" i="1" dirty="0">
                            <a:solidFill>
                              <a:schemeClr val="tx1"/>
                            </a:solidFill>
                            <a:latin typeface="Cambria Math" panose="02040503050406030204" pitchFamily="18" charset="0"/>
                            <a:ea typeface="Cambria Math" panose="02040503050406030204" pitchFamily="18" charset="0"/>
                          </a:rPr>
                          <m:t>∈</m:t>
                        </m:r>
                        <m:r>
                          <a:rPr kumimoji="1" lang="en-US" altLang="zh-CN" sz="2400" i="1" dirty="0">
                            <a:solidFill>
                              <a:schemeClr val="tx1"/>
                            </a:solidFill>
                            <a:latin typeface="Cambria Math" panose="02040503050406030204" pitchFamily="18" charset="0"/>
                            <a:ea typeface="Cambria Math" panose="02040503050406030204" pitchFamily="18" charset="0"/>
                          </a:rPr>
                          <m:t>𝑉</m:t>
                        </m:r>
                      </m:sub>
                      <m:sup/>
                      <m:e>
                        <m:r>
                          <a:rPr kumimoji="1" lang="en-US" altLang="zh-CN" sz="2400" i="1" dirty="0">
                            <a:solidFill>
                              <a:schemeClr val="tx1"/>
                            </a:solidFill>
                            <a:latin typeface="Cambria Math" panose="02040503050406030204" pitchFamily="18" charset="0"/>
                            <a:ea typeface="Cambria Math" panose="02040503050406030204" pitchFamily="18" charset="0"/>
                          </a:rPr>
                          <m:t>𝜋</m:t>
                        </m:r>
                        <m:d>
                          <m:dPr>
                            <m:ctrlPr>
                              <a:rPr kumimoji="1" lang="en-US" altLang="zh-CN" sz="2400" i="1" dirty="0">
                                <a:solidFill>
                                  <a:schemeClr val="tx1"/>
                                </a:solidFill>
                                <a:latin typeface="Cambria Math" panose="02040503050406030204" pitchFamily="18" charset="0"/>
                                <a:ea typeface="Cambria Math" panose="02040503050406030204" pitchFamily="18" charset="0"/>
                              </a:rPr>
                            </m:ctrlPr>
                          </m:dPr>
                          <m:e>
                            <m:r>
                              <m:rPr>
                                <m:sty m:val="p"/>
                              </m:rPr>
                              <a:rPr kumimoji="1" lang="en-US" altLang="zh-CN" sz="2400" i="1" dirty="0">
                                <a:solidFill>
                                  <a:schemeClr val="tx1"/>
                                </a:solidFill>
                                <a:latin typeface="Cambria Math" panose="02040503050406030204" pitchFamily="18" charset="0"/>
                                <a:ea typeface="Cambria Math" panose="02040503050406030204" pitchFamily="18" charset="0"/>
                              </a:rPr>
                              <m:t>s</m:t>
                            </m:r>
                            <m:r>
                              <a:rPr kumimoji="1" lang="en-US" altLang="zh-CN" sz="2400" i="1" dirty="0">
                                <a:solidFill>
                                  <a:schemeClr val="tx1"/>
                                </a:solidFill>
                                <a:latin typeface="Cambria Math" panose="02040503050406030204" pitchFamily="18" charset="0"/>
                                <a:ea typeface="Cambria Math" panose="02040503050406030204" pitchFamily="18" charset="0"/>
                              </a:rPr>
                              <m:t>,</m:t>
                            </m:r>
                            <m:r>
                              <a:rPr kumimoji="1" lang="en-US" altLang="zh-CN" sz="2400" i="1" dirty="0">
                                <a:solidFill>
                                  <a:schemeClr val="tx1"/>
                                </a:solidFill>
                                <a:latin typeface="Cambria Math" panose="02040503050406030204" pitchFamily="18" charset="0"/>
                                <a:ea typeface="Cambria Math" panose="02040503050406030204" pitchFamily="18" charset="0"/>
                              </a:rPr>
                              <m:t>𝑡</m:t>
                            </m:r>
                          </m:e>
                        </m:d>
                      </m:e>
                    </m:nary>
                  </m:oMath>
                </a14:m>
                <a:r>
                  <a:rPr kumimoji="1" lang="en-US" altLang="zh-CN" sz="2400" dirty="0">
                    <a:solidFill>
                      <a:schemeClr val="tx1"/>
                    </a:solidFill>
                    <a:latin typeface="Times New Roman" panose="02020603050405020304" pitchFamily="18" charset="0"/>
                    <a:ea typeface="楷体" panose="02010609060101010101" pitchFamily="49" charset="-122"/>
                  </a:rPr>
                  <a:t> </a:t>
                </a:r>
              </a:p>
            </p:txBody>
          </p:sp>
        </mc:Choice>
        <mc:Fallback>
          <p:sp>
            <p:nvSpPr>
              <p:cNvPr id="5" name="文本框 3">
                <a:extLst>
                  <a:ext uri="{FF2B5EF4-FFF2-40B4-BE49-F238E27FC236}">
                    <a16:creationId xmlns:a16="http://schemas.microsoft.com/office/drawing/2014/main" id="{3C5D950F-F2F4-2034-8366-E26F3719163F}"/>
                  </a:ext>
                </a:extLst>
              </p:cNvPr>
              <p:cNvSpPr txBox="1">
                <a:spLocks noRot="1" noChangeAspect="1" noMove="1" noResize="1" noEditPoints="1" noAdjustHandles="1" noChangeArrowheads="1" noChangeShapeType="1" noTextEdit="1"/>
              </p:cNvSpPr>
              <p:nvPr/>
            </p:nvSpPr>
            <p:spPr>
              <a:xfrm>
                <a:off x="4998559" y="6231964"/>
                <a:ext cx="4553268" cy="615874"/>
              </a:xfrm>
              <a:prstGeom prst="rect">
                <a:avLst/>
              </a:prstGeom>
              <a:blipFill>
                <a:blip r:embed="rId8"/>
                <a:stretch>
                  <a:fillRect t="-80000" b="-130000"/>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937DB0DD-0C4F-6C89-0F26-9F670C795355}"/>
              </a:ext>
            </a:extLst>
          </p:cNvPr>
          <p:cNvCxnSpPr/>
          <p:nvPr/>
        </p:nvCxnSpPr>
        <p:spPr>
          <a:xfrm flipV="1">
            <a:off x="4925256" y="6883912"/>
            <a:ext cx="3149069" cy="15685"/>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858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1000"/>
                                        <p:tgtEl>
                                          <p:spTgt spid="6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500"/>
                                        <p:tgtEl>
                                          <p:spTgt spid="3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1500"/>
                            </p:stCondLst>
                            <p:childTnLst>
                              <p:par>
                                <p:cTn id="46" presetID="10" presetClass="exit" presetSubtype="0" fill="hold" grpId="1" nodeType="afterEffect">
                                  <p:stCondLst>
                                    <p:cond delay="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5"/>
                                        </p:tgtEl>
                                      </p:cBhvr>
                                    </p:animEffect>
                                    <p:set>
                                      <p:cBhvr>
                                        <p:cTn id="51" dur="1" fill="hold">
                                          <p:stCondLst>
                                            <p:cond delay="499"/>
                                          </p:stCondLst>
                                        </p:cTn>
                                        <p:tgtEl>
                                          <p:spTgt spid="25"/>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28"/>
                                        </p:tgtEl>
                                      </p:cBhvr>
                                    </p:animEffect>
                                    <p:set>
                                      <p:cBhvr>
                                        <p:cTn id="54" dur="1" fill="hold">
                                          <p:stCondLst>
                                            <p:cond delay="499"/>
                                          </p:stCondLst>
                                        </p:cTn>
                                        <p:tgtEl>
                                          <p:spTgt spid="28"/>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26"/>
                                        </p:tgtEl>
                                      </p:cBhvr>
                                    </p:animEffect>
                                    <p:set>
                                      <p:cBhvr>
                                        <p:cTn id="57" dur="1" fill="hold">
                                          <p:stCondLst>
                                            <p:cond delay="499"/>
                                          </p:stCondLst>
                                        </p:cTn>
                                        <p:tgtEl>
                                          <p:spTgt spid="26"/>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30"/>
                                        </p:tgtEl>
                                      </p:cBhvr>
                                    </p:animEffect>
                                    <p:set>
                                      <p:cBhvr>
                                        <p:cTn id="60" dur="1" fill="hold">
                                          <p:stCondLst>
                                            <p:cond delay="499"/>
                                          </p:stCondLst>
                                        </p:cTn>
                                        <p:tgtEl>
                                          <p:spTgt spid="30"/>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31"/>
                                        </p:tgtEl>
                                      </p:cBhvr>
                                    </p:animEffect>
                                    <p:set>
                                      <p:cBhvr>
                                        <p:cTn id="63" dur="1" fill="hold">
                                          <p:stCondLst>
                                            <p:cond delay="499"/>
                                          </p:stCondLst>
                                        </p:cTn>
                                        <p:tgtEl>
                                          <p:spTgt spid="31"/>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2"/>
                                        </p:tgtEl>
                                      </p:cBhvr>
                                    </p:animEffect>
                                    <p:set>
                                      <p:cBhvr>
                                        <p:cTn id="66" dur="1" fill="hold">
                                          <p:stCondLst>
                                            <p:cond delay="499"/>
                                          </p:stCondLst>
                                        </p:cTn>
                                        <p:tgtEl>
                                          <p:spTgt spid="32"/>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9"/>
                                        </p:tgtEl>
                                      </p:cBhvr>
                                    </p:animEffect>
                                    <p:set>
                                      <p:cBhvr>
                                        <p:cTn id="69" dur="1" fill="hold">
                                          <p:stCondLst>
                                            <p:cond delay="499"/>
                                          </p:stCondLst>
                                        </p:cTn>
                                        <p:tgtEl>
                                          <p:spTgt spid="39"/>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35"/>
                                        </p:tgtEl>
                                      </p:cBhvr>
                                    </p:animEffect>
                                    <p:set>
                                      <p:cBhvr>
                                        <p:cTn id="72" dur="1" fill="hold">
                                          <p:stCondLst>
                                            <p:cond delay="499"/>
                                          </p:stCondLst>
                                        </p:cTn>
                                        <p:tgtEl>
                                          <p:spTgt spid="35"/>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33"/>
                                        </p:tgtEl>
                                      </p:cBhvr>
                                    </p:animEffect>
                                    <p:set>
                                      <p:cBhvr>
                                        <p:cTn id="75" dur="1" fill="hold">
                                          <p:stCondLst>
                                            <p:cond delay="499"/>
                                          </p:stCondLst>
                                        </p:cTn>
                                        <p:tgtEl>
                                          <p:spTgt spid="33"/>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34"/>
                                        </p:tgtEl>
                                      </p:cBhvr>
                                    </p:animEffect>
                                    <p:set>
                                      <p:cBhvr>
                                        <p:cTn id="78" dur="1" fill="hold">
                                          <p:stCondLst>
                                            <p:cond delay="499"/>
                                          </p:stCondLst>
                                        </p:cTn>
                                        <p:tgtEl>
                                          <p:spTgt spid="34"/>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36"/>
                                        </p:tgtEl>
                                      </p:cBhvr>
                                    </p:animEffect>
                                    <p:set>
                                      <p:cBhvr>
                                        <p:cTn id="81" dur="1" fill="hold">
                                          <p:stCondLst>
                                            <p:cond delay="499"/>
                                          </p:stCondLst>
                                        </p:cTn>
                                        <p:tgtEl>
                                          <p:spTgt spid="36"/>
                                        </p:tgtEl>
                                        <p:attrNameLst>
                                          <p:attrName>style.visibility</p:attrName>
                                        </p:attrNameLst>
                                      </p:cBhvr>
                                      <p:to>
                                        <p:strVal val="hidden"/>
                                      </p:to>
                                    </p:set>
                                  </p:childTnLst>
                                </p:cTn>
                              </p:par>
                            </p:childTnLst>
                          </p:cTn>
                        </p:par>
                        <p:par>
                          <p:cTn id="82" fill="hold">
                            <p:stCondLst>
                              <p:cond delay="2000"/>
                            </p:stCondLst>
                            <p:childTnLst>
                              <p:par>
                                <p:cTn id="83" presetID="10" presetClass="entr" presetSubtype="0" fill="hold" grpId="2"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0" presetClass="entr" presetSubtype="0" fill="hold" grpId="2"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2" nodeType="with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500"/>
                                        <p:tgtEl>
                                          <p:spTgt spid="26"/>
                                        </p:tgtEl>
                                      </p:cBhvr>
                                    </p:animEffect>
                                  </p:childTnLst>
                                </p:cTn>
                              </p:par>
                              <p:par>
                                <p:cTn id="92" presetID="10" presetClass="entr" presetSubtype="0" fill="hold" grpId="2"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childTnLst>
                                </p:cTn>
                              </p:par>
                              <p:par>
                                <p:cTn id="95" presetID="10" presetClass="entr" presetSubtype="0" fill="hold" grpId="2"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10" presetClass="entr" presetSubtype="0" fill="hold" grpId="2"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grpId="2" nodeType="with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par>
                                <p:cTn id="104" presetID="10" presetClass="entr" presetSubtype="0" fill="hold" grpId="2"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childTnLst>
                                </p:cTn>
                              </p:par>
                              <p:par>
                                <p:cTn id="107" presetID="10" presetClass="entr" presetSubtype="0" fill="hold" grpId="2" nodeType="with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childTnLst>
                                </p:cTn>
                              </p:par>
                              <p:par>
                                <p:cTn id="110" presetID="10" presetClass="entr" presetSubtype="0" fill="hold" grpId="2"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500"/>
                                        <p:tgtEl>
                                          <p:spTgt spid="31"/>
                                        </p:tgtEl>
                                      </p:cBhvr>
                                    </p:animEffect>
                                  </p:childTnLst>
                                </p:cTn>
                              </p:par>
                              <p:par>
                                <p:cTn id="113" presetID="10" presetClass="entr" presetSubtype="0" fill="hold" grpId="2" nodeType="with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fade">
                                      <p:cBhvr>
                                        <p:cTn id="115" dur="500"/>
                                        <p:tgtEl>
                                          <p:spTgt spid="32"/>
                                        </p:tgtEl>
                                      </p:cBhvr>
                                    </p:animEffect>
                                  </p:childTnLst>
                                </p:cTn>
                              </p:par>
                              <p:par>
                                <p:cTn id="116" presetID="10" presetClass="entr" presetSubtype="0" fill="hold" grpId="2"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500"/>
                                        <p:tgtEl>
                                          <p:spTgt spid="30"/>
                                        </p:tgtEl>
                                      </p:cBhvr>
                                    </p:animEffect>
                                  </p:childTnLst>
                                </p:cTn>
                              </p:par>
                            </p:childTnLst>
                          </p:cTn>
                        </p:par>
                        <p:par>
                          <p:cTn id="119" fill="hold">
                            <p:stCondLst>
                              <p:cond delay="2500"/>
                            </p:stCondLst>
                            <p:childTnLst>
                              <p:par>
                                <p:cTn id="120" presetID="10" presetClass="exit" presetSubtype="0" fill="hold" grpId="3" nodeType="afterEffect">
                                  <p:stCondLst>
                                    <p:cond delay="0"/>
                                  </p:stCondLst>
                                  <p:childTnLst>
                                    <p:animEffect transition="out" filter="fade">
                                      <p:cBhvr>
                                        <p:cTn id="121" dur="500"/>
                                        <p:tgtEl>
                                          <p:spTgt spid="25"/>
                                        </p:tgtEl>
                                      </p:cBhvr>
                                    </p:animEffect>
                                    <p:set>
                                      <p:cBhvr>
                                        <p:cTn id="122" dur="1" fill="hold">
                                          <p:stCondLst>
                                            <p:cond delay="499"/>
                                          </p:stCondLst>
                                        </p:cTn>
                                        <p:tgtEl>
                                          <p:spTgt spid="25"/>
                                        </p:tgtEl>
                                        <p:attrNameLst>
                                          <p:attrName>style.visibility</p:attrName>
                                        </p:attrNameLst>
                                      </p:cBhvr>
                                      <p:to>
                                        <p:strVal val="hidden"/>
                                      </p:to>
                                    </p:set>
                                  </p:childTnLst>
                                </p:cTn>
                              </p:par>
                              <p:par>
                                <p:cTn id="123" presetID="10" presetClass="exit" presetSubtype="0" fill="hold" grpId="3" nodeType="withEffect">
                                  <p:stCondLst>
                                    <p:cond delay="0"/>
                                  </p:stCondLst>
                                  <p:childTnLst>
                                    <p:animEffect transition="out" filter="fade">
                                      <p:cBhvr>
                                        <p:cTn id="124" dur="500"/>
                                        <p:tgtEl>
                                          <p:spTgt spid="29"/>
                                        </p:tgtEl>
                                      </p:cBhvr>
                                    </p:animEffect>
                                    <p:set>
                                      <p:cBhvr>
                                        <p:cTn id="125" dur="1" fill="hold">
                                          <p:stCondLst>
                                            <p:cond delay="499"/>
                                          </p:stCondLst>
                                        </p:cTn>
                                        <p:tgtEl>
                                          <p:spTgt spid="29"/>
                                        </p:tgtEl>
                                        <p:attrNameLst>
                                          <p:attrName>style.visibility</p:attrName>
                                        </p:attrNameLst>
                                      </p:cBhvr>
                                      <p:to>
                                        <p:strVal val="hidden"/>
                                      </p:to>
                                    </p:set>
                                  </p:childTnLst>
                                </p:cTn>
                              </p:par>
                              <p:par>
                                <p:cTn id="126" presetID="10" presetClass="exit" presetSubtype="0" fill="hold" grpId="3" nodeType="withEffect">
                                  <p:stCondLst>
                                    <p:cond delay="0"/>
                                  </p:stCondLst>
                                  <p:childTnLst>
                                    <p:animEffect transition="out" filter="fade">
                                      <p:cBhvr>
                                        <p:cTn id="127" dur="500"/>
                                        <p:tgtEl>
                                          <p:spTgt spid="28"/>
                                        </p:tgtEl>
                                      </p:cBhvr>
                                    </p:animEffect>
                                    <p:set>
                                      <p:cBhvr>
                                        <p:cTn id="128" dur="1" fill="hold">
                                          <p:stCondLst>
                                            <p:cond delay="499"/>
                                          </p:stCondLst>
                                        </p:cTn>
                                        <p:tgtEl>
                                          <p:spTgt spid="28"/>
                                        </p:tgtEl>
                                        <p:attrNameLst>
                                          <p:attrName>style.visibility</p:attrName>
                                        </p:attrNameLst>
                                      </p:cBhvr>
                                      <p:to>
                                        <p:strVal val="hidden"/>
                                      </p:to>
                                    </p:set>
                                  </p:childTnLst>
                                </p:cTn>
                              </p:par>
                              <p:par>
                                <p:cTn id="129" presetID="10" presetClass="exit" presetSubtype="0" fill="hold" grpId="3" nodeType="withEffect">
                                  <p:stCondLst>
                                    <p:cond delay="0"/>
                                  </p:stCondLst>
                                  <p:childTnLst>
                                    <p:animEffect transition="out" filter="fade">
                                      <p:cBhvr>
                                        <p:cTn id="130" dur="500"/>
                                        <p:tgtEl>
                                          <p:spTgt spid="30"/>
                                        </p:tgtEl>
                                      </p:cBhvr>
                                    </p:animEffect>
                                    <p:set>
                                      <p:cBhvr>
                                        <p:cTn id="131" dur="1" fill="hold">
                                          <p:stCondLst>
                                            <p:cond delay="499"/>
                                          </p:stCondLst>
                                        </p:cTn>
                                        <p:tgtEl>
                                          <p:spTgt spid="30"/>
                                        </p:tgtEl>
                                        <p:attrNameLst>
                                          <p:attrName>style.visibility</p:attrName>
                                        </p:attrNameLst>
                                      </p:cBhvr>
                                      <p:to>
                                        <p:strVal val="hidden"/>
                                      </p:to>
                                    </p:set>
                                  </p:childTnLst>
                                </p:cTn>
                              </p:par>
                              <p:par>
                                <p:cTn id="132" presetID="10" presetClass="exit" presetSubtype="0" fill="hold" grpId="3" nodeType="withEffect">
                                  <p:stCondLst>
                                    <p:cond delay="0"/>
                                  </p:stCondLst>
                                  <p:childTnLst>
                                    <p:animEffect transition="out" filter="fade">
                                      <p:cBhvr>
                                        <p:cTn id="133" dur="500"/>
                                        <p:tgtEl>
                                          <p:spTgt spid="31"/>
                                        </p:tgtEl>
                                      </p:cBhvr>
                                    </p:animEffect>
                                    <p:set>
                                      <p:cBhvr>
                                        <p:cTn id="134" dur="1" fill="hold">
                                          <p:stCondLst>
                                            <p:cond delay="499"/>
                                          </p:stCondLst>
                                        </p:cTn>
                                        <p:tgtEl>
                                          <p:spTgt spid="31"/>
                                        </p:tgtEl>
                                        <p:attrNameLst>
                                          <p:attrName>style.visibility</p:attrName>
                                        </p:attrNameLst>
                                      </p:cBhvr>
                                      <p:to>
                                        <p:strVal val="hidden"/>
                                      </p:to>
                                    </p:set>
                                  </p:childTnLst>
                                </p:cTn>
                              </p:par>
                              <p:par>
                                <p:cTn id="135" presetID="10" presetClass="exit" presetSubtype="0" fill="hold" grpId="3" nodeType="withEffect">
                                  <p:stCondLst>
                                    <p:cond delay="0"/>
                                  </p:stCondLst>
                                  <p:childTnLst>
                                    <p:animEffect transition="out" filter="fade">
                                      <p:cBhvr>
                                        <p:cTn id="136" dur="500"/>
                                        <p:tgtEl>
                                          <p:spTgt spid="32"/>
                                        </p:tgtEl>
                                      </p:cBhvr>
                                    </p:animEffect>
                                    <p:set>
                                      <p:cBhvr>
                                        <p:cTn id="137" dur="1" fill="hold">
                                          <p:stCondLst>
                                            <p:cond delay="499"/>
                                          </p:stCondLst>
                                        </p:cTn>
                                        <p:tgtEl>
                                          <p:spTgt spid="32"/>
                                        </p:tgtEl>
                                        <p:attrNameLst>
                                          <p:attrName>style.visibility</p:attrName>
                                        </p:attrNameLst>
                                      </p:cBhvr>
                                      <p:to>
                                        <p:strVal val="hidden"/>
                                      </p:to>
                                    </p:set>
                                  </p:childTnLst>
                                </p:cTn>
                              </p:par>
                              <p:par>
                                <p:cTn id="138" presetID="10" presetClass="exit" presetSubtype="0" fill="hold" grpId="3" nodeType="withEffect">
                                  <p:stCondLst>
                                    <p:cond delay="0"/>
                                  </p:stCondLst>
                                  <p:childTnLst>
                                    <p:animEffect transition="out" filter="fade">
                                      <p:cBhvr>
                                        <p:cTn id="139" dur="500"/>
                                        <p:tgtEl>
                                          <p:spTgt spid="39"/>
                                        </p:tgtEl>
                                      </p:cBhvr>
                                    </p:animEffect>
                                    <p:set>
                                      <p:cBhvr>
                                        <p:cTn id="140" dur="1" fill="hold">
                                          <p:stCondLst>
                                            <p:cond delay="499"/>
                                          </p:stCondLst>
                                        </p:cTn>
                                        <p:tgtEl>
                                          <p:spTgt spid="39"/>
                                        </p:tgtEl>
                                        <p:attrNameLst>
                                          <p:attrName>style.visibility</p:attrName>
                                        </p:attrNameLst>
                                      </p:cBhvr>
                                      <p:to>
                                        <p:strVal val="hidden"/>
                                      </p:to>
                                    </p:set>
                                  </p:childTnLst>
                                </p:cTn>
                              </p:par>
                              <p:par>
                                <p:cTn id="141" presetID="10" presetClass="exit" presetSubtype="0" fill="hold" grpId="3" nodeType="withEffect">
                                  <p:stCondLst>
                                    <p:cond delay="0"/>
                                  </p:stCondLst>
                                  <p:childTnLst>
                                    <p:animEffect transition="out" filter="fade">
                                      <p:cBhvr>
                                        <p:cTn id="142" dur="500"/>
                                        <p:tgtEl>
                                          <p:spTgt spid="33"/>
                                        </p:tgtEl>
                                      </p:cBhvr>
                                    </p:animEffect>
                                    <p:set>
                                      <p:cBhvr>
                                        <p:cTn id="143" dur="1" fill="hold">
                                          <p:stCondLst>
                                            <p:cond delay="499"/>
                                          </p:stCondLst>
                                        </p:cTn>
                                        <p:tgtEl>
                                          <p:spTgt spid="33"/>
                                        </p:tgtEl>
                                        <p:attrNameLst>
                                          <p:attrName>style.visibility</p:attrName>
                                        </p:attrNameLst>
                                      </p:cBhvr>
                                      <p:to>
                                        <p:strVal val="hidden"/>
                                      </p:to>
                                    </p:set>
                                  </p:childTnLst>
                                </p:cTn>
                              </p:par>
                              <p:par>
                                <p:cTn id="144" presetID="10" presetClass="exit" presetSubtype="0" fill="hold" grpId="3" nodeType="withEffect">
                                  <p:stCondLst>
                                    <p:cond delay="0"/>
                                  </p:stCondLst>
                                  <p:childTnLst>
                                    <p:animEffect transition="out" filter="fade">
                                      <p:cBhvr>
                                        <p:cTn id="145" dur="500"/>
                                        <p:tgtEl>
                                          <p:spTgt spid="34"/>
                                        </p:tgtEl>
                                      </p:cBhvr>
                                    </p:animEffect>
                                    <p:set>
                                      <p:cBhvr>
                                        <p:cTn id="146" dur="1" fill="hold">
                                          <p:stCondLst>
                                            <p:cond delay="499"/>
                                          </p:stCondLst>
                                        </p:cTn>
                                        <p:tgtEl>
                                          <p:spTgt spid="34"/>
                                        </p:tgtEl>
                                        <p:attrNameLst>
                                          <p:attrName>style.visibility</p:attrName>
                                        </p:attrNameLst>
                                      </p:cBhvr>
                                      <p:to>
                                        <p:strVal val="hidden"/>
                                      </p:to>
                                    </p:set>
                                  </p:childTnLst>
                                </p:cTn>
                              </p:par>
                              <p:par>
                                <p:cTn id="147" presetID="10" presetClass="exit" presetSubtype="0" fill="hold" grpId="3" nodeType="withEffect">
                                  <p:stCondLst>
                                    <p:cond delay="0"/>
                                  </p:stCondLst>
                                  <p:childTnLst>
                                    <p:animEffect transition="out" filter="fade">
                                      <p:cBhvr>
                                        <p:cTn id="148" dur="500"/>
                                        <p:tgtEl>
                                          <p:spTgt spid="35"/>
                                        </p:tgtEl>
                                      </p:cBhvr>
                                    </p:animEffect>
                                    <p:set>
                                      <p:cBhvr>
                                        <p:cTn id="149" dur="1" fill="hold">
                                          <p:stCondLst>
                                            <p:cond delay="499"/>
                                          </p:stCondLst>
                                        </p:cTn>
                                        <p:tgtEl>
                                          <p:spTgt spid="35"/>
                                        </p:tgtEl>
                                        <p:attrNameLst>
                                          <p:attrName>style.visibility</p:attrName>
                                        </p:attrNameLst>
                                      </p:cBhvr>
                                      <p:to>
                                        <p:strVal val="hidden"/>
                                      </p:to>
                                    </p:set>
                                  </p:childTnLst>
                                </p:cTn>
                              </p:par>
                              <p:par>
                                <p:cTn id="150" presetID="10" presetClass="exit" presetSubtype="0" fill="hold" grpId="3" nodeType="withEffect">
                                  <p:stCondLst>
                                    <p:cond delay="0"/>
                                  </p:stCondLst>
                                  <p:childTnLst>
                                    <p:animEffect transition="out" filter="fad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par>
                                <p:cTn id="153" presetID="10" presetClass="exit" presetSubtype="0" fill="hold" grpId="4" nodeType="withEffect">
                                  <p:stCondLst>
                                    <p:cond delay="0"/>
                                  </p:stCondLst>
                                  <p:childTnLst>
                                    <p:animEffect transition="out" filter="fade">
                                      <p:cBhvr>
                                        <p:cTn id="154" dur="500"/>
                                        <p:tgtEl>
                                          <p:spTgt spid="26"/>
                                        </p:tgtEl>
                                      </p:cBhvr>
                                    </p:animEffect>
                                    <p:set>
                                      <p:cBhvr>
                                        <p:cTn id="155" dur="1" fill="hold">
                                          <p:stCondLst>
                                            <p:cond delay="499"/>
                                          </p:stCondLst>
                                        </p:cTn>
                                        <p:tgtEl>
                                          <p:spTgt spid="26"/>
                                        </p:tgtEl>
                                        <p:attrNameLst>
                                          <p:attrName>style.visibility</p:attrName>
                                        </p:attrNameLst>
                                      </p:cBhvr>
                                      <p:to>
                                        <p:strVal val="hidden"/>
                                      </p:to>
                                    </p:set>
                                  </p:childTnLst>
                                </p:cTn>
                              </p:par>
                            </p:childTnLst>
                          </p:cTn>
                        </p:par>
                        <p:par>
                          <p:cTn id="156" fill="hold">
                            <p:stCondLst>
                              <p:cond delay="3000"/>
                            </p:stCondLst>
                            <p:childTnLst>
                              <p:par>
                                <p:cTn id="157" presetID="21" presetClass="entr" presetSubtype="1" fill="hold" grpId="0" nodeType="afterEffect">
                                  <p:stCondLst>
                                    <p:cond delay="0"/>
                                  </p:stCondLst>
                                  <p:childTnLst>
                                    <p:set>
                                      <p:cBhvr>
                                        <p:cTn id="158" dur="1" fill="hold">
                                          <p:stCondLst>
                                            <p:cond delay="0"/>
                                          </p:stCondLst>
                                        </p:cTn>
                                        <p:tgtEl>
                                          <p:spTgt spid="59"/>
                                        </p:tgtEl>
                                        <p:attrNameLst>
                                          <p:attrName>style.visibility</p:attrName>
                                        </p:attrNameLst>
                                      </p:cBhvr>
                                      <p:to>
                                        <p:strVal val="visible"/>
                                      </p:to>
                                    </p:set>
                                    <p:animEffect transition="in" filter="wheel(1)">
                                      <p:cBhvr>
                                        <p:cTn id="159" dur="1000"/>
                                        <p:tgtEl>
                                          <p:spTgt spid="59"/>
                                        </p:tgtEl>
                                      </p:cBhvr>
                                    </p:animEffect>
                                  </p:childTnLst>
                                </p:cTn>
                              </p:par>
                            </p:childTnLst>
                          </p:cTn>
                        </p:par>
                        <p:par>
                          <p:cTn id="160" fill="hold">
                            <p:stCondLst>
                              <p:cond delay="4000"/>
                            </p:stCondLst>
                            <p:childTnLst>
                              <p:par>
                                <p:cTn id="161" presetID="22" presetClass="entr" presetSubtype="2" fill="hold" grpId="0" nodeType="afterEffect">
                                  <p:stCondLst>
                                    <p:cond delay="0"/>
                                  </p:stCondLst>
                                  <p:childTnLst>
                                    <p:set>
                                      <p:cBhvr>
                                        <p:cTn id="162" dur="1" fill="hold">
                                          <p:stCondLst>
                                            <p:cond delay="0"/>
                                          </p:stCondLst>
                                        </p:cTn>
                                        <p:tgtEl>
                                          <p:spTgt spid="42"/>
                                        </p:tgtEl>
                                        <p:attrNameLst>
                                          <p:attrName>style.visibility</p:attrName>
                                        </p:attrNameLst>
                                      </p:cBhvr>
                                      <p:to>
                                        <p:strVal val="visible"/>
                                      </p:to>
                                    </p:set>
                                    <p:animEffect transition="in" filter="wipe(right)">
                                      <p:cBhvr>
                                        <p:cTn id="163" dur="500"/>
                                        <p:tgtEl>
                                          <p:spTgt spid="42"/>
                                        </p:tgtEl>
                                      </p:cBhvr>
                                    </p:animEffect>
                                  </p:childTnLst>
                                </p:cTn>
                              </p:par>
                            </p:childTnLst>
                          </p:cTn>
                        </p:par>
                        <p:par>
                          <p:cTn id="164" fill="hold">
                            <p:stCondLst>
                              <p:cond delay="4500"/>
                            </p:stCondLst>
                            <p:childTnLst>
                              <p:par>
                                <p:cTn id="165" presetID="1" presetClass="entr" presetSubtype="0" fill="hold" grpId="0" nodeType="afterEffect">
                                  <p:stCondLst>
                                    <p:cond delay="0"/>
                                  </p:stCondLst>
                                  <p:childTnLst>
                                    <p:set>
                                      <p:cBhvr>
                                        <p:cTn id="166" dur="1" fill="hold">
                                          <p:stCondLst>
                                            <p:cond delay="0"/>
                                          </p:stCondLst>
                                        </p:cTn>
                                        <p:tgtEl>
                                          <p:spTgt spid="41"/>
                                        </p:tgtEl>
                                        <p:attrNameLst>
                                          <p:attrName>style.visibility</p:attrName>
                                        </p:attrNameLst>
                                      </p:cBhvr>
                                      <p:to>
                                        <p:strVal val="visible"/>
                                      </p:to>
                                    </p:set>
                                  </p:childTnLst>
                                </p:cTn>
                              </p:par>
                            </p:childTnLst>
                          </p:cTn>
                        </p:par>
                        <p:par>
                          <p:cTn id="167" fill="hold">
                            <p:stCondLst>
                              <p:cond delay="4500"/>
                            </p:stCondLst>
                            <p:childTnLst>
                              <p:par>
                                <p:cTn id="168" presetID="1" presetClass="entr" presetSubtype="0" fill="hold" grpId="0" nodeType="afterEffect">
                                  <p:stCondLst>
                                    <p:cond delay="500"/>
                                  </p:stCondLst>
                                  <p:childTnLst>
                                    <p:set>
                                      <p:cBhvr>
                                        <p:cTn id="169" dur="1" fill="hold">
                                          <p:stCondLst>
                                            <p:cond delay="0"/>
                                          </p:stCondLst>
                                        </p:cTn>
                                        <p:tgtEl>
                                          <p:spTgt spid="3"/>
                                        </p:tgtEl>
                                        <p:attrNameLst>
                                          <p:attrName>style.visibility</p:attrName>
                                        </p:attrNameLst>
                                      </p:cBhvr>
                                      <p:to>
                                        <p:strVal val="visible"/>
                                      </p:to>
                                    </p:set>
                                  </p:childTnLst>
                                </p:cTn>
                              </p:par>
                            </p:childTnLst>
                          </p:cTn>
                        </p:par>
                        <p:par>
                          <p:cTn id="170" fill="hold">
                            <p:stCondLst>
                              <p:cond delay="5000"/>
                            </p:stCondLst>
                            <p:childTnLst>
                              <p:par>
                                <p:cTn id="171" presetID="0" presetClass="path" presetSubtype="0" accel="50000" decel="50000" fill="hold" grpId="1" nodeType="afterEffect">
                                  <p:stCondLst>
                                    <p:cond delay="500"/>
                                  </p:stCondLst>
                                  <p:childTnLst>
                                    <p:animMotion origin="layout" path="M 3.13555E-6 2.3545E-6 C 0.0426 0.07106 0.08537 0.14274 0.13871 0.11701 C 0.1922 0.09209 0.25643 -0.03022 0.32097 -0.15132 " pathEditMode="relative" rAng="0" ptsTypes="AAA">
                                      <p:cBhvr>
                                        <p:cTn id="172" dur="1500" fill="hold"/>
                                        <p:tgtEl>
                                          <p:spTgt spid="3"/>
                                        </p:tgtEl>
                                        <p:attrNameLst>
                                          <p:attrName>ppt_x</p:attrName>
                                          <p:attrName>ppt_y</p:attrName>
                                        </p:attrNameLst>
                                      </p:cBhvr>
                                      <p:rCtr x="16049" y="-1450"/>
                                    </p:animMotion>
                                  </p:childTnLst>
                                </p:cTn>
                              </p:par>
                              <p:par>
                                <p:cTn id="173" presetID="1" presetClass="entr" presetSubtype="0" fill="hold" grpId="0" nodeType="withEffect">
                                  <p:stCondLst>
                                    <p:cond delay="600"/>
                                  </p:stCondLst>
                                  <p:childTnLst>
                                    <p:set>
                                      <p:cBhvr>
                                        <p:cTn id="174" dur="1" fill="hold">
                                          <p:stCondLst>
                                            <p:cond delay="0"/>
                                          </p:stCondLst>
                                        </p:cTn>
                                        <p:tgtEl>
                                          <p:spTgt spid="71"/>
                                        </p:tgtEl>
                                        <p:attrNameLst>
                                          <p:attrName>style.visibility</p:attrName>
                                        </p:attrNameLst>
                                      </p:cBhvr>
                                      <p:to>
                                        <p:strVal val="visible"/>
                                      </p:to>
                                    </p:set>
                                  </p:childTnLst>
                                </p:cTn>
                              </p:par>
                              <p:par>
                                <p:cTn id="175" presetID="1" presetClass="entr" presetSubtype="0" fill="hold" grpId="0" nodeType="withEffect">
                                  <p:stCondLst>
                                    <p:cond delay="1200"/>
                                  </p:stCondLst>
                                  <p:childTnLst>
                                    <p:set>
                                      <p:cBhvr>
                                        <p:cTn id="176" dur="1" fill="hold">
                                          <p:stCondLst>
                                            <p:cond delay="0"/>
                                          </p:stCondLst>
                                        </p:cTn>
                                        <p:tgtEl>
                                          <p:spTgt spid="73"/>
                                        </p:tgtEl>
                                        <p:attrNameLst>
                                          <p:attrName>style.visibility</p:attrName>
                                        </p:attrNameLst>
                                      </p:cBhvr>
                                      <p:to>
                                        <p:strVal val="visible"/>
                                      </p:to>
                                    </p:set>
                                  </p:childTnLst>
                                </p:cTn>
                              </p:par>
                              <p:par>
                                <p:cTn id="177" presetID="1" presetClass="entr" presetSubtype="0" fill="hold" grpId="0" nodeType="withEffect">
                                  <p:stCondLst>
                                    <p:cond delay="1900"/>
                                  </p:stCondLst>
                                  <p:childTnLst>
                                    <p:set>
                                      <p:cBhvr>
                                        <p:cTn id="178" dur="1" fill="hold">
                                          <p:stCondLst>
                                            <p:cond delay="0"/>
                                          </p:stCondLst>
                                        </p:cTn>
                                        <p:tgtEl>
                                          <p:spTgt spid="74"/>
                                        </p:tgtEl>
                                        <p:attrNameLst>
                                          <p:attrName>style.visibility</p:attrName>
                                        </p:attrNameLst>
                                      </p:cBhvr>
                                      <p:to>
                                        <p:strVal val="visible"/>
                                      </p:to>
                                    </p:set>
                                  </p:childTnLst>
                                </p:cTn>
                              </p:par>
                              <p:par>
                                <p:cTn id="179" presetID="1" presetClass="exit" presetSubtype="0" fill="hold" grpId="2" nodeType="withEffect">
                                  <p:stCondLst>
                                    <p:cond delay="2300"/>
                                  </p:stCondLst>
                                  <p:childTnLst>
                                    <p:set>
                                      <p:cBhvr>
                                        <p:cTn id="180" dur="1" fill="hold">
                                          <p:stCondLst>
                                            <p:cond delay="0"/>
                                          </p:stCondLst>
                                        </p:cTn>
                                        <p:tgtEl>
                                          <p:spTgt spid="3"/>
                                        </p:tgtEl>
                                        <p:attrNameLst>
                                          <p:attrName>style.visibility</p:attrName>
                                        </p:attrNameLst>
                                      </p:cBhvr>
                                      <p:to>
                                        <p:strVal val="hidden"/>
                                      </p:to>
                                    </p:set>
                                  </p:childTnLst>
                                </p:cTn>
                              </p:par>
                            </p:childTnLst>
                          </p:cTn>
                        </p:par>
                        <p:par>
                          <p:cTn id="181" fill="hold">
                            <p:stCondLst>
                              <p:cond delay="7300"/>
                            </p:stCondLst>
                            <p:childTnLst>
                              <p:par>
                                <p:cTn id="182" presetID="5" presetClass="entr" presetSubtype="10" fill="hold" grpId="0" nodeType="afterEffect">
                                  <p:stCondLst>
                                    <p:cond delay="200"/>
                                  </p:stCondLst>
                                  <p:childTnLst>
                                    <p:set>
                                      <p:cBhvr>
                                        <p:cTn id="183" dur="1" fill="hold">
                                          <p:stCondLst>
                                            <p:cond delay="0"/>
                                          </p:stCondLst>
                                        </p:cTn>
                                        <p:tgtEl>
                                          <p:spTgt spid="64"/>
                                        </p:tgtEl>
                                        <p:attrNameLst>
                                          <p:attrName>style.visibility</p:attrName>
                                        </p:attrNameLst>
                                      </p:cBhvr>
                                      <p:to>
                                        <p:strVal val="visible"/>
                                      </p:to>
                                    </p:set>
                                    <p:animEffect transition="in" filter="checkerboard(across)">
                                      <p:cBhvr>
                                        <p:cTn id="184" dur="500"/>
                                        <p:tgtEl>
                                          <p:spTgt spid="64"/>
                                        </p:tgtEl>
                                      </p:cBhvr>
                                    </p:animEffect>
                                  </p:childTnLst>
                                </p:cTn>
                              </p:par>
                            </p:childTnLst>
                          </p:cTn>
                        </p:par>
                        <p:par>
                          <p:cTn id="185" fill="hold">
                            <p:stCondLst>
                              <p:cond delay="8000"/>
                            </p:stCondLst>
                            <p:childTnLst>
                              <p:par>
                                <p:cTn id="186" presetID="1" presetClass="exit" presetSubtype="0" fill="hold" grpId="1" nodeType="afterEffect">
                                  <p:stCondLst>
                                    <p:cond delay="500"/>
                                  </p:stCondLst>
                                  <p:childTnLst>
                                    <p:set>
                                      <p:cBhvr>
                                        <p:cTn id="187" dur="1" fill="hold">
                                          <p:stCondLst>
                                            <p:cond delay="0"/>
                                          </p:stCondLst>
                                        </p:cTn>
                                        <p:tgtEl>
                                          <p:spTgt spid="71"/>
                                        </p:tgtEl>
                                        <p:attrNameLst>
                                          <p:attrName>style.visibility</p:attrName>
                                        </p:attrNameLst>
                                      </p:cBhvr>
                                      <p:to>
                                        <p:strVal val="hidden"/>
                                      </p:to>
                                    </p:set>
                                  </p:childTnLst>
                                </p:cTn>
                              </p:par>
                              <p:par>
                                <p:cTn id="188" presetID="1" presetClass="exit" presetSubtype="0" fill="hold" grpId="1" nodeType="withEffect">
                                  <p:stCondLst>
                                    <p:cond delay="500"/>
                                  </p:stCondLst>
                                  <p:childTnLst>
                                    <p:set>
                                      <p:cBhvr>
                                        <p:cTn id="189" dur="1" fill="hold">
                                          <p:stCondLst>
                                            <p:cond delay="0"/>
                                          </p:stCondLst>
                                        </p:cTn>
                                        <p:tgtEl>
                                          <p:spTgt spid="73"/>
                                        </p:tgtEl>
                                        <p:attrNameLst>
                                          <p:attrName>style.visibility</p:attrName>
                                        </p:attrNameLst>
                                      </p:cBhvr>
                                      <p:to>
                                        <p:strVal val="hidden"/>
                                      </p:to>
                                    </p:set>
                                  </p:childTnLst>
                                </p:cTn>
                              </p:par>
                              <p:par>
                                <p:cTn id="190" presetID="1" presetClass="exit" presetSubtype="0" fill="hold" grpId="1" nodeType="withEffect">
                                  <p:stCondLst>
                                    <p:cond delay="500"/>
                                  </p:stCondLst>
                                  <p:childTnLst>
                                    <p:set>
                                      <p:cBhvr>
                                        <p:cTn id="191" dur="1" fill="hold">
                                          <p:stCondLst>
                                            <p:cond delay="0"/>
                                          </p:stCondLst>
                                        </p:cTn>
                                        <p:tgtEl>
                                          <p:spTgt spid="74"/>
                                        </p:tgtEl>
                                        <p:attrNameLst>
                                          <p:attrName>style.visibility</p:attrName>
                                        </p:attrNameLst>
                                      </p:cBhvr>
                                      <p:to>
                                        <p:strVal val="hidden"/>
                                      </p:to>
                                    </p:set>
                                  </p:childTnLst>
                                </p:cTn>
                              </p:par>
                              <p:par>
                                <p:cTn id="192" presetID="1" presetClass="exit" presetSubtype="0" fill="hold" grpId="3" nodeType="withEffect">
                                  <p:stCondLst>
                                    <p:cond delay="500"/>
                                  </p:stCondLst>
                                  <p:childTnLst>
                                    <p:set>
                                      <p:cBhvr>
                                        <p:cTn id="193" dur="1" fill="hold">
                                          <p:stCondLst>
                                            <p:cond delay="0"/>
                                          </p:stCondLst>
                                        </p:cTn>
                                        <p:tgtEl>
                                          <p:spTgt spid="26"/>
                                        </p:tgtEl>
                                        <p:attrNameLst>
                                          <p:attrName>style.visibility</p:attrName>
                                        </p:attrNameLst>
                                      </p:cBhvr>
                                      <p:to>
                                        <p:strVal val="hidden"/>
                                      </p:to>
                                    </p:set>
                                  </p:childTnLst>
                                </p:cTn>
                              </p:par>
                              <p:par>
                                <p:cTn id="194" presetID="1" presetClass="exit" presetSubtype="0" fill="hold" grpId="1" nodeType="withEffect">
                                  <p:stCondLst>
                                    <p:cond delay="500"/>
                                  </p:stCondLst>
                                  <p:childTnLst>
                                    <p:set>
                                      <p:cBhvr>
                                        <p:cTn id="195" dur="1" fill="hold">
                                          <p:stCondLst>
                                            <p:cond delay="0"/>
                                          </p:stCondLst>
                                        </p:cTn>
                                        <p:tgtEl>
                                          <p:spTgt spid="42"/>
                                        </p:tgtEl>
                                        <p:attrNameLst>
                                          <p:attrName>style.visibility</p:attrName>
                                        </p:attrNameLst>
                                      </p:cBhvr>
                                      <p:to>
                                        <p:strVal val="hidden"/>
                                      </p:to>
                                    </p:set>
                                  </p:childTnLst>
                                </p:cTn>
                              </p:par>
                              <p:par>
                                <p:cTn id="196" presetID="1" presetClass="exit" presetSubtype="0" fill="hold" grpId="1" nodeType="withEffect">
                                  <p:stCondLst>
                                    <p:cond delay="500"/>
                                  </p:stCondLst>
                                  <p:childTnLst>
                                    <p:set>
                                      <p:cBhvr>
                                        <p:cTn id="197" dur="1" fill="hold">
                                          <p:stCondLst>
                                            <p:cond delay="0"/>
                                          </p:stCondLst>
                                        </p:cTn>
                                        <p:tgtEl>
                                          <p:spTgt spid="41"/>
                                        </p:tgtEl>
                                        <p:attrNameLst>
                                          <p:attrName>style.visibility</p:attrName>
                                        </p:attrNameLst>
                                      </p:cBhvr>
                                      <p:to>
                                        <p:strVal val="hidden"/>
                                      </p:to>
                                    </p:set>
                                  </p:childTnLst>
                                </p:cTn>
                              </p:par>
                              <p:par>
                                <p:cTn id="198" presetID="1" presetClass="exit" presetSubtype="0" fill="hold" grpId="1" nodeType="withEffect">
                                  <p:stCondLst>
                                    <p:cond delay="500"/>
                                  </p:stCondLst>
                                  <p:childTnLst>
                                    <p:set>
                                      <p:cBhvr>
                                        <p:cTn id="199" dur="1" fill="hold">
                                          <p:stCondLst>
                                            <p:cond delay="0"/>
                                          </p:stCondLst>
                                        </p:cTn>
                                        <p:tgtEl>
                                          <p:spTgt spid="59"/>
                                        </p:tgtEl>
                                        <p:attrNameLst>
                                          <p:attrName>style.visibility</p:attrName>
                                        </p:attrNameLst>
                                      </p:cBhvr>
                                      <p:to>
                                        <p:strVal val="hidden"/>
                                      </p:to>
                                    </p:set>
                                  </p:childTnLst>
                                </p:cTn>
                              </p:par>
                            </p:childTnLst>
                          </p:cTn>
                        </p:par>
                      </p:childTnLst>
                    </p:cTn>
                  </p:par>
                  <p:par>
                    <p:cTn id="200" fill="hold">
                      <p:stCondLst>
                        <p:cond delay="indefinite"/>
                      </p:stCondLst>
                      <p:childTnLst>
                        <p:par>
                          <p:cTn id="201" fill="hold">
                            <p:stCondLst>
                              <p:cond delay="0"/>
                            </p:stCondLst>
                            <p:childTnLst>
                              <p:par>
                                <p:cTn id="202" presetID="22" presetClass="entr" presetSubtype="8" fill="hold" nodeType="clickEffect">
                                  <p:stCondLst>
                                    <p:cond delay="0"/>
                                  </p:stCondLst>
                                  <p:childTnLst>
                                    <p:set>
                                      <p:cBhvr>
                                        <p:cTn id="203" dur="1" fill="hold">
                                          <p:stCondLst>
                                            <p:cond delay="0"/>
                                          </p:stCondLst>
                                        </p:cTn>
                                        <p:tgtEl>
                                          <p:spTgt spid="8"/>
                                        </p:tgtEl>
                                        <p:attrNameLst>
                                          <p:attrName>style.visibility</p:attrName>
                                        </p:attrNameLst>
                                      </p:cBhvr>
                                      <p:to>
                                        <p:strVal val="visible"/>
                                      </p:to>
                                    </p:set>
                                    <p:animEffect transition="in" filter="wipe(left)">
                                      <p:cBhvr>
                                        <p:cTn id="20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1" grpId="0"/>
      <p:bldP spid="71" grpId="1"/>
      <p:bldP spid="73" grpId="0"/>
      <p:bldP spid="73" grpId="1"/>
      <p:bldP spid="74" grpId="0"/>
      <p:bldP spid="74" grpId="1"/>
      <p:bldP spid="25" grpId="0" animBg="1"/>
      <p:bldP spid="25" grpId="1" animBg="1"/>
      <p:bldP spid="25" grpId="2" animBg="1"/>
      <p:bldP spid="25" grpId="3" animBg="1"/>
      <p:bldP spid="26" grpId="0" animBg="1"/>
      <p:bldP spid="26" grpId="1" animBg="1"/>
      <p:bldP spid="26" grpId="2" animBg="1"/>
      <p:bldP spid="26" grpId="3" animBg="1"/>
      <p:bldP spid="26" grpId="4" animBg="1"/>
      <p:bldP spid="28" grpId="0" animBg="1"/>
      <p:bldP spid="28" grpId="1" animBg="1"/>
      <p:bldP spid="28" grpId="2" animBg="1"/>
      <p:bldP spid="28" grpId="3" animBg="1"/>
      <p:bldP spid="29" grpId="0" animBg="1"/>
      <p:bldP spid="29" grpId="1" animBg="1"/>
      <p:bldP spid="29" grpId="2" animBg="1"/>
      <p:bldP spid="29" grpId="3" animBg="1"/>
      <p:bldP spid="30" grpId="0" animBg="1"/>
      <p:bldP spid="30" grpId="1" animBg="1"/>
      <p:bldP spid="30" grpId="2" animBg="1"/>
      <p:bldP spid="30" grpId="3" animBg="1"/>
      <p:bldP spid="31" grpId="0" animBg="1"/>
      <p:bldP spid="31" grpId="1" animBg="1"/>
      <p:bldP spid="31" grpId="2" animBg="1"/>
      <p:bldP spid="31"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5" grpId="0" animBg="1"/>
      <p:bldP spid="35" grpId="1" animBg="1"/>
      <p:bldP spid="35" grpId="2" animBg="1"/>
      <p:bldP spid="35" grpId="3" animBg="1"/>
      <p:bldP spid="36" grpId="0" animBg="1"/>
      <p:bldP spid="36" grpId="1" animBg="1"/>
      <p:bldP spid="36" grpId="2" animBg="1"/>
      <p:bldP spid="36" grpId="3" animBg="1"/>
      <p:bldP spid="39" grpId="0" animBg="1"/>
      <p:bldP spid="39" grpId="1" animBg="1"/>
      <p:bldP spid="39" grpId="2" animBg="1"/>
      <p:bldP spid="39" grpId="3" animBg="1"/>
      <p:bldP spid="41" grpId="0"/>
      <p:bldP spid="41" grpId="1"/>
      <p:bldP spid="42" grpId="0" animBg="1"/>
      <p:bldP spid="42" grpId="1" animBg="1"/>
      <p:bldP spid="59" grpId="0" animBg="1"/>
      <p:bldP spid="59" grpId="1" animBg="1"/>
      <p:bldP spid="62" grpId="0"/>
      <p:bldP spid="3" grpId="0" animBg="1"/>
      <p:bldP spid="3" grpId="1" animBg="1"/>
      <p:bldP spid="3"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2800" dirty="0">
                <a:latin typeface="Times New Roman" panose="02020603050405020304" pitchFamily="18" charset="0"/>
                <a:ea typeface="KaiTi" panose="02010609060101010101" pitchFamily="49" charset="-122"/>
                <a:cs typeface="Times New Roman" panose="02020603050405020304" pitchFamily="18" charset="0"/>
              </a:rPr>
              <a:t>Problem Formulation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文本框 1">
            <a:extLst>
              <a:ext uri="{FF2B5EF4-FFF2-40B4-BE49-F238E27FC236}">
                <a16:creationId xmlns:a16="http://schemas.microsoft.com/office/drawing/2014/main" id="{05EA9110-33EE-7FF5-17B5-D5EE080BE7AE}"/>
              </a:ext>
            </a:extLst>
          </p:cNvPr>
          <p:cNvSpPr txBox="1"/>
          <p:nvPr/>
        </p:nvSpPr>
        <p:spPr bwMode="auto">
          <a:xfrm>
            <a:off x="3976734" y="5014265"/>
            <a:ext cx="1201923" cy="454028"/>
          </a:xfrm>
          <a:prstGeom prst="rect">
            <a:avLst/>
          </a:prstGeom>
          <a:noFill/>
          <a:ln w="9525" algn="ctr">
            <a:noFill/>
            <a:miter lim="800000"/>
            <a:headEnd/>
            <a:tailEnd/>
          </a:ln>
          <a:effectLst/>
        </p:spPr>
        <p:txBody>
          <a:bodyPr wrap="square" lIns="93663" tIns="46832" rIns="93663" bIns="46832" rtlCol="0" anchor="ctr">
            <a:spAutoFit/>
          </a:bodyPr>
          <a:lstStyle/>
          <a:p>
            <a:pPr algn="r"/>
            <a:r>
              <a:rPr lang="en-US" sz="2267" b="1" dirty="0">
                <a:solidFill>
                  <a:srgbClr val="005AAA"/>
                </a:solidFill>
                <a:latin typeface="Times New Roman" panose="02020603050405020304" pitchFamily="18" charset="0"/>
                <a:cs typeface="Times New Roman" panose="02020603050405020304" pitchFamily="18" charset="0"/>
              </a:rPr>
              <a:t>goal: </a:t>
            </a:r>
            <a:endParaRPr lang="en-US" sz="2267"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08D2E5A6-CD18-BCBB-920A-9BC9D67C485A}"/>
                  </a:ext>
                </a:extLst>
              </p:cNvPr>
              <p:cNvSpPr txBox="1"/>
              <p:nvPr/>
            </p:nvSpPr>
            <p:spPr bwMode="auto">
              <a:xfrm>
                <a:off x="5182394" y="5023917"/>
                <a:ext cx="4750526" cy="814026"/>
              </a:xfrm>
              <a:prstGeom prst="rect">
                <a:avLst/>
              </a:prstGeom>
              <a:noFill/>
              <a:ln w="9525" algn="ctr">
                <a:noFill/>
                <a:miter lim="800000"/>
                <a:headEnd/>
                <a:tailEnd/>
              </a:ln>
              <a:effectLst/>
            </p:spPr>
            <p:txBody>
              <a:bodyPr wrap="square">
                <a:spAutoFit/>
              </a:bodyPr>
              <a:lstStyle/>
              <a:p>
                <a:pPr>
                  <a:spcBef>
                    <a:spcPts val="1855"/>
                  </a:spcBef>
                  <a:buSzPct val="80000"/>
                </a:pPr>
                <a:r>
                  <a:rPr kumimoji="1" lang="en-US" altLang="zh-CN" sz="2267" dirty="0">
                    <a:latin typeface="Times New Roman" panose="02020603050405020304" pitchFamily="18" charset="0"/>
                    <a:ea typeface="楷体" panose="02010609060101010101" pitchFamily="49" charset="-122"/>
                  </a:rPr>
                  <a:t>given a target node </a:t>
                </a:r>
                <a14:m>
                  <m:oMath xmlns:m="http://schemas.openxmlformats.org/officeDocument/2006/math">
                    <m:r>
                      <a:rPr kumimoji="1" lang="en-US" altLang="zh-CN" sz="2267" i="1" dirty="0">
                        <a:latin typeface="Cambria Math" panose="02040503050406030204" pitchFamily="18" charset="0"/>
                        <a:ea typeface="楷体" panose="02010609060101010101" pitchFamily="49" charset="-122"/>
                      </a:rPr>
                      <m:t>𝑡</m:t>
                    </m:r>
                  </m:oMath>
                </a14:m>
                <a:r>
                  <a:rPr kumimoji="1" lang="en-US" altLang="zh-CN" sz="2267" dirty="0">
                    <a:latin typeface="Times New Roman" panose="02020603050405020304" pitchFamily="18" charset="0"/>
                    <a:ea typeface="楷体" panose="02010609060101010101" pitchFamily="49" charset="-122"/>
                  </a:rPr>
                  <a:t>, estimating </a:t>
                </a:r>
                <a14:m>
                  <m:oMath xmlns:m="http://schemas.openxmlformats.org/officeDocument/2006/math">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oMath>
                </a14:m>
                <a:r>
                  <a:rPr kumimoji="1" lang="zh-CN" altLang="en-US" sz="2267" dirty="0">
                    <a:latin typeface="Times New Roman" panose="02020603050405020304" pitchFamily="18" charset="0"/>
                    <a:ea typeface="楷体" panose="02010609060101010101" pitchFamily="49" charset="-122"/>
                  </a:rPr>
                  <a:t> </a:t>
                </a:r>
                <a:r>
                  <a:rPr kumimoji="1" lang="en-US" altLang="zh-CN" sz="2267" dirty="0">
                    <a:latin typeface="Times New Roman" panose="02020603050405020304" pitchFamily="18" charset="0"/>
                    <a:ea typeface="楷体" panose="02010609060101010101" pitchFamily="49" charset="-122"/>
                  </a:rPr>
                  <a:t>within constant relative error w.h.p.:</a:t>
                </a:r>
              </a:p>
            </p:txBody>
          </p:sp>
        </mc:Choice>
        <mc:Fallback xmlns="">
          <p:sp>
            <p:nvSpPr>
              <p:cNvPr id="3" name="文本框 2">
                <a:extLst>
                  <a:ext uri="{FF2B5EF4-FFF2-40B4-BE49-F238E27FC236}">
                    <a16:creationId xmlns:a16="http://schemas.microsoft.com/office/drawing/2014/main" id="{08D2E5A6-CD18-BCBB-920A-9BC9D67C485A}"/>
                  </a:ext>
                </a:extLst>
              </p:cNvPr>
              <p:cNvSpPr txBox="1">
                <a:spLocks noRot="1" noChangeAspect="1" noMove="1" noResize="1" noEditPoints="1" noAdjustHandles="1" noChangeArrowheads="1" noChangeShapeType="1" noTextEdit="1"/>
              </p:cNvSpPr>
              <p:nvPr/>
            </p:nvSpPr>
            <p:spPr bwMode="auto">
              <a:xfrm>
                <a:off x="5182394" y="5023917"/>
                <a:ext cx="4750526" cy="814026"/>
              </a:xfrm>
              <a:prstGeom prst="rect">
                <a:avLst/>
              </a:prstGeom>
              <a:blipFill>
                <a:blip r:embed="rId3"/>
                <a:stretch>
                  <a:fillRect l="-1872" t="-4615" b="-1230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27041158-A38D-323D-A6E5-6DF1690459F3}"/>
                  </a:ext>
                </a:extLst>
              </p:cNvPr>
              <p:cNvSpPr txBox="1"/>
              <p:nvPr/>
            </p:nvSpPr>
            <p:spPr bwMode="auto">
              <a:xfrm>
                <a:off x="5199412" y="5913993"/>
                <a:ext cx="4825734" cy="780466"/>
              </a:xfrm>
              <a:prstGeom prst="rect">
                <a:avLst/>
              </a:prstGeom>
              <a:noFill/>
              <a:ln w="9525" algn="ctr">
                <a:noFill/>
                <a:miter lim="800000"/>
                <a:headEnd/>
                <a:tailEnd/>
              </a:ln>
              <a:effectLst/>
            </p:spPr>
            <p:txBody>
              <a:bodyPr wrap="square">
                <a:spAutoFit/>
              </a:bodyPr>
              <a:lstStyle/>
              <a:p>
                <a:pPr>
                  <a:spcBef>
                    <a:spcPts val="1855"/>
                  </a:spcBef>
                  <a:buSzPct val="80000"/>
                </a:pPr>
                <a14:m>
                  <m:oMathPara xmlns:m="http://schemas.openxmlformats.org/officeDocument/2006/math">
                    <m:oMathParaPr>
                      <m:jc m:val="left"/>
                    </m:oMathParaPr>
                    <m:oMath xmlns:m="http://schemas.openxmlformats.org/officeDocument/2006/math">
                      <m:func>
                        <m:funcPr>
                          <m:ctrlPr>
                            <a:rPr kumimoji="1" lang="en-US" altLang="zh-CN" sz="2267" i="1" dirty="0">
                              <a:latin typeface="Cambria Math" panose="02040503050406030204" pitchFamily="18" charset="0"/>
                              <a:ea typeface="楷体" panose="02010609060101010101" pitchFamily="49" charset="-122"/>
                            </a:rPr>
                          </m:ctrlPr>
                        </m:funcPr>
                        <m:fName>
                          <m:r>
                            <m:rPr>
                              <m:sty m:val="p"/>
                            </m:rPr>
                            <a:rPr kumimoji="1" lang="en-US" altLang="zh-CN" sz="2267" dirty="0">
                              <a:latin typeface="Cambria Math" panose="02040503050406030204" pitchFamily="18" charset="0"/>
                              <a:ea typeface="楷体" panose="02010609060101010101" pitchFamily="49" charset="-122"/>
                            </a:rPr>
                            <m:t>Pr</m:t>
                          </m:r>
                        </m:fName>
                        <m:e>
                          <m:d>
                            <m:dPr>
                              <m:begChr m:val="{"/>
                              <m:endChr m:val="}"/>
                              <m:ctrlPr>
                                <a:rPr kumimoji="1" lang="en-US" altLang="zh-CN" sz="2267" i="1" dirty="0">
                                  <a:latin typeface="Cambria Math" panose="02040503050406030204" pitchFamily="18" charset="0"/>
                                  <a:ea typeface="楷体" panose="02010609060101010101" pitchFamily="49" charset="-122"/>
                                </a:rPr>
                              </m:ctrlPr>
                            </m:dPr>
                            <m:e>
                              <m:d>
                                <m:dPr>
                                  <m:begChr m:val="|"/>
                                  <m:endChr m:val="|"/>
                                  <m:ctrlPr>
                                    <a:rPr kumimoji="1" lang="en-US" altLang="zh-CN" sz="2267" i="1" dirty="0">
                                      <a:latin typeface="Cambria Math" panose="02040503050406030204" pitchFamily="18" charset="0"/>
                                      <a:ea typeface="楷体" panose="02010609060101010101" pitchFamily="49" charset="-122"/>
                                    </a:rPr>
                                  </m:ctrlPr>
                                </m:dPr>
                                <m:e>
                                  <m:acc>
                                    <m:accPr>
                                      <m:chr m:val="̂"/>
                                      <m:ctrlPr>
                                        <a:rPr kumimoji="1" lang="en-US" altLang="zh-CN" sz="2267" i="1" dirty="0">
                                          <a:latin typeface="Cambria Math" panose="02040503050406030204" pitchFamily="18" charset="0"/>
                                          <a:ea typeface="Cambria Math" panose="02040503050406030204" pitchFamily="18" charset="0"/>
                                        </a:rPr>
                                      </m:ctrlPr>
                                    </m:accPr>
                                    <m:e>
                                      <m:r>
                                        <a:rPr kumimoji="1" lang="en-US" altLang="zh-CN" sz="2267" i="1" dirty="0">
                                          <a:latin typeface="Cambria Math" panose="02040503050406030204" pitchFamily="18" charset="0"/>
                                          <a:ea typeface="Cambria Math" panose="02040503050406030204" pitchFamily="18" charset="0"/>
                                        </a:rPr>
                                        <m:t>𝜋</m:t>
                                      </m:r>
                                    </m:e>
                                  </m:acc>
                                  <m:d>
                                    <m:dPr>
                                      <m:ctrlPr>
                                        <a:rPr kumimoji="1" lang="en-US" altLang="zh-CN" sz="2267"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楷体" panose="02010609060101010101" pitchFamily="49" charset="-122"/>
                                        </a:rPr>
                                        <m:t>𝑡</m:t>
                                      </m:r>
                                    </m:e>
                                  </m:d>
                                  <m:r>
                                    <a:rPr kumimoji="1" lang="en-US" altLang="zh-CN" sz="2267" i="1" dirty="0">
                                      <a:latin typeface="Cambria Math" panose="02040503050406030204" pitchFamily="18" charset="0"/>
                                      <a:ea typeface="楷体" panose="02010609060101010101" pitchFamily="49" charset="-122"/>
                                    </a:rPr>
                                    <m:t>−</m:t>
                                  </m:r>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e>
                              </m:d>
                              <m:r>
                                <a:rPr kumimoji="1" lang="en-US" altLang="zh-CN" sz="2267" i="1" dirty="0">
                                  <a:latin typeface="Cambria Math" panose="02040503050406030204" pitchFamily="18" charset="0"/>
                                  <a:ea typeface="楷体" panose="02010609060101010101" pitchFamily="49" charset="-122"/>
                                </a:rPr>
                                <m:t>&gt;</m:t>
                              </m:r>
                              <m:f>
                                <m:fPr>
                                  <m:ctrlPr>
                                    <a:rPr kumimoji="1" lang="en-US" altLang="zh-CN" sz="2267" i="1" dirty="0">
                                      <a:latin typeface="Cambria Math" panose="02040503050406030204" pitchFamily="18" charset="0"/>
                                      <a:ea typeface="楷体" panose="02010609060101010101" pitchFamily="49" charset="-122"/>
                                    </a:rPr>
                                  </m:ctrlPr>
                                </m:fPr>
                                <m:num>
                                  <m:r>
                                    <a:rPr kumimoji="1" lang="en-US" altLang="zh-CN" sz="2267" i="1" dirty="0">
                                      <a:latin typeface="Cambria Math" panose="02040503050406030204" pitchFamily="18" charset="0"/>
                                      <a:ea typeface="楷体" panose="02010609060101010101" pitchFamily="49" charset="-122"/>
                                    </a:rPr>
                                    <m:t>1</m:t>
                                  </m:r>
                                </m:num>
                                <m:den>
                                  <m:r>
                                    <a:rPr kumimoji="1" lang="en-US" altLang="zh-CN" sz="2267" i="1" dirty="0">
                                      <a:latin typeface="Cambria Math" panose="02040503050406030204" pitchFamily="18" charset="0"/>
                                      <a:ea typeface="楷体" panose="02010609060101010101" pitchFamily="49" charset="-122"/>
                                    </a:rPr>
                                    <m:t>2</m:t>
                                  </m:r>
                                </m:den>
                              </m:f>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𝜋</m:t>
                              </m:r>
                              <m:d>
                                <m:dPr>
                                  <m:ctrlPr>
                                    <a:rPr kumimoji="1" lang="en-US" altLang="zh-CN" sz="2267" b="1"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Cambria Math" panose="02040503050406030204" pitchFamily="18" charset="0"/>
                                    </a:rPr>
                                    <m:t>𝑡</m:t>
                                  </m:r>
                                </m:e>
                              </m:d>
                            </m:e>
                          </m:d>
                          <m:r>
                            <a:rPr kumimoji="1" lang="en-US" altLang="zh-CN" sz="2267" i="1" dirty="0">
                              <a:latin typeface="Cambria Math" panose="02040503050406030204" pitchFamily="18" charset="0"/>
                              <a:ea typeface="Cambria Math" panose="02040503050406030204" pitchFamily="18" charset="0"/>
                            </a:rPr>
                            <m:t>≤</m:t>
                          </m:r>
                          <m:f>
                            <m:fPr>
                              <m:ctrlPr>
                                <a:rPr kumimoji="1" lang="en-US" altLang="zh-CN" sz="2267" i="1" dirty="0">
                                  <a:latin typeface="Cambria Math" panose="02040503050406030204" pitchFamily="18" charset="0"/>
                                  <a:ea typeface="Cambria Math" panose="02040503050406030204" pitchFamily="18" charset="0"/>
                                </a:rPr>
                              </m:ctrlPr>
                            </m:fPr>
                            <m:num>
                              <m:r>
                                <a:rPr kumimoji="1" lang="en-US" altLang="zh-CN" sz="2267" i="1" dirty="0">
                                  <a:latin typeface="Cambria Math" panose="02040503050406030204" pitchFamily="18" charset="0"/>
                                  <a:ea typeface="Cambria Math" panose="02040503050406030204" pitchFamily="18" charset="0"/>
                                </a:rPr>
                                <m:t>1</m:t>
                              </m:r>
                            </m:num>
                            <m:den>
                              <m:r>
                                <a:rPr kumimoji="1" lang="en-US" altLang="zh-CN" sz="2267" i="1" dirty="0">
                                  <a:latin typeface="Cambria Math" panose="02040503050406030204" pitchFamily="18" charset="0"/>
                                  <a:ea typeface="Cambria Math" panose="02040503050406030204" pitchFamily="18" charset="0"/>
                                </a:rPr>
                                <m:t>3</m:t>
                              </m:r>
                            </m:den>
                          </m:f>
                        </m:e>
                      </m:func>
                    </m:oMath>
                  </m:oMathPara>
                </a14:m>
                <a:endParaRPr kumimoji="1" lang="en-US" altLang="zh-CN" sz="2267" dirty="0">
                  <a:latin typeface="Times New Roman" panose="02020603050405020304" pitchFamily="18" charset="0"/>
                  <a:ea typeface="楷体" panose="02010609060101010101" pitchFamily="49" charset="-122"/>
                </a:endParaRPr>
              </a:p>
            </p:txBody>
          </p:sp>
        </mc:Choice>
        <mc:Fallback xmlns="">
          <p:sp>
            <p:nvSpPr>
              <p:cNvPr id="5" name="文本框 4">
                <a:extLst>
                  <a:ext uri="{FF2B5EF4-FFF2-40B4-BE49-F238E27FC236}">
                    <a16:creationId xmlns:a16="http://schemas.microsoft.com/office/drawing/2014/main" id="{27041158-A38D-323D-A6E5-6DF1690459F3}"/>
                  </a:ext>
                </a:extLst>
              </p:cNvPr>
              <p:cNvSpPr txBox="1">
                <a:spLocks noRot="1" noChangeAspect="1" noMove="1" noResize="1" noEditPoints="1" noAdjustHandles="1" noChangeArrowheads="1" noChangeShapeType="1" noTextEdit="1"/>
              </p:cNvSpPr>
              <p:nvPr/>
            </p:nvSpPr>
            <p:spPr bwMode="auto">
              <a:xfrm>
                <a:off x="5199412" y="5913993"/>
                <a:ext cx="4825734" cy="780466"/>
              </a:xfrm>
              <a:prstGeom prst="rect">
                <a:avLst/>
              </a:prstGeom>
              <a:blipFill>
                <a:blip r:embed="rId4"/>
                <a:stretch>
                  <a:fillRect l="-262"/>
                </a:stretch>
              </a:blipFill>
              <a:ln w="9525" algn="ctr">
                <a:noFill/>
                <a:miter lim="800000"/>
                <a:headEnd/>
                <a:tailEnd/>
              </a:ln>
              <a:effectLst/>
            </p:spPr>
            <p:txBody>
              <a:bodyPr/>
              <a:lstStyle/>
              <a:p>
                <a:r>
                  <a:rPr lang="en-US">
                    <a:noFill/>
                  </a:rPr>
                  <a:t> </a:t>
                </a:r>
              </a:p>
            </p:txBody>
          </p:sp>
        </mc:Fallback>
      </mc:AlternateContent>
      <p:sp>
        <p:nvSpPr>
          <p:cNvPr id="6" name="Freeform 34">
            <a:extLst>
              <a:ext uri="{FF2B5EF4-FFF2-40B4-BE49-F238E27FC236}">
                <a16:creationId xmlns:a16="http://schemas.microsoft.com/office/drawing/2014/main" id="{B49178AE-567E-DFB4-926D-D9C27253CD59}"/>
              </a:ext>
            </a:extLst>
          </p:cNvPr>
          <p:cNvSpPr>
            <a:spLocks noEditPoints="1"/>
          </p:cNvSpPr>
          <p:nvPr/>
        </p:nvSpPr>
        <p:spPr bwMode="auto">
          <a:xfrm>
            <a:off x="274385" y="1545696"/>
            <a:ext cx="9287191" cy="709107"/>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3648" tIns="37091" rIns="103648" bIns="51824" numCol="1" anchor="ctr" anchorCtr="0" compatLnSpc="1">
            <a:prstTxWarp prst="textNoShape">
              <a:avLst/>
            </a:prstTxWarp>
          </a:bodyPr>
          <a:lstStyle/>
          <a:p>
            <a:pPr algn="ctr">
              <a:lnSpc>
                <a:spcPct val="130000"/>
              </a:lnSpc>
              <a:spcBef>
                <a:spcPct val="0"/>
              </a:spcBef>
              <a:defRPr/>
            </a:pPr>
            <a:r>
              <a:rPr lang="en-US" altLang="zh-CN" sz="2782" dirty="0">
                <a:latin typeface="Times New Roman" panose="02020603050405020304" pitchFamily="18" charset="0"/>
                <a:ea typeface="楷体" panose="02010609060101010101" pitchFamily="49" charset="-122"/>
                <a:cs typeface="Times New Roman" panose="02020603050405020304" pitchFamily="18" charset="0"/>
              </a:rPr>
              <a:t>Single-Node PageRank Estimation on Directed Graphs</a:t>
            </a:r>
          </a:p>
        </p:txBody>
      </p:sp>
      <p:sp>
        <p:nvSpPr>
          <p:cNvPr id="7" name="Oval 3">
            <a:extLst>
              <a:ext uri="{FF2B5EF4-FFF2-40B4-BE49-F238E27FC236}">
                <a16:creationId xmlns:a16="http://schemas.microsoft.com/office/drawing/2014/main" id="{15F25A9E-6723-BE5F-98A6-4B2B3F0172B3}"/>
              </a:ext>
            </a:extLst>
          </p:cNvPr>
          <p:cNvSpPr>
            <a:spLocks noChangeArrowheads="1"/>
          </p:cNvSpPr>
          <p:nvPr/>
        </p:nvSpPr>
        <p:spPr bwMode="auto">
          <a:xfrm>
            <a:off x="1065333" y="429903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8" name="Oval 4">
            <a:extLst>
              <a:ext uri="{FF2B5EF4-FFF2-40B4-BE49-F238E27FC236}">
                <a16:creationId xmlns:a16="http://schemas.microsoft.com/office/drawing/2014/main" id="{3BE7CF86-EEED-F2F8-AA88-58A851097C36}"/>
              </a:ext>
            </a:extLst>
          </p:cNvPr>
          <p:cNvSpPr>
            <a:spLocks noChangeArrowheads="1"/>
          </p:cNvSpPr>
          <p:nvPr/>
        </p:nvSpPr>
        <p:spPr bwMode="auto">
          <a:xfrm>
            <a:off x="1484731" y="4933481"/>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 name="Oval 5">
            <a:extLst>
              <a:ext uri="{FF2B5EF4-FFF2-40B4-BE49-F238E27FC236}">
                <a16:creationId xmlns:a16="http://schemas.microsoft.com/office/drawing/2014/main" id="{8912B5C3-7370-FC97-A592-1E50A6792D30}"/>
              </a:ext>
            </a:extLst>
          </p:cNvPr>
          <p:cNvSpPr>
            <a:spLocks noChangeArrowheads="1"/>
          </p:cNvSpPr>
          <p:nvPr/>
        </p:nvSpPr>
        <p:spPr bwMode="auto">
          <a:xfrm>
            <a:off x="2083870" y="451051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 name="Oval 6">
            <a:extLst>
              <a:ext uri="{FF2B5EF4-FFF2-40B4-BE49-F238E27FC236}">
                <a16:creationId xmlns:a16="http://schemas.microsoft.com/office/drawing/2014/main" id="{BA27DA98-5DF3-9426-F9FD-3140C1A6C73B}"/>
              </a:ext>
            </a:extLst>
          </p:cNvPr>
          <p:cNvSpPr>
            <a:spLocks noChangeArrowheads="1"/>
          </p:cNvSpPr>
          <p:nvPr/>
        </p:nvSpPr>
        <p:spPr bwMode="auto">
          <a:xfrm>
            <a:off x="1664472" y="394656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2" name="Oval 7">
            <a:extLst>
              <a:ext uri="{FF2B5EF4-FFF2-40B4-BE49-F238E27FC236}">
                <a16:creationId xmlns:a16="http://schemas.microsoft.com/office/drawing/2014/main" id="{AAE758BA-A8F3-1F59-8844-CB5551444FF9}"/>
              </a:ext>
            </a:extLst>
          </p:cNvPr>
          <p:cNvSpPr>
            <a:spLocks noChangeArrowheads="1"/>
          </p:cNvSpPr>
          <p:nvPr/>
        </p:nvSpPr>
        <p:spPr bwMode="auto">
          <a:xfrm>
            <a:off x="2323525" y="549743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4" name="Oval 8">
            <a:extLst>
              <a:ext uri="{FF2B5EF4-FFF2-40B4-BE49-F238E27FC236}">
                <a16:creationId xmlns:a16="http://schemas.microsoft.com/office/drawing/2014/main" id="{6A41A0D5-F255-44E6-103B-993CA7CF238D}"/>
              </a:ext>
            </a:extLst>
          </p:cNvPr>
          <p:cNvSpPr>
            <a:spLocks noChangeArrowheads="1"/>
          </p:cNvSpPr>
          <p:nvPr/>
        </p:nvSpPr>
        <p:spPr bwMode="auto">
          <a:xfrm>
            <a:off x="3102406" y="5356446"/>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5" name="Oval 9">
            <a:extLst>
              <a:ext uri="{FF2B5EF4-FFF2-40B4-BE49-F238E27FC236}">
                <a16:creationId xmlns:a16="http://schemas.microsoft.com/office/drawing/2014/main" id="{9CC9EAB7-44B4-CD58-E593-C6225F71C640}"/>
              </a:ext>
            </a:extLst>
          </p:cNvPr>
          <p:cNvSpPr>
            <a:spLocks noChangeArrowheads="1"/>
          </p:cNvSpPr>
          <p:nvPr/>
        </p:nvSpPr>
        <p:spPr bwMode="auto">
          <a:xfrm>
            <a:off x="2886467" y="606138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16" name="Oval 10">
            <a:extLst>
              <a:ext uri="{FF2B5EF4-FFF2-40B4-BE49-F238E27FC236}">
                <a16:creationId xmlns:a16="http://schemas.microsoft.com/office/drawing/2014/main" id="{D8B1ACDA-8112-7877-28AD-EFA98E9D55D8}"/>
              </a:ext>
            </a:extLst>
          </p:cNvPr>
          <p:cNvSpPr>
            <a:spLocks noChangeArrowheads="1"/>
          </p:cNvSpPr>
          <p:nvPr/>
        </p:nvSpPr>
        <p:spPr bwMode="auto">
          <a:xfrm>
            <a:off x="3342061" y="35235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7" name="Oval 11">
            <a:extLst>
              <a:ext uri="{FF2B5EF4-FFF2-40B4-BE49-F238E27FC236}">
                <a16:creationId xmlns:a16="http://schemas.microsoft.com/office/drawing/2014/main" id="{93280A60-380F-1A30-2E29-1DF6A7574771}"/>
              </a:ext>
            </a:extLst>
          </p:cNvPr>
          <p:cNvSpPr>
            <a:spLocks noChangeArrowheads="1"/>
          </p:cNvSpPr>
          <p:nvPr/>
        </p:nvSpPr>
        <p:spPr bwMode="auto">
          <a:xfrm>
            <a:off x="4180856" y="3382609"/>
            <a:ext cx="359484" cy="352471"/>
          </a:xfrm>
          <a:prstGeom prst="ellipse">
            <a:avLst/>
          </a:prstGeom>
          <a:solidFill>
            <a:schemeClr val="tx1"/>
          </a:solidFill>
          <a:ln w="381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8" name="Oval 12">
            <a:extLst>
              <a:ext uri="{FF2B5EF4-FFF2-40B4-BE49-F238E27FC236}">
                <a16:creationId xmlns:a16="http://schemas.microsoft.com/office/drawing/2014/main" id="{E5B0E014-90AD-9ECA-0FFE-FCE7C7237D4A}"/>
              </a:ext>
            </a:extLst>
          </p:cNvPr>
          <p:cNvSpPr>
            <a:spLocks noChangeArrowheads="1"/>
          </p:cNvSpPr>
          <p:nvPr/>
        </p:nvSpPr>
        <p:spPr bwMode="auto">
          <a:xfrm>
            <a:off x="3401976" y="422854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9" name="Oval 13">
            <a:extLst>
              <a:ext uri="{FF2B5EF4-FFF2-40B4-BE49-F238E27FC236}">
                <a16:creationId xmlns:a16="http://schemas.microsoft.com/office/drawing/2014/main" id="{143ACEE3-1B51-1323-0B1D-9D3C9DF298D3}"/>
              </a:ext>
            </a:extLst>
          </p:cNvPr>
          <p:cNvSpPr>
            <a:spLocks noChangeArrowheads="1"/>
          </p:cNvSpPr>
          <p:nvPr/>
        </p:nvSpPr>
        <p:spPr bwMode="auto">
          <a:xfrm>
            <a:off x="4180856" y="444002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0" name="Oval 14">
            <a:extLst>
              <a:ext uri="{FF2B5EF4-FFF2-40B4-BE49-F238E27FC236}">
                <a16:creationId xmlns:a16="http://schemas.microsoft.com/office/drawing/2014/main" id="{C581A39B-9913-D331-10AE-8392EA0908DC}"/>
              </a:ext>
            </a:extLst>
          </p:cNvPr>
          <p:cNvSpPr>
            <a:spLocks noChangeArrowheads="1"/>
          </p:cNvSpPr>
          <p:nvPr/>
        </p:nvSpPr>
        <p:spPr bwMode="auto">
          <a:xfrm>
            <a:off x="4959737" y="3805574"/>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21" name="直线箭头连接符 20">
            <a:extLst>
              <a:ext uri="{FF2B5EF4-FFF2-40B4-BE49-F238E27FC236}">
                <a16:creationId xmlns:a16="http://schemas.microsoft.com/office/drawing/2014/main" id="{D7CEF9C8-8F73-A86C-12C2-21D749D6E8E5}"/>
              </a:ext>
            </a:extLst>
          </p:cNvPr>
          <p:cNvCxnSpPr>
            <a:cxnSpLocks/>
            <a:stCxn id="8" idx="5"/>
          </p:cNvCxnSpPr>
          <p:nvPr/>
        </p:nvCxnSpPr>
        <p:spPr>
          <a:xfrm>
            <a:off x="1791570" y="5234334"/>
            <a:ext cx="584194" cy="31687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2" name="直线箭头连接符 21">
            <a:extLst>
              <a:ext uri="{FF2B5EF4-FFF2-40B4-BE49-F238E27FC236}">
                <a16:creationId xmlns:a16="http://schemas.microsoft.com/office/drawing/2014/main" id="{6076B987-296E-2D8B-405F-FAA742C6213E}"/>
              </a:ext>
            </a:extLst>
          </p:cNvPr>
          <p:cNvCxnSpPr>
            <a:cxnSpLocks/>
            <a:stCxn id="8" idx="1"/>
            <a:endCxn id="7" idx="5"/>
          </p:cNvCxnSpPr>
          <p:nvPr/>
        </p:nvCxnSpPr>
        <p:spPr>
          <a:xfrm flipH="1" flipV="1">
            <a:off x="1372172" y="4599886"/>
            <a:ext cx="165204" cy="3852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3" name="直线箭头连接符 22">
            <a:extLst>
              <a:ext uri="{FF2B5EF4-FFF2-40B4-BE49-F238E27FC236}">
                <a16:creationId xmlns:a16="http://schemas.microsoft.com/office/drawing/2014/main" id="{0ACA396C-9053-64B6-4D8B-8782F4617776}"/>
              </a:ext>
            </a:extLst>
          </p:cNvPr>
          <p:cNvCxnSpPr>
            <a:cxnSpLocks/>
          </p:cNvCxnSpPr>
          <p:nvPr/>
        </p:nvCxnSpPr>
        <p:spPr>
          <a:xfrm flipV="1">
            <a:off x="1371125" y="4127290"/>
            <a:ext cx="288441" cy="22788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4" name="直线箭头连接符 23">
            <a:extLst>
              <a:ext uri="{FF2B5EF4-FFF2-40B4-BE49-F238E27FC236}">
                <a16:creationId xmlns:a16="http://schemas.microsoft.com/office/drawing/2014/main" id="{B4F1F0B6-882A-CD12-4C36-56C802B7AAC7}"/>
              </a:ext>
            </a:extLst>
          </p:cNvPr>
          <p:cNvCxnSpPr>
            <a:cxnSpLocks/>
          </p:cNvCxnSpPr>
          <p:nvPr/>
        </p:nvCxnSpPr>
        <p:spPr>
          <a:xfrm>
            <a:off x="2019712" y="4127290"/>
            <a:ext cx="1388743" cy="27963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5" name="直线箭头连接符 24">
            <a:extLst>
              <a:ext uri="{FF2B5EF4-FFF2-40B4-BE49-F238E27FC236}">
                <a16:creationId xmlns:a16="http://schemas.microsoft.com/office/drawing/2014/main" id="{F6246483-750A-D57F-F43B-030194959A89}"/>
              </a:ext>
            </a:extLst>
          </p:cNvPr>
          <p:cNvCxnSpPr>
            <a:cxnSpLocks/>
          </p:cNvCxnSpPr>
          <p:nvPr/>
        </p:nvCxnSpPr>
        <p:spPr>
          <a:xfrm flipH="1" flipV="1">
            <a:off x="1966970" y="4251923"/>
            <a:ext cx="168652" cy="31720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B01D576A-A22C-55B2-7A5E-CACCEB15331A}"/>
              </a:ext>
            </a:extLst>
          </p:cNvPr>
          <p:cNvCxnSpPr>
            <a:cxnSpLocks/>
          </p:cNvCxnSpPr>
          <p:nvPr/>
        </p:nvCxnSpPr>
        <p:spPr>
          <a:xfrm>
            <a:off x="1425480" y="4475971"/>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5246C9CD-1832-FABD-3307-EA6F6B3B2DE3}"/>
              </a:ext>
            </a:extLst>
          </p:cNvPr>
          <p:cNvCxnSpPr>
            <a:cxnSpLocks/>
          </p:cNvCxnSpPr>
          <p:nvPr/>
        </p:nvCxnSpPr>
        <p:spPr>
          <a:xfrm flipV="1">
            <a:off x="2611030" y="4515172"/>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B51D1B3-9AB7-B065-BDE0-E3EE0E865393}"/>
              </a:ext>
            </a:extLst>
          </p:cNvPr>
          <p:cNvCxnSpPr>
            <a:cxnSpLocks/>
            <a:stCxn id="8" idx="7"/>
          </p:cNvCxnSpPr>
          <p:nvPr/>
        </p:nvCxnSpPr>
        <p:spPr>
          <a:xfrm flipV="1">
            <a:off x="1791570" y="4792493"/>
            <a:ext cx="345668" cy="19260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61C146F9-3E12-4AF4-884C-B7D415D4E23A}"/>
              </a:ext>
            </a:extLst>
          </p:cNvPr>
          <p:cNvCxnSpPr>
            <a:cxnSpLocks/>
            <a:endCxn id="14" idx="2"/>
          </p:cNvCxnSpPr>
          <p:nvPr/>
        </p:nvCxnSpPr>
        <p:spPr>
          <a:xfrm flipV="1">
            <a:off x="2683168" y="5532682"/>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8C77B39B-812A-D668-6BB0-6D49E4E75E1D}"/>
              </a:ext>
            </a:extLst>
          </p:cNvPr>
          <p:cNvCxnSpPr>
            <a:cxnSpLocks/>
            <a:stCxn id="12" idx="5"/>
            <a:endCxn id="15" idx="1"/>
          </p:cNvCxnSpPr>
          <p:nvPr/>
        </p:nvCxnSpPr>
        <p:spPr>
          <a:xfrm>
            <a:off x="2630364" y="5798287"/>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69D6C462-AD71-72E2-1AEB-E1FC36146996}"/>
              </a:ext>
            </a:extLst>
          </p:cNvPr>
          <p:cNvCxnSpPr>
            <a:cxnSpLocks/>
            <a:stCxn id="15" idx="0"/>
          </p:cNvCxnSpPr>
          <p:nvPr/>
        </p:nvCxnSpPr>
        <p:spPr>
          <a:xfrm flipV="1">
            <a:off x="3066209" y="5700347"/>
            <a:ext cx="217991" cy="36104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E5900CFA-1AB8-5E26-2DB1-A353F0F5C7E8}"/>
              </a:ext>
            </a:extLst>
          </p:cNvPr>
          <p:cNvCxnSpPr>
            <a:cxnSpLocks/>
            <a:endCxn id="19" idx="2"/>
          </p:cNvCxnSpPr>
          <p:nvPr/>
        </p:nvCxnSpPr>
        <p:spPr>
          <a:xfrm>
            <a:off x="3715861" y="4531562"/>
            <a:ext cx="464996" cy="84695"/>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7A2C6E18-A93F-90F0-4F70-8923A5471143}"/>
              </a:ext>
            </a:extLst>
          </p:cNvPr>
          <p:cNvCxnSpPr>
            <a:cxnSpLocks/>
          </p:cNvCxnSpPr>
          <p:nvPr/>
        </p:nvCxnSpPr>
        <p:spPr>
          <a:xfrm flipV="1">
            <a:off x="4487731" y="4100107"/>
            <a:ext cx="524086" cy="384130"/>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88BA3C5E-0702-5EA6-8C7B-58EF1B0FF7B6}"/>
              </a:ext>
            </a:extLst>
          </p:cNvPr>
          <p:cNvCxnSpPr>
            <a:cxnSpLocks/>
            <a:endCxn id="17" idx="4"/>
          </p:cNvCxnSpPr>
          <p:nvPr/>
        </p:nvCxnSpPr>
        <p:spPr>
          <a:xfrm flipV="1">
            <a:off x="4360400" y="3735080"/>
            <a:ext cx="199" cy="69753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AEDE0293-9692-E556-648F-05D999969F88}"/>
              </a:ext>
            </a:extLst>
          </p:cNvPr>
          <p:cNvCxnSpPr>
            <a:cxnSpLocks/>
            <a:stCxn id="16" idx="6"/>
          </p:cNvCxnSpPr>
          <p:nvPr/>
        </p:nvCxnSpPr>
        <p:spPr>
          <a:xfrm flipV="1">
            <a:off x="3701545" y="3558867"/>
            <a:ext cx="488209" cy="14096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138042DD-A77D-3891-3A59-1CAC74163FBD}"/>
              </a:ext>
            </a:extLst>
          </p:cNvPr>
          <p:cNvCxnSpPr>
            <a:cxnSpLocks/>
            <a:endCxn id="16" idx="4"/>
          </p:cNvCxnSpPr>
          <p:nvPr/>
        </p:nvCxnSpPr>
        <p:spPr>
          <a:xfrm flipH="1" flipV="1">
            <a:off x="3521804" y="3876068"/>
            <a:ext cx="66726" cy="354604"/>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9EBCC4BA-0320-A9CE-6CE0-DDE17C0A8253}"/>
              </a:ext>
            </a:extLst>
          </p:cNvPr>
          <p:cNvCxnSpPr>
            <a:cxnSpLocks/>
            <a:stCxn id="20" idx="1"/>
            <a:endCxn id="17" idx="6"/>
          </p:cNvCxnSpPr>
          <p:nvPr/>
        </p:nvCxnSpPr>
        <p:spPr>
          <a:xfrm flipH="1" flipV="1">
            <a:off x="4540340" y="3558844"/>
            <a:ext cx="472042" cy="298347"/>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F8A87508-7515-2EF1-2D22-E18FAE5CDD79}"/>
              </a:ext>
            </a:extLst>
          </p:cNvPr>
          <p:cNvCxnSpPr>
            <a:cxnSpLocks/>
          </p:cNvCxnSpPr>
          <p:nvPr/>
        </p:nvCxnSpPr>
        <p:spPr>
          <a:xfrm flipH="1" flipV="1">
            <a:off x="1416347" y="4548781"/>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EA1BE306-8DD4-A29E-B96A-0605207E1504}"/>
              </a:ext>
            </a:extLst>
          </p:cNvPr>
          <p:cNvCxnSpPr>
            <a:cxnSpLocks/>
          </p:cNvCxnSpPr>
          <p:nvPr/>
        </p:nvCxnSpPr>
        <p:spPr>
          <a:xfrm flipH="1">
            <a:off x="2650791" y="4576395"/>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294B1443-3D3E-12CA-DA2E-458B0FE3F4C9}"/>
              </a:ext>
            </a:extLst>
          </p:cNvPr>
          <p:cNvCxnSpPr>
            <a:cxnSpLocks/>
          </p:cNvCxnSpPr>
          <p:nvPr/>
        </p:nvCxnSpPr>
        <p:spPr>
          <a:xfrm>
            <a:off x="4540550" y="3644118"/>
            <a:ext cx="434960" cy="2860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42" name="文本框 41">
            <a:extLst>
              <a:ext uri="{FF2B5EF4-FFF2-40B4-BE49-F238E27FC236}">
                <a16:creationId xmlns:a16="http://schemas.microsoft.com/office/drawing/2014/main" id="{2250D44A-DAA8-DC4E-CB68-F3D2CE5957D9}"/>
              </a:ext>
            </a:extLst>
          </p:cNvPr>
          <p:cNvSpPr txBox="1"/>
          <p:nvPr/>
        </p:nvSpPr>
        <p:spPr bwMode="auto">
          <a:xfrm>
            <a:off x="3640736" y="2555657"/>
            <a:ext cx="1704815"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Given a  </a:t>
            </a:r>
          </a:p>
          <a:p>
            <a:pPr algn="ctr">
              <a:spcBef>
                <a:spcPts val="0"/>
              </a:spcBef>
            </a:pPr>
            <a:r>
              <a:rPr lang="en-US" dirty="0">
                <a:latin typeface="Times New Roman" panose="02020603050405020304" pitchFamily="18" charset="0"/>
                <a:cs typeface="Times New Roman" panose="02020603050405020304" pitchFamily="18" charset="0"/>
              </a:rPr>
              <a:t>Target Node</a:t>
            </a:r>
          </a:p>
        </p:txBody>
      </p: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68D99059-2A30-8FDE-E837-BC15513E7150}"/>
                  </a:ext>
                </a:extLst>
              </p:cNvPr>
              <p:cNvSpPr txBox="1"/>
              <p:nvPr/>
            </p:nvSpPr>
            <p:spPr bwMode="auto">
              <a:xfrm>
                <a:off x="4271497" y="3371559"/>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43" name="文本框 42">
                <a:extLst>
                  <a:ext uri="{FF2B5EF4-FFF2-40B4-BE49-F238E27FC236}">
                    <a16:creationId xmlns:a16="http://schemas.microsoft.com/office/drawing/2014/main" id="{68D99059-2A30-8FDE-E837-BC15513E7150}"/>
                  </a:ext>
                </a:extLst>
              </p:cNvPr>
              <p:cNvSpPr txBox="1">
                <a:spLocks noRot="1" noChangeAspect="1" noMove="1" noResize="1" noEditPoints="1" noAdjustHandles="1" noChangeArrowheads="1" noChangeShapeType="1" noTextEdit="1"/>
              </p:cNvSpPr>
              <p:nvPr/>
            </p:nvSpPr>
            <p:spPr bwMode="auto">
              <a:xfrm>
                <a:off x="4271497" y="3371559"/>
                <a:ext cx="177805" cy="307777"/>
              </a:xfrm>
              <a:prstGeom prst="rect">
                <a:avLst/>
              </a:prstGeom>
              <a:blipFill>
                <a:blip r:embed="rId5"/>
                <a:stretch>
                  <a:fillRect l="-20000" r="-20000" b="-4000"/>
                </a:stretch>
              </a:blipFill>
              <a:ln w="9525" algn="ctr">
                <a:noFill/>
                <a:miter lim="800000"/>
                <a:headEnd/>
                <a:tailEnd/>
              </a:ln>
              <a:effectLst/>
            </p:spPr>
            <p:txBody>
              <a:bodyPr/>
              <a:lstStyle/>
              <a:p>
                <a:r>
                  <a:rPr lang="en-US">
                    <a:noFill/>
                  </a:rPr>
                  <a:t> </a:t>
                </a:r>
              </a:p>
            </p:txBody>
          </p:sp>
        </mc:Fallback>
      </mc:AlternateContent>
      <p:cxnSp>
        <p:nvCxnSpPr>
          <p:cNvPr id="44" name="直线箭头连接符 43">
            <a:extLst>
              <a:ext uri="{FF2B5EF4-FFF2-40B4-BE49-F238E27FC236}">
                <a16:creationId xmlns:a16="http://schemas.microsoft.com/office/drawing/2014/main" id="{F97A11E3-BDA0-F41B-04BC-C74C4A9F7C1A}"/>
              </a:ext>
            </a:extLst>
          </p:cNvPr>
          <p:cNvCxnSpPr>
            <a:cxnSpLocks/>
          </p:cNvCxnSpPr>
          <p:nvPr/>
        </p:nvCxnSpPr>
        <p:spPr>
          <a:xfrm flipH="1">
            <a:off x="2690183" y="5590687"/>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E9C40F7F-D3E1-F517-5A9D-C5267FD42EE4}"/>
              </a:ext>
            </a:extLst>
          </p:cNvPr>
          <p:cNvCxnSpPr>
            <a:cxnSpLocks/>
          </p:cNvCxnSpPr>
          <p:nvPr/>
        </p:nvCxnSpPr>
        <p:spPr>
          <a:xfrm flipH="1" flipV="1">
            <a:off x="2610073" y="5856311"/>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46" name="文本框 45">
            <a:extLst>
              <a:ext uri="{FF2B5EF4-FFF2-40B4-BE49-F238E27FC236}">
                <a16:creationId xmlns:a16="http://schemas.microsoft.com/office/drawing/2014/main" id="{0D307DEE-920F-C538-AF2A-D41ED2C97D59}"/>
              </a:ext>
            </a:extLst>
          </p:cNvPr>
          <p:cNvSpPr txBox="1"/>
          <p:nvPr/>
        </p:nvSpPr>
        <p:spPr bwMode="auto">
          <a:xfrm>
            <a:off x="1" y="5618309"/>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47" name="Oval 4">
            <a:extLst>
              <a:ext uri="{FF2B5EF4-FFF2-40B4-BE49-F238E27FC236}">
                <a16:creationId xmlns:a16="http://schemas.microsoft.com/office/drawing/2014/main" id="{CF13E24B-B354-FF3F-71B6-198FCF67E1CE}"/>
              </a:ext>
            </a:extLst>
          </p:cNvPr>
          <p:cNvSpPr>
            <a:spLocks noChangeArrowheads="1"/>
          </p:cNvSpPr>
          <p:nvPr/>
        </p:nvSpPr>
        <p:spPr bwMode="auto">
          <a:xfrm>
            <a:off x="1482118" y="4928925"/>
            <a:ext cx="359484" cy="352471"/>
          </a:xfrm>
          <a:prstGeom prst="ellipse">
            <a:avLst/>
          </a:prstGeom>
          <a:noFill/>
          <a:ln w="38100">
            <a:solidFill>
              <a:srgbClr val="0070C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F768B208-60A9-AD2A-7B03-CE881146B72B}"/>
                  </a:ext>
                </a:extLst>
              </p:cNvPr>
              <p:cNvSpPr txBox="1"/>
              <p:nvPr/>
            </p:nvSpPr>
            <p:spPr bwMode="auto">
              <a:xfrm>
                <a:off x="921468" y="2990366"/>
                <a:ext cx="2030506" cy="400110"/>
              </a:xfrm>
              <a:prstGeom prst="rect">
                <a:avLst/>
              </a:prstGeom>
              <a:noFill/>
              <a:ln w="9525" algn="ctr">
                <a:noFill/>
                <a:miter lim="800000"/>
                <a:headEnd/>
                <a:tailEnd/>
              </a:ln>
              <a:effectLst/>
            </p:spPr>
            <p:txBody>
              <a:bodyPr wrap="square">
                <a:spAutoFit/>
              </a:bodyPr>
              <a:lstStyle/>
              <a:p>
                <a:r>
                  <a:rPr kumimoji="1" lang="en-US" altLang="zh-CN" dirty="0">
                    <a:solidFill>
                      <a:srgbClr val="005AAA"/>
                    </a:solidFill>
                    <a:latin typeface="Times New Roman" panose="02020603050405020304" pitchFamily="18" charset="0"/>
                    <a:ea typeface="楷体" panose="02010609060101010101" pitchFamily="49" charset="-122"/>
                  </a:rPr>
                  <a:t>E</a:t>
                </a:r>
                <a:r>
                  <a:rPr kumimoji="1" lang="en-US" altLang="zh-CN" sz="2000" dirty="0">
                    <a:solidFill>
                      <a:srgbClr val="005AAA"/>
                    </a:solidFill>
                    <a:latin typeface="Times New Roman" panose="02020603050405020304" pitchFamily="18" charset="0"/>
                    <a:ea typeface="楷体" panose="02010609060101010101" pitchFamily="49" charset="-122"/>
                  </a:rPr>
                  <a:t>stimating </a:t>
                </a:r>
                <a14:m>
                  <m:oMath xmlns:m="http://schemas.openxmlformats.org/officeDocument/2006/math">
                    <m:r>
                      <a:rPr kumimoji="1" lang="en-US" altLang="zh-CN" sz="2000" b="1" i="1" dirty="0">
                        <a:solidFill>
                          <a:srgbClr val="005AAA"/>
                        </a:solidFill>
                        <a:latin typeface="Cambria Math" panose="02040503050406030204" pitchFamily="18" charset="0"/>
                        <a:ea typeface="Cambria Math" panose="02040503050406030204" pitchFamily="18" charset="0"/>
                      </a:rPr>
                      <m:t>𝝅</m:t>
                    </m:r>
                    <m:r>
                      <a:rPr kumimoji="1" lang="en-US" altLang="zh-CN" sz="2000" b="0" i="1" dirty="0">
                        <a:solidFill>
                          <a:srgbClr val="005AAA"/>
                        </a:solidFill>
                        <a:latin typeface="Cambria Math" panose="02040503050406030204" pitchFamily="18" charset="0"/>
                        <a:ea typeface="Cambria Math" panose="02040503050406030204" pitchFamily="18" charset="0"/>
                      </a:rPr>
                      <m:t>(</m:t>
                    </m:r>
                    <m:r>
                      <a:rPr kumimoji="1" lang="en-US" altLang="zh-CN" sz="2000" b="0" i="1" dirty="0">
                        <a:solidFill>
                          <a:srgbClr val="005AAA"/>
                        </a:solidFill>
                        <a:latin typeface="Cambria Math" panose="02040503050406030204" pitchFamily="18" charset="0"/>
                        <a:ea typeface="Cambria Math" panose="02040503050406030204" pitchFamily="18" charset="0"/>
                      </a:rPr>
                      <m:t>𝑡</m:t>
                    </m:r>
                    <m:r>
                      <a:rPr kumimoji="1" lang="en-US" altLang="zh-CN" sz="2000" b="0" i="1" dirty="0">
                        <a:solidFill>
                          <a:srgbClr val="005AAA"/>
                        </a:solidFill>
                        <a:latin typeface="Cambria Math" panose="02040503050406030204" pitchFamily="18" charset="0"/>
                        <a:ea typeface="Cambria Math" panose="02040503050406030204" pitchFamily="18" charset="0"/>
                      </a:rPr>
                      <m:t>)</m:t>
                    </m:r>
                  </m:oMath>
                </a14:m>
                <a:endParaRPr lang="en-US">
                  <a:solidFill>
                    <a:srgbClr val="005AAA"/>
                  </a:solidFill>
                </a:endParaRPr>
              </a:p>
            </p:txBody>
          </p:sp>
        </mc:Choice>
        <mc:Fallback xmlns="">
          <p:sp>
            <p:nvSpPr>
              <p:cNvPr id="48" name="文本框 47">
                <a:extLst>
                  <a:ext uri="{FF2B5EF4-FFF2-40B4-BE49-F238E27FC236}">
                    <a16:creationId xmlns:a16="http://schemas.microsoft.com/office/drawing/2014/main" id="{F768B208-60A9-AD2A-7B03-CE881146B72B}"/>
                  </a:ext>
                </a:extLst>
              </p:cNvPr>
              <p:cNvSpPr txBox="1">
                <a:spLocks noRot="1" noChangeAspect="1" noMove="1" noResize="1" noEditPoints="1" noAdjustHandles="1" noChangeArrowheads="1" noChangeShapeType="1" noTextEdit="1"/>
              </p:cNvSpPr>
              <p:nvPr/>
            </p:nvSpPr>
            <p:spPr bwMode="auto">
              <a:xfrm>
                <a:off x="921468" y="2990366"/>
                <a:ext cx="2030506" cy="400110"/>
              </a:xfrm>
              <a:prstGeom prst="rect">
                <a:avLst/>
              </a:prstGeom>
              <a:blipFill>
                <a:blip r:embed="rId6"/>
                <a:stretch>
                  <a:fillRect l="-3106" t="-9375" b="-28125"/>
                </a:stretch>
              </a:blipFill>
              <a:ln w="9525" algn="ctr">
                <a:noFill/>
                <a:miter lim="800000"/>
                <a:headEnd/>
                <a:tailEnd/>
              </a:ln>
              <a:effectLst/>
            </p:spPr>
            <p:txBody>
              <a:bodyPr/>
              <a:lstStyle/>
              <a:p>
                <a:r>
                  <a:rPr lang="en-US">
                    <a:noFill/>
                  </a:rPr>
                  <a:t> </a:t>
                </a:r>
              </a:p>
            </p:txBody>
          </p:sp>
        </mc:Fallback>
      </mc:AlternateContent>
      <p:sp>
        <p:nvSpPr>
          <p:cNvPr id="50" name="弧 49">
            <a:extLst>
              <a:ext uri="{FF2B5EF4-FFF2-40B4-BE49-F238E27FC236}">
                <a16:creationId xmlns:a16="http://schemas.microsoft.com/office/drawing/2014/main" id="{B2F8E826-128E-8A71-59A2-07EDDBB26634}"/>
              </a:ext>
            </a:extLst>
          </p:cNvPr>
          <p:cNvSpPr/>
          <p:nvPr/>
        </p:nvSpPr>
        <p:spPr>
          <a:xfrm rot="16395408">
            <a:off x="1663737" y="3185085"/>
            <a:ext cx="3606235" cy="3677665"/>
          </a:xfrm>
          <a:prstGeom prst="arc">
            <a:avLst>
              <a:gd name="adj1" fmla="val 16175108"/>
              <a:gd name="adj2" fmla="val 1356544"/>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弧 50">
            <a:extLst>
              <a:ext uri="{FF2B5EF4-FFF2-40B4-BE49-F238E27FC236}">
                <a16:creationId xmlns:a16="http://schemas.microsoft.com/office/drawing/2014/main" id="{7A539CD7-BA85-0146-C72A-64F9911E2DEB}"/>
              </a:ext>
            </a:extLst>
          </p:cNvPr>
          <p:cNvSpPr/>
          <p:nvPr/>
        </p:nvSpPr>
        <p:spPr>
          <a:xfrm rot="8925758" flipV="1">
            <a:off x="1117827" y="5176607"/>
            <a:ext cx="747722" cy="636801"/>
          </a:xfrm>
          <a:prstGeom prst="arc">
            <a:avLst>
              <a:gd name="adj1" fmla="val 14538063"/>
              <a:gd name="adj2" fmla="val 20534766"/>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97246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Graph Access Model</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08" name="Oval 3">
            <a:extLst>
              <a:ext uri="{FF2B5EF4-FFF2-40B4-BE49-F238E27FC236}">
                <a16:creationId xmlns:a16="http://schemas.microsoft.com/office/drawing/2014/main" id="{760E627D-CF2F-970F-4A8E-12A9AF858FA9}"/>
              </a:ext>
            </a:extLst>
          </p:cNvPr>
          <p:cNvSpPr>
            <a:spLocks noChangeArrowheads="1"/>
          </p:cNvSpPr>
          <p:nvPr/>
        </p:nvSpPr>
        <p:spPr bwMode="auto">
          <a:xfrm>
            <a:off x="627958" y="2943191"/>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9" name="Oval 4">
            <a:extLst>
              <a:ext uri="{FF2B5EF4-FFF2-40B4-BE49-F238E27FC236}">
                <a16:creationId xmlns:a16="http://schemas.microsoft.com/office/drawing/2014/main" id="{DF4B9C0B-ED7E-3169-5CB5-5EF212CFB615}"/>
              </a:ext>
            </a:extLst>
          </p:cNvPr>
          <p:cNvSpPr>
            <a:spLocks noChangeArrowheads="1"/>
          </p:cNvSpPr>
          <p:nvPr/>
        </p:nvSpPr>
        <p:spPr bwMode="auto">
          <a:xfrm>
            <a:off x="1047356" y="3577638"/>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0" name="Oval 5">
            <a:extLst>
              <a:ext uri="{FF2B5EF4-FFF2-40B4-BE49-F238E27FC236}">
                <a16:creationId xmlns:a16="http://schemas.microsoft.com/office/drawing/2014/main" id="{4A7278BD-4CD8-640E-1244-69B0A70DA5F2}"/>
              </a:ext>
            </a:extLst>
          </p:cNvPr>
          <p:cNvSpPr>
            <a:spLocks noChangeArrowheads="1"/>
          </p:cNvSpPr>
          <p:nvPr/>
        </p:nvSpPr>
        <p:spPr bwMode="auto">
          <a:xfrm>
            <a:off x="1646495" y="315467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1" name="Oval 6">
            <a:extLst>
              <a:ext uri="{FF2B5EF4-FFF2-40B4-BE49-F238E27FC236}">
                <a16:creationId xmlns:a16="http://schemas.microsoft.com/office/drawing/2014/main" id="{282FE0CA-5650-BAAB-07D1-2BED0BAF3787}"/>
              </a:ext>
            </a:extLst>
          </p:cNvPr>
          <p:cNvSpPr>
            <a:spLocks noChangeArrowheads="1"/>
          </p:cNvSpPr>
          <p:nvPr/>
        </p:nvSpPr>
        <p:spPr bwMode="auto">
          <a:xfrm>
            <a:off x="1227097" y="259072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2" name="Oval 7">
            <a:extLst>
              <a:ext uri="{FF2B5EF4-FFF2-40B4-BE49-F238E27FC236}">
                <a16:creationId xmlns:a16="http://schemas.microsoft.com/office/drawing/2014/main" id="{9A77852B-5EDB-FB03-26C5-1BAC091C1C31}"/>
              </a:ext>
            </a:extLst>
          </p:cNvPr>
          <p:cNvSpPr>
            <a:spLocks noChangeArrowheads="1"/>
          </p:cNvSpPr>
          <p:nvPr/>
        </p:nvSpPr>
        <p:spPr bwMode="auto">
          <a:xfrm>
            <a:off x="1886150" y="4141591"/>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3" name="Oval 8">
            <a:extLst>
              <a:ext uri="{FF2B5EF4-FFF2-40B4-BE49-F238E27FC236}">
                <a16:creationId xmlns:a16="http://schemas.microsoft.com/office/drawing/2014/main" id="{61566B8A-3DBE-CBA6-ABD5-078764340445}"/>
              </a:ext>
            </a:extLst>
          </p:cNvPr>
          <p:cNvSpPr>
            <a:spLocks noChangeArrowheads="1"/>
          </p:cNvSpPr>
          <p:nvPr/>
        </p:nvSpPr>
        <p:spPr bwMode="auto">
          <a:xfrm>
            <a:off x="2665031" y="400060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4" name="Oval 9">
            <a:extLst>
              <a:ext uri="{FF2B5EF4-FFF2-40B4-BE49-F238E27FC236}">
                <a16:creationId xmlns:a16="http://schemas.microsoft.com/office/drawing/2014/main" id="{49CC0056-0CD9-0582-1982-F862FE7008C1}"/>
              </a:ext>
            </a:extLst>
          </p:cNvPr>
          <p:cNvSpPr>
            <a:spLocks noChangeArrowheads="1"/>
          </p:cNvSpPr>
          <p:nvPr/>
        </p:nvSpPr>
        <p:spPr bwMode="auto">
          <a:xfrm>
            <a:off x="2449092" y="4705545"/>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115" name="Oval 10">
            <a:extLst>
              <a:ext uri="{FF2B5EF4-FFF2-40B4-BE49-F238E27FC236}">
                <a16:creationId xmlns:a16="http://schemas.microsoft.com/office/drawing/2014/main" id="{3DF22538-AF3B-E8C5-B498-B1C18930F618}"/>
              </a:ext>
            </a:extLst>
          </p:cNvPr>
          <p:cNvSpPr>
            <a:spLocks noChangeArrowheads="1"/>
          </p:cNvSpPr>
          <p:nvPr/>
        </p:nvSpPr>
        <p:spPr bwMode="auto">
          <a:xfrm>
            <a:off x="2904686" y="216775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6" name="Oval 11">
            <a:extLst>
              <a:ext uri="{FF2B5EF4-FFF2-40B4-BE49-F238E27FC236}">
                <a16:creationId xmlns:a16="http://schemas.microsoft.com/office/drawing/2014/main" id="{B613AAAE-1481-0DDF-5D8E-187406CF7AAE}"/>
              </a:ext>
            </a:extLst>
          </p:cNvPr>
          <p:cNvSpPr>
            <a:spLocks noChangeArrowheads="1"/>
          </p:cNvSpPr>
          <p:nvPr/>
        </p:nvSpPr>
        <p:spPr bwMode="auto">
          <a:xfrm>
            <a:off x="3743481" y="2026766"/>
            <a:ext cx="359484" cy="352471"/>
          </a:xfrm>
          <a:prstGeom prst="ellipse">
            <a:avLst/>
          </a:prstGeom>
          <a:noFill/>
          <a:ln w="127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7" name="Oval 12">
            <a:extLst>
              <a:ext uri="{FF2B5EF4-FFF2-40B4-BE49-F238E27FC236}">
                <a16:creationId xmlns:a16="http://schemas.microsoft.com/office/drawing/2014/main" id="{FBD93A1F-7E8C-81FA-194B-3CA8F1FFD717}"/>
              </a:ext>
            </a:extLst>
          </p:cNvPr>
          <p:cNvSpPr>
            <a:spLocks noChangeArrowheads="1"/>
          </p:cNvSpPr>
          <p:nvPr/>
        </p:nvSpPr>
        <p:spPr bwMode="auto">
          <a:xfrm>
            <a:off x="2964601" y="28726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8" name="Oval 13">
            <a:extLst>
              <a:ext uri="{FF2B5EF4-FFF2-40B4-BE49-F238E27FC236}">
                <a16:creationId xmlns:a16="http://schemas.microsoft.com/office/drawing/2014/main" id="{1B22DE18-9A56-C4D5-3AA9-C697A38956CF}"/>
              </a:ext>
            </a:extLst>
          </p:cNvPr>
          <p:cNvSpPr>
            <a:spLocks noChangeArrowheads="1"/>
          </p:cNvSpPr>
          <p:nvPr/>
        </p:nvSpPr>
        <p:spPr bwMode="auto">
          <a:xfrm>
            <a:off x="3743481" y="3084179"/>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9" name="Oval 14">
            <a:extLst>
              <a:ext uri="{FF2B5EF4-FFF2-40B4-BE49-F238E27FC236}">
                <a16:creationId xmlns:a16="http://schemas.microsoft.com/office/drawing/2014/main" id="{B9A16B98-BCC7-4E44-8868-A2AEC97F8EDC}"/>
              </a:ext>
            </a:extLst>
          </p:cNvPr>
          <p:cNvSpPr>
            <a:spLocks noChangeArrowheads="1"/>
          </p:cNvSpPr>
          <p:nvPr/>
        </p:nvSpPr>
        <p:spPr bwMode="auto">
          <a:xfrm>
            <a:off x="4522362" y="2449731"/>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120" name="直线箭头连接符 119">
            <a:extLst>
              <a:ext uri="{FF2B5EF4-FFF2-40B4-BE49-F238E27FC236}">
                <a16:creationId xmlns:a16="http://schemas.microsoft.com/office/drawing/2014/main" id="{7330DF01-A0BD-32C1-6CAF-B883F5B769A1}"/>
              </a:ext>
            </a:extLst>
          </p:cNvPr>
          <p:cNvCxnSpPr>
            <a:cxnSpLocks/>
            <a:stCxn id="109" idx="5"/>
          </p:cNvCxnSpPr>
          <p:nvPr/>
        </p:nvCxnSpPr>
        <p:spPr>
          <a:xfrm>
            <a:off x="1354195" y="3878491"/>
            <a:ext cx="584194" cy="31687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2" name="直线箭头连接符 121">
            <a:extLst>
              <a:ext uri="{FF2B5EF4-FFF2-40B4-BE49-F238E27FC236}">
                <a16:creationId xmlns:a16="http://schemas.microsoft.com/office/drawing/2014/main" id="{51B34CFF-EF68-94E7-AA6A-CB8B7149E80D}"/>
              </a:ext>
            </a:extLst>
          </p:cNvPr>
          <p:cNvCxnSpPr>
            <a:cxnSpLocks/>
            <a:stCxn id="109" idx="1"/>
            <a:endCxn id="108" idx="5"/>
          </p:cNvCxnSpPr>
          <p:nvPr/>
        </p:nvCxnSpPr>
        <p:spPr>
          <a:xfrm flipH="1" flipV="1">
            <a:off x="934797" y="3244043"/>
            <a:ext cx="165204" cy="3852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442FD52B-EDD7-F74D-B7E0-0DF9A1FF03C4}"/>
              </a:ext>
            </a:extLst>
          </p:cNvPr>
          <p:cNvCxnSpPr>
            <a:cxnSpLocks/>
          </p:cNvCxnSpPr>
          <p:nvPr/>
        </p:nvCxnSpPr>
        <p:spPr>
          <a:xfrm flipV="1">
            <a:off x="933750" y="2771447"/>
            <a:ext cx="288441" cy="22788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2C5A2CA0-2951-E214-982C-BAD1A9960B25}"/>
              </a:ext>
            </a:extLst>
          </p:cNvPr>
          <p:cNvCxnSpPr>
            <a:cxnSpLocks/>
          </p:cNvCxnSpPr>
          <p:nvPr/>
        </p:nvCxnSpPr>
        <p:spPr>
          <a:xfrm>
            <a:off x="1582337" y="2771447"/>
            <a:ext cx="1388743" cy="27963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7A40E7F0-C34A-5523-3BAC-4184807B85BF}"/>
              </a:ext>
            </a:extLst>
          </p:cNvPr>
          <p:cNvCxnSpPr>
            <a:cxnSpLocks/>
          </p:cNvCxnSpPr>
          <p:nvPr/>
        </p:nvCxnSpPr>
        <p:spPr>
          <a:xfrm flipH="1" flipV="1">
            <a:off x="1529595" y="2896080"/>
            <a:ext cx="168652" cy="31720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6" name="直线箭头连接符 125">
            <a:extLst>
              <a:ext uri="{FF2B5EF4-FFF2-40B4-BE49-F238E27FC236}">
                <a16:creationId xmlns:a16="http://schemas.microsoft.com/office/drawing/2014/main" id="{B21901F8-85CA-70A9-4C5D-2749B3905F81}"/>
              </a:ext>
            </a:extLst>
          </p:cNvPr>
          <p:cNvCxnSpPr>
            <a:cxnSpLocks/>
          </p:cNvCxnSpPr>
          <p:nvPr/>
        </p:nvCxnSpPr>
        <p:spPr>
          <a:xfrm>
            <a:off x="988105" y="3120128"/>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7" name="直线箭头连接符 126">
            <a:extLst>
              <a:ext uri="{FF2B5EF4-FFF2-40B4-BE49-F238E27FC236}">
                <a16:creationId xmlns:a16="http://schemas.microsoft.com/office/drawing/2014/main" id="{7AFBC18A-9328-1BDD-8310-01565A54B8FC}"/>
              </a:ext>
            </a:extLst>
          </p:cNvPr>
          <p:cNvCxnSpPr>
            <a:cxnSpLocks/>
          </p:cNvCxnSpPr>
          <p:nvPr/>
        </p:nvCxnSpPr>
        <p:spPr>
          <a:xfrm flipV="1">
            <a:off x="2173655" y="3159329"/>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8" name="直线箭头连接符 127">
            <a:extLst>
              <a:ext uri="{FF2B5EF4-FFF2-40B4-BE49-F238E27FC236}">
                <a16:creationId xmlns:a16="http://schemas.microsoft.com/office/drawing/2014/main" id="{8EEF4E9B-CC26-3A75-3A66-377AA0459BF0}"/>
              </a:ext>
            </a:extLst>
          </p:cNvPr>
          <p:cNvCxnSpPr>
            <a:cxnSpLocks/>
            <a:stCxn id="109" idx="7"/>
          </p:cNvCxnSpPr>
          <p:nvPr/>
        </p:nvCxnSpPr>
        <p:spPr>
          <a:xfrm flipV="1">
            <a:off x="1354195" y="3436650"/>
            <a:ext cx="345668" cy="19260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02405E6D-1D81-247F-8076-36EEEFF40D9D}"/>
              </a:ext>
            </a:extLst>
          </p:cNvPr>
          <p:cNvCxnSpPr>
            <a:cxnSpLocks/>
            <a:endCxn id="113" idx="2"/>
          </p:cNvCxnSpPr>
          <p:nvPr/>
        </p:nvCxnSpPr>
        <p:spPr>
          <a:xfrm flipV="1">
            <a:off x="2245793" y="4176839"/>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90FB8CD2-9220-870E-B9B4-6C8A2711FA7A}"/>
              </a:ext>
            </a:extLst>
          </p:cNvPr>
          <p:cNvCxnSpPr>
            <a:cxnSpLocks/>
            <a:stCxn id="112" idx="5"/>
            <a:endCxn id="114" idx="1"/>
          </p:cNvCxnSpPr>
          <p:nvPr/>
        </p:nvCxnSpPr>
        <p:spPr>
          <a:xfrm>
            <a:off x="2192989" y="4442444"/>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1" name="直线箭头连接符 130">
            <a:extLst>
              <a:ext uri="{FF2B5EF4-FFF2-40B4-BE49-F238E27FC236}">
                <a16:creationId xmlns:a16="http://schemas.microsoft.com/office/drawing/2014/main" id="{396C77A5-F3E6-6A58-1785-F3038494946C}"/>
              </a:ext>
            </a:extLst>
          </p:cNvPr>
          <p:cNvCxnSpPr>
            <a:cxnSpLocks/>
            <a:stCxn id="114" idx="0"/>
          </p:cNvCxnSpPr>
          <p:nvPr/>
        </p:nvCxnSpPr>
        <p:spPr>
          <a:xfrm flipV="1">
            <a:off x="2628834" y="4344504"/>
            <a:ext cx="217991" cy="36104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2" name="直线箭头连接符 131">
            <a:extLst>
              <a:ext uri="{FF2B5EF4-FFF2-40B4-BE49-F238E27FC236}">
                <a16:creationId xmlns:a16="http://schemas.microsoft.com/office/drawing/2014/main" id="{D3E37345-B6C8-86E6-B9AB-0CA9E45C2DC1}"/>
              </a:ext>
            </a:extLst>
          </p:cNvPr>
          <p:cNvCxnSpPr>
            <a:cxnSpLocks/>
            <a:endCxn id="118" idx="2"/>
          </p:cNvCxnSpPr>
          <p:nvPr/>
        </p:nvCxnSpPr>
        <p:spPr>
          <a:xfrm>
            <a:off x="3278486" y="3175719"/>
            <a:ext cx="464996" cy="84695"/>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3" name="直线箭头连接符 132">
            <a:extLst>
              <a:ext uri="{FF2B5EF4-FFF2-40B4-BE49-F238E27FC236}">
                <a16:creationId xmlns:a16="http://schemas.microsoft.com/office/drawing/2014/main" id="{487E13B5-5884-E7B6-FE16-EFCE226F3FE0}"/>
              </a:ext>
            </a:extLst>
          </p:cNvPr>
          <p:cNvCxnSpPr>
            <a:cxnSpLocks/>
          </p:cNvCxnSpPr>
          <p:nvPr/>
        </p:nvCxnSpPr>
        <p:spPr>
          <a:xfrm flipV="1">
            <a:off x="4050356" y="2744264"/>
            <a:ext cx="524086" cy="384130"/>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4" name="直线箭头连接符 133">
            <a:extLst>
              <a:ext uri="{FF2B5EF4-FFF2-40B4-BE49-F238E27FC236}">
                <a16:creationId xmlns:a16="http://schemas.microsoft.com/office/drawing/2014/main" id="{5C19721C-C869-92C9-9186-44A5F14EB0F7}"/>
              </a:ext>
            </a:extLst>
          </p:cNvPr>
          <p:cNvCxnSpPr>
            <a:cxnSpLocks/>
            <a:endCxn id="116" idx="4"/>
          </p:cNvCxnSpPr>
          <p:nvPr/>
        </p:nvCxnSpPr>
        <p:spPr>
          <a:xfrm flipV="1">
            <a:off x="3923025" y="2379237"/>
            <a:ext cx="199" cy="69753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BE1CA57C-54E1-CDDE-B748-EBA9D6B6E58C}"/>
              </a:ext>
            </a:extLst>
          </p:cNvPr>
          <p:cNvCxnSpPr>
            <a:cxnSpLocks/>
            <a:stCxn id="115" idx="6"/>
          </p:cNvCxnSpPr>
          <p:nvPr/>
        </p:nvCxnSpPr>
        <p:spPr>
          <a:xfrm flipV="1">
            <a:off x="3264170" y="2203024"/>
            <a:ext cx="488209" cy="14096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013DB9BA-6EB7-DD6D-55FC-3638427B6057}"/>
              </a:ext>
            </a:extLst>
          </p:cNvPr>
          <p:cNvCxnSpPr>
            <a:cxnSpLocks/>
            <a:endCxn id="115" idx="4"/>
          </p:cNvCxnSpPr>
          <p:nvPr/>
        </p:nvCxnSpPr>
        <p:spPr>
          <a:xfrm flipH="1" flipV="1">
            <a:off x="3084429" y="2520225"/>
            <a:ext cx="66726" cy="354604"/>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7" name="直线箭头连接符 136">
            <a:extLst>
              <a:ext uri="{FF2B5EF4-FFF2-40B4-BE49-F238E27FC236}">
                <a16:creationId xmlns:a16="http://schemas.microsoft.com/office/drawing/2014/main" id="{F45DE604-7CEE-E2B3-E0BA-A0CD2B8CB19A}"/>
              </a:ext>
            </a:extLst>
          </p:cNvPr>
          <p:cNvCxnSpPr>
            <a:cxnSpLocks/>
            <a:stCxn id="119" idx="1"/>
            <a:endCxn id="116" idx="6"/>
          </p:cNvCxnSpPr>
          <p:nvPr/>
        </p:nvCxnSpPr>
        <p:spPr>
          <a:xfrm flipH="1" flipV="1">
            <a:off x="4102965" y="2203001"/>
            <a:ext cx="472042" cy="298347"/>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8" name="直线箭头连接符 137">
            <a:extLst>
              <a:ext uri="{FF2B5EF4-FFF2-40B4-BE49-F238E27FC236}">
                <a16:creationId xmlns:a16="http://schemas.microsoft.com/office/drawing/2014/main" id="{6DAA5A95-B2F2-DDA7-96A8-DA3CE1506976}"/>
              </a:ext>
            </a:extLst>
          </p:cNvPr>
          <p:cNvCxnSpPr>
            <a:cxnSpLocks/>
          </p:cNvCxnSpPr>
          <p:nvPr/>
        </p:nvCxnSpPr>
        <p:spPr>
          <a:xfrm flipH="1" flipV="1">
            <a:off x="978972" y="3192938"/>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29D23E7B-489F-C260-7594-BD4A3236C2DB}"/>
              </a:ext>
            </a:extLst>
          </p:cNvPr>
          <p:cNvCxnSpPr>
            <a:cxnSpLocks/>
          </p:cNvCxnSpPr>
          <p:nvPr/>
        </p:nvCxnSpPr>
        <p:spPr>
          <a:xfrm flipH="1">
            <a:off x="2213416" y="3220552"/>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87FFACE4-B1C6-DDA4-CEBA-72ECC9933F38}"/>
              </a:ext>
            </a:extLst>
          </p:cNvPr>
          <p:cNvCxnSpPr>
            <a:cxnSpLocks/>
          </p:cNvCxnSpPr>
          <p:nvPr/>
        </p:nvCxnSpPr>
        <p:spPr>
          <a:xfrm>
            <a:off x="4103175" y="2288275"/>
            <a:ext cx="434960" cy="2860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34AF22B7-7CAA-E753-BD22-52BDDB01CD6E}"/>
              </a:ext>
            </a:extLst>
          </p:cNvPr>
          <p:cNvCxnSpPr>
            <a:cxnSpLocks/>
          </p:cNvCxnSpPr>
          <p:nvPr/>
        </p:nvCxnSpPr>
        <p:spPr>
          <a:xfrm flipH="1">
            <a:off x="2252808" y="4234844"/>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D486E099-C547-030B-D199-1FC8841ED4DB}"/>
              </a:ext>
            </a:extLst>
          </p:cNvPr>
          <p:cNvCxnSpPr>
            <a:cxnSpLocks/>
          </p:cNvCxnSpPr>
          <p:nvPr/>
        </p:nvCxnSpPr>
        <p:spPr>
          <a:xfrm flipH="1" flipV="1">
            <a:off x="2172698" y="4500468"/>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145" name="文本框 144">
            <a:extLst>
              <a:ext uri="{FF2B5EF4-FFF2-40B4-BE49-F238E27FC236}">
                <a16:creationId xmlns:a16="http://schemas.microsoft.com/office/drawing/2014/main" id="{BA7A2DE0-4A10-667F-1A0B-D4964A5A7E4B}"/>
              </a:ext>
            </a:extLst>
          </p:cNvPr>
          <p:cNvSpPr txBox="1"/>
          <p:nvPr/>
        </p:nvSpPr>
        <p:spPr bwMode="auto">
          <a:xfrm>
            <a:off x="0" y="4249282"/>
            <a:ext cx="1546410"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a:t>
            </a:r>
          </a:p>
          <a:p>
            <a:pPr algn="ctr">
              <a:spcBef>
                <a:spcPts val="0"/>
              </a:spcBef>
            </a:pPr>
            <a:r>
              <a:rPr lang="en-US" sz="1800" dirty="0">
                <a:latin typeface="Times New Roman" panose="02020603050405020304" pitchFamily="18" charset="0"/>
                <a:cs typeface="Times New Roman" panose="02020603050405020304" pitchFamily="18" charset="0"/>
              </a:rPr>
              <a:t>Sampled! </a:t>
            </a:r>
          </a:p>
        </p:txBody>
      </p:sp>
      <p:sp>
        <p:nvSpPr>
          <p:cNvPr id="158" name="Oval 4">
            <a:extLst>
              <a:ext uri="{FF2B5EF4-FFF2-40B4-BE49-F238E27FC236}">
                <a16:creationId xmlns:a16="http://schemas.microsoft.com/office/drawing/2014/main" id="{B8E89C53-EC1F-3CB6-6F2B-3AE7C1808050}"/>
              </a:ext>
            </a:extLst>
          </p:cNvPr>
          <p:cNvSpPr>
            <a:spLocks noChangeArrowheads="1"/>
          </p:cNvSpPr>
          <p:nvPr/>
        </p:nvSpPr>
        <p:spPr bwMode="auto">
          <a:xfrm>
            <a:off x="1044743" y="3573082"/>
            <a:ext cx="359484" cy="352471"/>
          </a:xfrm>
          <a:prstGeom prst="ellipse">
            <a:avLst/>
          </a:prstGeom>
          <a:noFill/>
          <a:ln w="38100">
            <a:solidFill>
              <a:srgbClr val="0070C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61" name="弧 160">
            <a:extLst>
              <a:ext uri="{FF2B5EF4-FFF2-40B4-BE49-F238E27FC236}">
                <a16:creationId xmlns:a16="http://schemas.microsoft.com/office/drawing/2014/main" id="{132D2DAA-B64B-D906-3E66-98D80CC7808E}"/>
              </a:ext>
            </a:extLst>
          </p:cNvPr>
          <p:cNvSpPr/>
          <p:nvPr/>
        </p:nvSpPr>
        <p:spPr>
          <a:xfrm rot="8925758" flipV="1">
            <a:off x="680452" y="3820764"/>
            <a:ext cx="747722" cy="636801"/>
          </a:xfrm>
          <a:prstGeom prst="arc">
            <a:avLst>
              <a:gd name="adj1" fmla="val 14538063"/>
              <a:gd name="adj2" fmla="val 20534766"/>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2" name="文本框 161">
                <a:extLst>
                  <a:ext uri="{FF2B5EF4-FFF2-40B4-BE49-F238E27FC236}">
                    <a16:creationId xmlns:a16="http://schemas.microsoft.com/office/drawing/2014/main" id="{94679E0C-507A-6422-E7EE-ABEDE9C59F7B}"/>
                  </a:ext>
                </a:extLst>
              </p:cNvPr>
              <p:cNvSpPr txBox="1"/>
              <p:nvPr/>
            </p:nvSpPr>
            <p:spPr bwMode="auto">
              <a:xfrm>
                <a:off x="3904896" y="3852394"/>
                <a:ext cx="4974618"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solidFill>
                      <a:schemeClr val="tx1"/>
                    </a:solidFill>
                    <a:latin typeface="Times New Roman" panose="02020603050405020304" pitchFamily="18" charset="0"/>
                    <a:ea typeface="楷体" panose="02010609060101010101" pitchFamily="49" charset="-122"/>
                  </a:rPr>
                  <a:t>Indeg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in-degree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2" name="文本框 161">
                <a:extLst>
                  <a:ext uri="{FF2B5EF4-FFF2-40B4-BE49-F238E27FC236}">
                    <a16:creationId xmlns:a16="http://schemas.microsoft.com/office/drawing/2014/main" id="{94679E0C-507A-6422-E7EE-ABEDE9C59F7B}"/>
                  </a:ext>
                </a:extLst>
              </p:cNvPr>
              <p:cNvSpPr txBox="1">
                <a:spLocks noRot="1" noChangeAspect="1" noMove="1" noResize="1" noEditPoints="1" noAdjustHandles="1" noChangeArrowheads="1" noChangeShapeType="1" noTextEdit="1"/>
              </p:cNvSpPr>
              <p:nvPr/>
            </p:nvSpPr>
            <p:spPr bwMode="auto">
              <a:xfrm>
                <a:off x="3904896" y="3852394"/>
                <a:ext cx="4974618" cy="430887"/>
              </a:xfrm>
              <a:prstGeom prst="rect">
                <a:avLst/>
              </a:prstGeom>
              <a:blipFill>
                <a:blip r:embed="rId3"/>
                <a:stretch>
                  <a:fillRect l="-763"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文本框 163">
                <a:extLst>
                  <a:ext uri="{FF2B5EF4-FFF2-40B4-BE49-F238E27FC236}">
                    <a16:creationId xmlns:a16="http://schemas.microsoft.com/office/drawing/2014/main" id="{62851853-9EAF-D185-DDFD-D6C0C6733DF9}"/>
                  </a:ext>
                </a:extLst>
              </p:cNvPr>
              <p:cNvSpPr txBox="1"/>
              <p:nvPr/>
            </p:nvSpPr>
            <p:spPr bwMode="auto">
              <a:xfrm>
                <a:off x="3743298" y="1978371"/>
                <a:ext cx="35948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ea typeface="楷体" panose="02010609060101010101" pitchFamily="49" charset="-122"/>
                        </a:rPr>
                        <m:t>𝑢</m:t>
                      </m:r>
                    </m:oMath>
                  </m:oMathPara>
                </a14:m>
                <a:endParaRPr lang="en-US"/>
              </a:p>
            </p:txBody>
          </p:sp>
        </mc:Choice>
        <mc:Fallback xmlns="">
          <p:sp>
            <p:nvSpPr>
              <p:cNvPr id="164" name="文本框 163">
                <a:extLst>
                  <a:ext uri="{FF2B5EF4-FFF2-40B4-BE49-F238E27FC236}">
                    <a16:creationId xmlns:a16="http://schemas.microsoft.com/office/drawing/2014/main" id="{62851853-9EAF-D185-DDFD-D6C0C6733DF9}"/>
                  </a:ext>
                </a:extLst>
              </p:cNvPr>
              <p:cNvSpPr txBox="1">
                <a:spLocks noRot="1" noChangeAspect="1" noMove="1" noResize="1" noEditPoints="1" noAdjustHandles="1" noChangeArrowheads="1" noChangeShapeType="1" noTextEdit="1"/>
              </p:cNvSpPr>
              <p:nvPr/>
            </p:nvSpPr>
            <p:spPr bwMode="auto">
              <a:xfrm>
                <a:off x="3743298" y="1978371"/>
                <a:ext cx="359484" cy="400110"/>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文本框 164">
                <a:extLst>
                  <a:ext uri="{FF2B5EF4-FFF2-40B4-BE49-F238E27FC236}">
                    <a16:creationId xmlns:a16="http://schemas.microsoft.com/office/drawing/2014/main" id="{F8F3A41F-C68F-0461-44E2-CDB38B25BA08}"/>
                  </a:ext>
                </a:extLst>
              </p:cNvPr>
              <p:cNvSpPr txBox="1"/>
              <p:nvPr/>
            </p:nvSpPr>
            <p:spPr bwMode="auto">
              <a:xfrm>
                <a:off x="3904896" y="4519328"/>
                <a:ext cx="4974618"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Out</a:t>
                </a:r>
                <a:r>
                  <a:rPr kumimoji="1" lang="en-US" altLang="zh-CN" sz="2200" dirty="0">
                    <a:solidFill>
                      <a:schemeClr val="tx1"/>
                    </a:solidFill>
                    <a:latin typeface="Times New Roman" panose="02020603050405020304" pitchFamily="18" charset="0"/>
                    <a:ea typeface="楷体" panose="02010609060101010101" pitchFamily="49" charset="-122"/>
                  </a:rPr>
                  <a:t>deg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out-degree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5" name="文本框 164">
                <a:extLst>
                  <a:ext uri="{FF2B5EF4-FFF2-40B4-BE49-F238E27FC236}">
                    <a16:creationId xmlns:a16="http://schemas.microsoft.com/office/drawing/2014/main" id="{F8F3A41F-C68F-0461-44E2-CDB38B25BA08}"/>
                  </a:ext>
                </a:extLst>
              </p:cNvPr>
              <p:cNvSpPr txBox="1">
                <a:spLocks noRot="1" noChangeAspect="1" noMove="1" noResize="1" noEditPoints="1" noAdjustHandles="1" noChangeArrowheads="1" noChangeShapeType="1" noTextEdit="1"/>
              </p:cNvSpPr>
              <p:nvPr/>
            </p:nvSpPr>
            <p:spPr bwMode="auto">
              <a:xfrm>
                <a:off x="3904896" y="4519328"/>
                <a:ext cx="4974618" cy="430887"/>
              </a:xfrm>
              <a:prstGeom prst="rect">
                <a:avLst/>
              </a:prstGeom>
              <a:blipFill>
                <a:blip r:embed="rId5"/>
                <a:stretch>
                  <a:fillRect l="-763"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文本框 165">
                <a:extLst>
                  <a:ext uri="{FF2B5EF4-FFF2-40B4-BE49-F238E27FC236}">
                    <a16:creationId xmlns:a16="http://schemas.microsoft.com/office/drawing/2014/main" id="{BA554ECA-A31E-AA6C-8CE6-01B6D04944FB}"/>
                  </a:ext>
                </a:extLst>
              </p:cNvPr>
              <p:cNvSpPr txBox="1"/>
              <p:nvPr/>
            </p:nvSpPr>
            <p:spPr bwMode="auto">
              <a:xfrm>
                <a:off x="3904895" y="5186262"/>
                <a:ext cx="5751683"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InNbr</a:t>
                </a:r>
                <a:r>
                  <a:rPr kumimoji="1" lang="en-US" altLang="zh-CN" sz="2200" dirty="0">
                    <a:solidFill>
                      <a:schemeClr val="tx1"/>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𝑖</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a:t>
                </a:r>
                <a14:m>
                  <m:oMath xmlns:m="http://schemas.openxmlformats.org/officeDocument/2006/math">
                    <m:sSub>
                      <m:sSubPr>
                        <m:ctrlPr>
                          <a:rPr kumimoji="1" lang="en-US" altLang="zh-CN" sz="2200" b="0" i="1" dirty="0">
                            <a:solidFill>
                              <a:schemeClr val="tx1"/>
                            </a:solidFill>
                            <a:latin typeface="Cambria Math" panose="02040503050406030204" pitchFamily="18" charset="0"/>
                            <a:ea typeface="楷体" panose="02010609060101010101" pitchFamily="49" charset="-122"/>
                          </a:rPr>
                        </m:ctrlPr>
                      </m:sSubPr>
                      <m:e>
                        <m:r>
                          <a:rPr kumimoji="1" lang="en-US" altLang="zh-CN" sz="2200" b="0" i="1" dirty="0">
                            <a:solidFill>
                              <a:schemeClr val="tx1"/>
                            </a:solidFill>
                            <a:latin typeface="Cambria Math" panose="02040503050406030204" pitchFamily="18" charset="0"/>
                            <a:ea typeface="楷体" panose="02010609060101010101" pitchFamily="49" charset="-122"/>
                          </a:rPr>
                          <m:t>𝑖</m:t>
                        </m:r>
                      </m:e>
                      <m:sub>
                        <m:r>
                          <m:rPr>
                            <m:sty m:val="p"/>
                          </m:rPr>
                          <a:rPr kumimoji="1" lang="en-US" altLang="zh-CN" sz="2200" b="0" i="0" dirty="0">
                            <a:solidFill>
                              <a:schemeClr val="tx1"/>
                            </a:solidFill>
                            <a:latin typeface="Cambria Math" panose="02040503050406030204" pitchFamily="18" charset="0"/>
                            <a:ea typeface="楷体" panose="02010609060101010101" pitchFamily="49" charset="-122"/>
                          </a:rPr>
                          <m:t>th</m:t>
                        </m:r>
                      </m:sub>
                    </m:sSub>
                  </m:oMath>
                </a14:m>
                <a:r>
                  <a:rPr kumimoji="1" lang="en-US" altLang="zh-CN" sz="2200" dirty="0">
                    <a:solidFill>
                      <a:schemeClr val="tx1"/>
                    </a:solidFill>
                    <a:latin typeface="Times New Roman" panose="02020603050405020304" pitchFamily="18" charset="0"/>
                    <a:ea typeface="楷体" panose="02010609060101010101" pitchFamily="49" charset="-122"/>
                  </a:rPr>
                  <a:t> in-neighbor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6" name="文本框 165">
                <a:extLst>
                  <a:ext uri="{FF2B5EF4-FFF2-40B4-BE49-F238E27FC236}">
                    <a16:creationId xmlns:a16="http://schemas.microsoft.com/office/drawing/2014/main" id="{BA554ECA-A31E-AA6C-8CE6-01B6D04944FB}"/>
                  </a:ext>
                </a:extLst>
              </p:cNvPr>
              <p:cNvSpPr txBox="1">
                <a:spLocks noRot="1" noChangeAspect="1" noMove="1" noResize="1" noEditPoints="1" noAdjustHandles="1" noChangeArrowheads="1" noChangeShapeType="1" noTextEdit="1"/>
              </p:cNvSpPr>
              <p:nvPr/>
            </p:nvSpPr>
            <p:spPr bwMode="auto">
              <a:xfrm>
                <a:off x="3904895" y="5186262"/>
                <a:ext cx="5751683" cy="430887"/>
              </a:xfrm>
              <a:prstGeom prst="rect">
                <a:avLst/>
              </a:prstGeom>
              <a:blipFill>
                <a:blip r:embed="rId6"/>
                <a:stretch>
                  <a:fillRect l="-661"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文本框 166">
                <a:extLst>
                  <a:ext uri="{FF2B5EF4-FFF2-40B4-BE49-F238E27FC236}">
                    <a16:creationId xmlns:a16="http://schemas.microsoft.com/office/drawing/2014/main" id="{F8FAD8A4-496C-1BB6-7F04-73F8A9AD981A}"/>
                  </a:ext>
                </a:extLst>
              </p:cNvPr>
              <p:cNvSpPr txBox="1"/>
              <p:nvPr/>
            </p:nvSpPr>
            <p:spPr bwMode="auto">
              <a:xfrm>
                <a:off x="3904895" y="5853196"/>
                <a:ext cx="6247636"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OutNbr</a:t>
                </a:r>
                <a:r>
                  <a:rPr kumimoji="1" lang="en-US" altLang="zh-CN" sz="2200" dirty="0">
                    <a:solidFill>
                      <a:schemeClr val="tx1"/>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𝑖</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a:t>
                </a:r>
                <a14:m>
                  <m:oMath xmlns:m="http://schemas.openxmlformats.org/officeDocument/2006/math">
                    <m:sSub>
                      <m:sSubPr>
                        <m:ctrlPr>
                          <a:rPr kumimoji="1" lang="en-US" altLang="zh-CN" sz="2200" b="0" i="1" dirty="0">
                            <a:solidFill>
                              <a:schemeClr val="tx1"/>
                            </a:solidFill>
                            <a:latin typeface="Cambria Math" panose="02040503050406030204" pitchFamily="18" charset="0"/>
                            <a:ea typeface="楷体" panose="02010609060101010101" pitchFamily="49" charset="-122"/>
                          </a:rPr>
                        </m:ctrlPr>
                      </m:sSubPr>
                      <m:e>
                        <m:r>
                          <a:rPr kumimoji="1" lang="en-US" altLang="zh-CN" sz="2200" b="0" i="1" dirty="0">
                            <a:solidFill>
                              <a:schemeClr val="tx1"/>
                            </a:solidFill>
                            <a:latin typeface="Cambria Math" panose="02040503050406030204" pitchFamily="18" charset="0"/>
                            <a:ea typeface="楷体" panose="02010609060101010101" pitchFamily="49" charset="-122"/>
                          </a:rPr>
                          <m:t>𝑖</m:t>
                        </m:r>
                      </m:e>
                      <m:sub>
                        <m:r>
                          <m:rPr>
                            <m:sty m:val="p"/>
                          </m:rPr>
                          <a:rPr kumimoji="1" lang="en-US" altLang="zh-CN" sz="2200" b="0" i="0" dirty="0">
                            <a:solidFill>
                              <a:schemeClr val="tx1"/>
                            </a:solidFill>
                            <a:latin typeface="Cambria Math" panose="02040503050406030204" pitchFamily="18" charset="0"/>
                            <a:ea typeface="楷体" panose="02010609060101010101" pitchFamily="49" charset="-122"/>
                          </a:rPr>
                          <m:t>th</m:t>
                        </m:r>
                      </m:sub>
                    </m:sSub>
                  </m:oMath>
                </a14:m>
                <a:r>
                  <a:rPr kumimoji="1" lang="en-US" altLang="zh-CN" sz="2200" dirty="0">
                    <a:solidFill>
                      <a:schemeClr val="tx1"/>
                    </a:solidFill>
                    <a:latin typeface="Times New Roman" panose="02020603050405020304" pitchFamily="18" charset="0"/>
                    <a:ea typeface="楷体" panose="02010609060101010101" pitchFamily="49" charset="-122"/>
                  </a:rPr>
                  <a:t> out-neighbor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7" name="文本框 166">
                <a:extLst>
                  <a:ext uri="{FF2B5EF4-FFF2-40B4-BE49-F238E27FC236}">
                    <a16:creationId xmlns:a16="http://schemas.microsoft.com/office/drawing/2014/main" id="{F8FAD8A4-496C-1BB6-7F04-73F8A9AD981A}"/>
                  </a:ext>
                </a:extLst>
              </p:cNvPr>
              <p:cNvSpPr txBox="1">
                <a:spLocks noRot="1" noChangeAspect="1" noMove="1" noResize="1" noEditPoints="1" noAdjustHandles="1" noChangeArrowheads="1" noChangeShapeType="1" noTextEdit="1"/>
              </p:cNvSpPr>
              <p:nvPr/>
            </p:nvSpPr>
            <p:spPr bwMode="auto">
              <a:xfrm>
                <a:off x="3904895" y="5853196"/>
                <a:ext cx="6247636" cy="430887"/>
              </a:xfrm>
              <a:prstGeom prst="rect">
                <a:avLst/>
              </a:prstGeom>
              <a:blipFill>
                <a:blip r:embed="rId7"/>
                <a:stretch>
                  <a:fillRect l="-609" t="-8571" b="-25714"/>
                </a:stretch>
              </a:blipFill>
              <a:ln w="9525" algn="ctr">
                <a:noFill/>
                <a:miter lim="800000"/>
                <a:headEnd/>
                <a:tailEnd/>
              </a:ln>
              <a:effectLst/>
            </p:spPr>
            <p:txBody>
              <a:bodyPr/>
              <a:lstStyle/>
              <a:p>
                <a:r>
                  <a:rPr lang="en-US">
                    <a:noFill/>
                  </a:rPr>
                  <a:t> </a:t>
                </a:r>
              </a:p>
            </p:txBody>
          </p:sp>
        </mc:Fallback>
      </mc:AlternateContent>
      <p:sp>
        <p:nvSpPr>
          <p:cNvPr id="168" name="文本框 167">
            <a:extLst>
              <a:ext uri="{FF2B5EF4-FFF2-40B4-BE49-F238E27FC236}">
                <a16:creationId xmlns:a16="http://schemas.microsoft.com/office/drawing/2014/main" id="{AD13C81D-F277-80D0-9C80-6EC2C67CBD8A}"/>
              </a:ext>
            </a:extLst>
          </p:cNvPr>
          <p:cNvSpPr txBox="1"/>
          <p:nvPr/>
        </p:nvSpPr>
        <p:spPr bwMode="auto">
          <a:xfrm>
            <a:off x="3917801" y="6520130"/>
            <a:ext cx="6247636"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Jump</a:t>
            </a:r>
            <a:r>
              <a:rPr kumimoji="1" lang="en-US" altLang="zh-CN" sz="2200" dirty="0">
                <a:solidFill>
                  <a:schemeClr val="tx1"/>
                </a:solidFill>
                <a:latin typeface="Times New Roman" panose="02020603050405020304" pitchFamily="18" charset="0"/>
                <a:ea typeface="楷体" panose="02010609060101010101" pitchFamily="49" charset="-122"/>
              </a:rPr>
              <a:t> (): return a uniformly sampled node</a:t>
            </a:r>
          </a:p>
        </p:txBody>
      </p:sp>
      <mc:AlternateContent xmlns:mc="http://schemas.openxmlformats.org/markup-compatibility/2006" xmlns:a14="http://schemas.microsoft.com/office/drawing/2010/main">
        <mc:Choice Requires="a14">
          <p:sp>
            <p:nvSpPr>
              <p:cNvPr id="169" name="文本框 168">
                <a:extLst>
                  <a:ext uri="{FF2B5EF4-FFF2-40B4-BE49-F238E27FC236}">
                    <a16:creationId xmlns:a16="http://schemas.microsoft.com/office/drawing/2014/main" id="{76C103DE-3F24-C2A1-80D2-DEF04B53AFB2}"/>
                  </a:ext>
                </a:extLst>
              </p:cNvPr>
              <p:cNvSpPr txBox="1"/>
              <p:nvPr/>
            </p:nvSpPr>
            <p:spPr bwMode="auto">
              <a:xfrm>
                <a:off x="1044461" y="3525283"/>
                <a:ext cx="35948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ea typeface="楷体" panose="02010609060101010101" pitchFamily="49" charset="-122"/>
                        </a:rPr>
                        <m:t>𝑣</m:t>
                      </m:r>
                    </m:oMath>
                  </m:oMathPara>
                </a14:m>
                <a:endParaRPr lang="en-US"/>
              </a:p>
            </p:txBody>
          </p:sp>
        </mc:Choice>
        <mc:Fallback xmlns="">
          <p:sp>
            <p:nvSpPr>
              <p:cNvPr id="169" name="文本框 168">
                <a:extLst>
                  <a:ext uri="{FF2B5EF4-FFF2-40B4-BE49-F238E27FC236}">
                    <a16:creationId xmlns:a16="http://schemas.microsoft.com/office/drawing/2014/main" id="{76C103DE-3F24-C2A1-80D2-DEF04B53AFB2}"/>
                  </a:ext>
                </a:extLst>
              </p:cNvPr>
              <p:cNvSpPr txBox="1">
                <a:spLocks noRot="1" noChangeAspect="1" noMove="1" noResize="1" noEditPoints="1" noAdjustHandles="1" noChangeArrowheads="1" noChangeShapeType="1" noTextEdit="1"/>
              </p:cNvSpPr>
              <p:nvPr/>
            </p:nvSpPr>
            <p:spPr bwMode="auto">
              <a:xfrm>
                <a:off x="1044461" y="3525283"/>
                <a:ext cx="359484" cy="40011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030196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47" name="组合 46">
            <a:extLst>
              <a:ext uri="{FF2B5EF4-FFF2-40B4-BE49-F238E27FC236}">
                <a16:creationId xmlns:a16="http://schemas.microsoft.com/office/drawing/2014/main" id="{0F911621-B9EC-21F0-DA02-E01098C207FB}"/>
              </a:ext>
            </a:extLst>
          </p:cNvPr>
          <p:cNvGrpSpPr/>
          <p:nvPr/>
        </p:nvGrpSpPr>
        <p:grpSpPr>
          <a:xfrm>
            <a:off x="2307043" y="3220124"/>
            <a:ext cx="5132508" cy="817799"/>
            <a:chOff x="2515048" y="2878882"/>
            <a:chExt cx="4981575" cy="793750"/>
          </a:xfrm>
        </p:grpSpPr>
        <p:sp>
          <p:nvSpPr>
            <p:cNvPr id="48" name="AutoShape 15">
              <a:extLst>
                <a:ext uri="{FF2B5EF4-FFF2-40B4-BE49-F238E27FC236}">
                  <a16:creationId xmlns:a16="http://schemas.microsoft.com/office/drawing/2014/main" id="{3171C908-4F56-B85F-E3DC-DDE070080FAF}"/>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9" name="AutoShape 16">
              <a:extLst>
                <a:ext uri="{FF2B5EF4-FFF2-40B4-BE49-F238E27FC236}">
                  <a16:creationId xmlns:a16="http://schemas.microsoft.com/office/drawing/2014/main" id="{E4456FCF-5B66-F689-80A2-87EB91D80899}"/>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0" name="Text Box 17">
              <a:extLst>
                <a:ext uri="{FF2B5EF4-FFF2-40B4-BE49-F238E27FC236}">
                  <a16:creationId xmlns:a16="http://schemas.microsoft.com/office/drawing/2014/main" id="{B52C83E0-221D-F5D2-B8F9-0B6C15009A0F}"/>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Prior Work and Our Results</a:t>
              </a:r>
            </a:p>
          </p:txBody>
        </p:sp>
        <p:sp>
          <p:nvSpPr>
            <p:cNvPr id="51" name="Text Box 18">
              <a:extLst>
                <a:ext uri="{FF2B5EF4-FFF2-40B4-BE49-F238E27FC236}">
                  <a16:creationId xmlns:a16="http://schemas.microsoft.com/office/drawing/2014/main" id="{67C86A85-9F65-877B-A8A6-10D687D97CAB}"/>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52" name="组合 51">
            <a:extLst>
              <a:ext uri="{FF2B5EF4-FFF2-40B4-BE49-F238E27FC236}">
                <a16:creationId xmlns:a16="http://schemas.microsoft.com/office/drawing/2014/main" id="{6A7CC61C-8B16-CB5F-7D51-C9FDA3DE78C6}"/>
              </a:ext>
            </a:extLst>
          </p:cNvPr>
          <p:cNvGrpSpPr/>
          <p:nvPr/>
        </p:nvGrpSpPr>
        <p:grpSpPr>
          <a:xfrm>
            <a:off x="2364289" y="5754065"/>
            <a:ext cx="5075263" cy="817799"/>
            <a:chOff x="2570611" y="5039122"/>
            <a:chExt cx="4926013" cy="793750"/>
          </a:xfrm>
        </p:grpSpPr>
        <p:sp>
          <p:nvSpPr>
            <p:cNvPr id="53" name="AutoShape 15">
              <a:extLst>
                <a:ext uri="{FF2B5EF4-FFF2-40B4-BE49-F238E27FC236}">
                  <a16:creationId xmlns:a16="http://schemas.microsoft.com/office/drawing/2014/main" id="{D8CFCC87-406A-0497-7A41-A415C37FEF4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4" name="AutoShape 16">
              <a:extLst>
                <a:ext uri="{FF2B5EF4-FFF2-40B4-BE49-F238E27FC236}">
                  <a16:creationId xmlns:a16="http://schemas.microsoft.com/office/drawing/2014/main" id="{0DF05C18-3845-F123-E303-8FCAE0E06AC0}"/>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5" name="Text Box 17">
              <a:extLst>
                <a:ext uri="{FF2B5EF4-FFF2-40B4-BE49-F238E27FC236}">
                  <a16:creationId xmlns:a16="http://schemas.microsoft.com/office/drawing/2014/main" id="{6A3D712A-ECA9-95F8-95F9-98FFCC52A896}"/>
                </a:ext>
              </a:extLst>
            </p:cNvPr>
            <p:cNvSpPr>
              <a:spLocks noChangeArrowheads="1"/>
            </p:cNvSpPr>
            <p:nvPr/>
          </p:nvSpPr>
          <p:spPr bwMode="auto">
            <a:xfrm>
              <a:off x="3520325"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56" name="Text Box 18">
              <a:extLst>
                <a:ext uri="{FF2B5EF4-FFF2-40B4-BE49-F238E27FC236}">
                  <a16:creationId xmlns:a16="http://schemas.microsoft.com/office/drawing/2014/main" id="{38C846EA-45EF-E452-DA20-EB4D05024544}"/>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57" name="组合 56">
            <a:extLst>
              <a:ext uri="{FF2B5EF4-FFF2-40B4-BE49-F238E27FC236}">
                <a16:creationId xmlns:a16="http://schemas.microsoft.com/office/drawing/2014/main" id="{CB63FF14-C3FC-F3D9-6780-C882A84E9321}"/>
              </a:ext>
            </a:extLst>
          </p:cNvPr>
          <p:cNvGrpSpPr/>
          <p:nvPr/>
        </p:nvGrpSpPr>
        <p:grpSpPr>
          <a:xfrm>
            <a:off x="2346297" y="4492001"/>
            <a:ext cx="5096525" cy="807986"/>
            <a:chOff x="2553148" y="4040461"/>
            <a:chExt cx="4946650" cy="784225"/>
          </a:xfrm>
        </p:grpSpPr>
        <p:sp>
          <p:nvSpPr>
            <p:cNvPr id="58" name="AutoShape 20">
              <a:extLst>
                <a:ext uri="{FF2B5EF4-FFF2-40B4-BE49-F238E27FC236}">
                  <a16:creationId xmlns:a16="http://schemas.microsoft.com/office/drawing/2014/main" id="{A5683A6D-82BA-5955-A9E8-26F67E8BA975}"/>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9" name="AutoShape 21">
              <a:extLst>
                <a:ext uri="{FF2B5EF4-FFF2-40B4-BE49-F238E27FC236}">
                  <a16:creationId xmlns:a16="http://schemas.microsoft.com/office/drawing/2014/main" id="{860EA621-C7FA-AF14-FC8D-7FBB842A2774}"/>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60" name="Text Box 22">
              <a:extLst>
                <a:ext uri="{FF2B5EF4-FFF2-40B4-BE49-F238E27FC236}">
                  <a16:creationId xmlns:a16="http://schemas.microsoft.com/office/drawing/2014/main" id="{FC767DF6-D948-BC9D-9191-B39F6D4705AD}"/>
                </a:ext>
              </a:extLst>
            </p:cNvPr>
            <p:cNvSpPr>
              <a:spLocks noChangeArrowheads="1"/>
            </p:cNvSpPr>
            <p:nvPr/>
          </p:nvSpPr>
          <p:spPr bwMode="auto">
            <a:xfrm>
              <a:off x="3405876"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1" name="Text Box 23">
              <a:extLst>
                <a:ext uri="{FF2B5EF4-FFF2-40B4-BE49-F238E27FC236}">
                  <a16:creationId xmlns:a16="http://schemas.microsoft.com/office/drawing/2014/main" id="{63014B51-5D52-2DDA-28A9-3E6252282C39}"/>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62" name="组合 61">
            <a:extLst>
              <a:ext uri="{FF2B5EF4-FFF2-40B4-BE49-F238E27FC236}">
                <a16:creationId xmlns:a16="http://schemas.microsoft.com/office/drawing/2014/main" id="{FC1C4252-198D-A3F9-5D37-09B18B5F2DED}"/>
              </a:ext>
            </a:extLst>
          </p:cNvPr>
          <p:cNvGrpSpPr/>
          <p:nvPr/>
        </p:nvGrpSpPr>
        <p:grpSpPr>
          <a:xfrm>
            <a:off x="2310314" y="1958062"/>
            <a:ext cx="5126335" cy="807986"/>
            <a:chOff x="2518223" y="2014786"/>
            <a:chExt cx="4975584" cy="784225"/>
          </a:xfrm>
        </p:grpSpPr>
        <p:sp>
          <p:nvSpPr>
            <p:cNvPr id="63" name="AutoShape 20">
              <a:extLst>
                <a:ext uri="{FF2B5EF4-FFF2-40B4-BE49-F238E27FC236}">
                  <a16:creationId xmlns:a16="http://schemas.microsoft.com/office/drawing/2014/main" id="{77AC3DD7-20E9-975E-964D-B5F07CD71B7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64" name="AutoShape 21">
              <a:extLst>
                <a:ext uri="{FF2B5EF4-FFF2-40B4-BE49-F238E27FC236}">
                  <a16:creationId xmlns:a16="http://schemas.microsoft.com/office/drawing/2014/main" id="{453EB64A-0E33-8522-5712-098588C7C92B}"/>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65" name="Text Box 22">
              <a:extLst>
                <a:ext uri="{FF2B5EF4-FFF2-40B4-BE49-F238E27FC236}">
                  <a16:creationId xmlns:a16="http://schemas.microsoft.com/office/drawing/2014/main" id="{4BD0E1A3-F5EB-442F-CA54-00E54732E92E}"/>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6" name="Text Box 23">
              <a:extLst>
                <a:ext uri="{FF2B5EF4-FFF2-40B4-BE49-F238E27FC236}">
                  <a16:creationId xmlns:a16="http://schemas.microsoft.com/office/drawing/2014/main" id="{638C0D12-AFEF-349E-BE4B-23543193C0B9}"/>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67" name="矩形 66">
            <a:extLst>
              <a:ext uri="{FF2B5EF4-FFF2-40B4-BE49-F238E27FC236}">
                <a16:creationId xmlns:a16="http://schemas.microsoft.com/office/drawing/2014/main" id="{01C71958-F5CB-2D02-CBED-DC6DDAAB14E5}"/>
              </a:ext>
            </a:extLst>
          </p:cNvPr>
          <p:cNvSpPr/>
          <p:nvPr/>
        </p:nvSpPr>
        <p:spPr>
          <a:xfrm>
            <a:off x="2175694" y="4358719"/>
            <a:ext cx="6013401" cy="2548528"/>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
        <p:nvSpPr>
          <p:cNvPr id="68" name="矩形 67">
            <a:extLst>
              <a:ext uri="{FF2B5EF4-FFF2-40B4-BE49-F238E27FC236}">
                <a16:creationId xmlns:a16="http://schemas.microsoft.com/office/drawing/2014/main" id="{94105128-67D7-1D0E-E9CB-57D9EF9B639B}"/>
              </a:ext>
            </a:extLst>
          </p:cNvPr>
          <p:cNvSpPr/>
          <p:nvPr/>
        </p:nvSpPr>
        <p:spPr>
          <a:xfrm>
            <a:off x="1998725" y="1717125"/>
            <a:ext cx="6013401" cy="1225718"/>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Tree>
    <p:extLst>
      <p:ext uri="{BB962C8B-B14F-4D97-AF65-F5344CB8AC3E}">
        <p14:creationId xmlns:p14="http://schemas.microsoft.com/office/powerpoint/2010/main" val="3239419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Prior Work</a:t>
            </a:r>
          </a:p>
        </p:txBody>
      </p:sp>
      <mc:AlternateContent xmlns:mc="http://schemas.openxmlformats.org/markup-compatibility/2006" xmlns:a14="http://schemas.microsoft.com/office/drawing/2010/main">
        <mc:Choice Requires="a14">
          <p:sp>
            <p:nvSpPr>
              <p:cNvPr id="15" name="Freeform 34">
                <a:extLst>
                  <a:ext uri="{FF2B5EF4-FFF2-40B4-BE49-F238E27FC236}">
                    <a16:creationId xmlns:a16="http://schemas.microsoft.com/office/drawing/2014/main" id="{4F834560-7E97-8246-997A-CD39AFECD282}"/>
                  </a:ext>
                </a:extLst>
              </p:cNvPr>
              <p:cNvSpPr>
                <a:spLocks noEditPoints="1"/>
              </p:cNvSpPr>
              <p:nvPr/>
            </p:nvSpPr>
            <p:spPr bwMode="auto">
              <a:xfrm>
                <a:off x="26631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Optimal Algorithm Parameterized by </a:t>
                </a:r>
                <a14:m>
                  <m:oMath xmlns:m="http://schemas.openxmlformats.org/officeDocument/2006/math">
                    <m:r>
                      <a:rPr lang="en-US" altLang="zh-CN" sz="2700" b="0" i="1" dirty="0">
                        <a:latin typeface="Cambria Math" panose="02040503050406030204" pitchFamily="18" charset="0"/>
                        <a:ea typeface="KaiTi" panose="02010609060101010101" pitchFamily="49" charset="-122"/>
                        <a:cs typeface="Times New Roman" panose="02020603050405020304" pitchFamily="18" charset="0"/>
                      </a:rPr>
                      <m:t>𝑛</m:t>
                    </m:r>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r>
                      <a:rPr lang="en-US" altLang="zh-CN" sz="2700" b="0" i="1" dirty="0">
                        <a:latin typeface="Cambria Math" panose="02040503050406030204" pitchFamily="18" charset="0"/>
                        <a:ea typeface="KaiTi" panose="02010609060101010101" pitchFamily="49" charset="-122"/>
                        <a:cs typeface="Times New Roman" panose="02020603050405020304" pitchFamily="18" charset="0"/>
                      </a:rPr>
                      <m:t>𝑚</m:t>
                    </m:r>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sSub>
                      <m:sSubPr>
                        <m:ctrlPr>
                          <a:rPr lang="en-US" altLang="zh-CN" sz="2800" i="1">
                            <a:latin typeface="Cambria Math" panose="02040503050406030204" pitchFamily="18" charset="0"/>
                            <a:ea typeface="楷体" panose="02010609060101010101" pitchFamily="49" charset="-122"/>
                          </a:rPr>
                        </m:ctrlPr>
                      </m:sSubPr>
                      <m:e>
                        <m:r>
                          <m:rPr>
                            <m:sty m:val="p"/>
                          </m:rPr>
                          <a:rPr lang="en-US" altLang="zh-CN" sz="2800">
                            <a:latin typeface="Cambria Math" panose="02040503050406030204" pitchFamily="18" charset="0"/>
                            <a:ea typeface="楷体" panose="02010609060101010101" pitchFamily="49" charset="-122"/>
                          </a:rPr>
                          <m:t>Δ</m:t>
                        </m:r>
                      </m:e>
                      <m:sub>
                        <m:r>
                          <m:rPr>
                            <m:sty m:val="p"/>
                          </m:rPr>
                          <a:rPr lang="en-US" altLang="zh-CN" sz="2800" i="1">
                            <a:latin typeface="Cambria Math" panose="02040503050406030204" pitchFamily="18" charset="0"/>
                            <a:ea typeface="楷体" panose="02010609060101010101" pitchFamily="49" charset="-122"/>
                          </a:rPr>
                          <m:t>out</m:t>
                        </m:r>
                      </m:sub>
                    </m:sSub>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15" name="Freeform 34">
                <a:extLst>
                  <a:ext uri="{FF2B5EF4-FFF2-40B4-BE49-F238E27FC236}">
                    <a16:creationId xmlns:a16="http://schemas.microsoft.com/office/drawing/2014/main" id="{4F834560-7E97-8246-997A-CD39AFECD282}"/>
                  </a:ext>
                </a:extLst>
              </p:cNvPr>
              <p:cNvSpPr>
                <a:spLocks noRot="1" noChangeAspect="1" noMove="1" noResize="1" noEditPoints="1" noAdjustHandles="1" noChangeArrowheads="1" noChangeShapeType="1" noTextEdit="1"/>
              </p:cNvSpPr>
              <p:nvPr/>
            </p:nvSpPr>
            <p:spPr bwMode="auto">
              <a:xfrm>
                <a:off x="26631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blipFill>
                <a:blip r:embed="rId3"/>
                <a:stretch>
                  <a:fillRect b="-4688"/>
                </a:stretch>
              </a:blipFill>
              <a:ln>
                <a:noFill/>
              </a:ln>
            </p:spPr>
            <p:txBody>
              <a:bodyPr/>
              <a:lstStyle/>
              <a:p>
                <a:r>
                  <a:rPr lang="en-US">
                    <a:noFill/>
                  </a:rPr>
                  <a:t> </a:t>
                </a:r>
              </a:p>
            </p:txBody>
          </p:sp>
        </mc:Fallback>
      </mc:AlternateContent>
      <p:sp>
        <p:nvSpPr>
          <p:cNvPr id="2" name="矩形 94">
            <a:extLst>
              <a:ext uri="{FF2B5EF4-FFF2-40B4-BE49-F238E27FC236}">
                <a16:creationId xmlns:a16="http://schemas.microsoft.com/office/drawing/2014/main" id="{83F9DB25-9971-E72D-9793-8E6462C6A301}"/>
              </a:ext>
            </a:extLst>
          </p:cNvPr>
          <p:cNvSpPr/>
          <p:nvPr/>
        </p:nvSpPr>
        <p:spPr>
          <a:xfrm>
            <a:off x="991876" y="2829043"/>
            <a:ext cx="3159825" cy="938102"/>
          </a:xfrm>
          <a:prstGeom prst="rect">
            <a:avLst/>
          </a:prstGeom>
          <a:solidFill>
            <a:schemeClr val="accent5">
              <a:lumMod val="40000"/>
              <a:lumOff val="6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矩形 107">
            <a:extLst>
              <a:ext uri="{FF2B5EF4-FFF2-40B4-BE49-F238E27FC236}">
                <a16:creationId xmlns:a16="http://schemas.microsoft.com/office/drawing/2014/main" id="{7B60BF34-9F78-6599-839C-B7682A538C6D}"/>
              </a:ext>
            </a:extLst>
          </p:cNvPr>
          <p:cNvSpPr/>
          <p:nvPr/>
        </p:nvSpPr>
        <p:spPr>
          <a:xfrm>
            <a:off x="985494" y="3767146"/>
            <a:ext cx="3159825" cy="3347092"/>
          </a:xfrm>
          <a:prstGeom prst="rect">
            <a:avLst/>
          </a:prstGeom>
          <a:solidFill>
            <a:srgbClr val="E3EDF9"/>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文本框 109">
                <a:extLst>
                  <a:ext uri="{FF2B5EF4-FFF2-40B4-BE49-F238E27FC236}">
                    <a16:creationId xmlns:a16="http://schemas.microsoft.com/office/drawing/2014/main" id="{0E5D847A-78FA-CF6C-CD7E-B33B4DD0B21D}"/>
                  </a:ext>
                </a:extLst>
              </p:cNvPr>
              <p:cNvSpPr txBox="1"/>
              <p:nvPr/>
            </p:nvSpPr>
            <p:spPr bwMode="auto">
              <a:xfrm>
                <a:off x="737202" y="3857323"/>
                <a:ext cx="3656407"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m:rPr>
                          <m:sty m:val="p"/>
                        </m:rPr>
                        <a:rPr lang="en-US" altLang="zh-CN" sz="2100">
                          <a:latin typeface="Cambria Math" panose="02040503050406030204" pitchFamily="18" charset="0"/>
                          <a:cs typeface="Times New Roman" panose="02020603050405020304" pitchFamily="18" charset="0"/>
                        </a:rPr>
                        <m:t>Ω</m:t>
                      </m:r>
                      <m:d>
                        <m:dPr>
                          <m:ctrlPr>
                            <a:rPr lang="en-US" altLang="zh-CN" sz="2100" i="1">
                              <a:latin typeface="Cambria Math" panose="02040503050406030204" pitchFamily="18" charset="0"/>
                              <a:cs typeface="Times New Roman" panose="02020603050405020304" pitchFamily="18" charset="0"/>
                            </a:rPr>
                          </m:ctrlPr>
                        </m:d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a:rPr lang="en-US" altLang="zh-CN" sz="2100"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latin typeface="Cambria Math" panose="02040503050406030204" pitchFamily="18" charset="0"/>
                                  <a:cs typeface="Times New Roman" panose="02020603050405020304" pitchFamily="18" charset="0"/>
                                </a:rPr>
                              </m:ctrlPr>
                            </m:funcPr>
                            <m:fName>
                              <m:r>
                                <m:rPr>
                                  <m:sty m:val="p"/>
                                </m:rPr>
                                <a:rPr lang="en-US" altLang="zh-CN" sz="2100">
                                  <a:latin typeface="Cambria Math" panose="02040503050406030204" pitchFamily="18" charset="0"/>
                                  <a:cs typeface="Times New Roman" panose="02020603050405020304" pitchFamily="18" charset="0"/>
                                </a:rPr>
                                <m:t>min</m:t>
                              </m:r>
                            </m:fName>
                            <m:e>
                              <m:d>
                                <m:dPr>
                                  <m:ctrlPr>
                                    <a:rPr lang="en-US" altLang="zh-CN" sz="2100" i="1">
                                      <a:latin typeface="Cambria Math" panose="02040503050406030204" pitchFamily="18" charset="0"/>
                                      <a:cs typeface="Times New Roman" panose="02020603050405020304" pitchFamily="18" charset="0"/>
                                    </a:rPr>
                                  </m:ctrlPr>
                                </m:dPr>
                                <m:e>
                                  <m:sSubSup>
                                    <m:sSubSupPr>
                                      <m:ctrlPr>
                                        <a:rPr lang="en-US" altLang="zh-CN" sz="2100" i="1">
                                          <a:latin typeface="Cambria Math" panose="02040503050406030204" pitchFamily="18" charset="0"/>
                                          <a:cs typeface="Times New Roman" panose="02020603050405020304" pitchFamily="18" charset="0"/>
                                        </a:rPr>
                                      </m:ctrlPr>
                                    </m:sSubSupPr>
                                    <m:e>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out</m:t>
                                      </m:r>
                                    </m:sub>
                                    <m:sup>
                                      <m:r>
                                        <a:rPr lang="en-US" altLang="zh-CN" sz="2100" i="1">
                                          <a:latin typeface="Cambria Math" panose="02040503050406030204" pitchFamily="18" charset="0"/>
                                          <a:cs typeface="Times New Roman" panose="02020603050405020304" pitchFamily="18" charset="0"/>
                                        </a:rPr>
                                        <m:t>1/2</m:t>
                                      </m:r>
                                    </m:sup>
                                  </m:sSubSup>
                                  <m:r>
                                    <a:rPr lang="en-US" altLang="zh-CN" sz="2100" i="1">
                                      <a:latin typeface="Cambria Math" panose="02040503050406030204" pitchFamily="18" charset="0"/>
                                      <a:cs typeface="Times New Roman" panose="02020603050405020304" pitchFamily="18" charset="0"/>
                                    </a:rPr>
                                    <m:t>,</m:t>
                                  </m:r>
                                  <m:r>
                                    <a:rPr lang="zh-CN" altLang="en-US" sz="2100" i="1">
                                      <a:latin typeface="Cambria Math" panose="02040503050406030204" pitchFamily="18" charset="0"/>
                                      <a:cs typeface="Times New Roman" panose="02020603050405020304" pitchFamily="18" charset="0"/>
                                    </a:rPr>
                                    <m:t> </m:t>
                                  </m:r>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𝑚</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 name="文本框 109">
                <a:extLst>
                  <a:ext uri="{FF2B5EF4-FFF2-40B4-BE49-F238E27FC236}">
                    <a16:creationId xmlns:a16="http://schemas.microsoft.com/office/drawing/2014/main" id="{0E5D847A-78FA-CF6C-CD7E-B33B4DD0B21D}"/>
                  </a:ext>
                </a:extLst>
              </p:cNvPr>
              <p:cNvSpPr txBox="1">
                <a:spLocks noRot="1" noChangeAspect="1" noMove="1" noResize="1" noEditPoints="1" noAdjustHandles="1" noChangeArrowheads="1" noChangeShapeType="1" noTextEdit="1"/>
              </p:cNvSpPr>
              <p:nvPr/>
            </p:nvSpPr>
            <p:spPr bwMode="auto">
              <a:xfrm>
                <a:off x="737202" y="3857323"/>
                <a:ext cx="3656407" cy="689013"/>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9" name="文本框 124">
            <a:extLst>
              <a:ext uri="{FF2B5EF4-FFF2-40B4-BE49-F238E27FC236}">
                <a16:creationId xmlns:a16="http://schemas.microsoft.com/office/drawing/2014/main" id="{6ECCEB1E-ABBB-AB03-B682-9B28F9B2F605}"/>
              </a:ext>
            </a:extLst>
          </p:cNvPr>
          <p:cNvSpPr txBox="1"/>
          <p:nvPr/>
        </p:nvSpPr>
        <p:spPr bwMode="auto">
          <a:xfrm>
            <a:off x="-53533" y="2867472"/>
            <a:ext cx="1079971"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altLang="zh-CN" b="1" dirty="0">
                <a:solidFill>
                  <a:srgbClr val="D77D28"/>
                </a:solidFill>
                <a:latin typeface="Times New Roman" panose="02020603050405020304" pitchFamily="18" charset="0"/>
                <a:ea typeface="KaiTi" panose="02010609060101010101" pitchFamily="49" charset="-122"/>
                <a:cs typeface="Times New Roman" panose="02020603050405020304" pitchFamily="18" charset="0"/>
              </a:rPr>
              <a:t>Upper Bound</a:t>
            </a:r>
          </a:p>
        </p:txBody>
      </p:sp>
      <p:sp>
        <p:nvSpPr>
          <p:cNvPr id="10" name="文本框 126">
            <a:extLst>
              <a:ext uri="{FF2B5EF4-FFF2-40B4-BE49-F238E27FC236}">
                <a16:creationId xmlns:a16="http://schemas.microsoft.com/office/drawing/2014/main" id="{EA5BCBD9-C12C-881D-E4D7-35685EC6999D}"/>
              </a:ext>
            </a:extLst>
          </p:cNvPr>
          <p:cNvSpPr txBox="1"/>
          <p:nvPr/>
        </p:nvSpPr>
        <p:spPr bwMode="auto">
          <a:xfrm>
            <a:off x="-114784" y="6360390"/>
            <a:ext cx="1202471"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b="1" dirty="0">
                <a:solidFill>
                  <a:srgbClr val="005AAA"/>
                </a:solidFill>
                <a:latin typeface="Times New Roman" panose="02020603050405020304" pitchFamily="18" charset="0"/>
                <a:ea typeface="KaiTi" panose="02010609060101010101" pitchFamily="49" charset="-122"/>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26" name="文本框 106">
                <a:extLst>
                  <a:ext uri="{FF2B5EF4-FFF2-40B4-BE49-F238E27FC236}">
                    <a16:creationId xmlns:a16="http://schemas.microsoft.com/office/drawing/2014/main" id="{8AD7A137-736F-A205-4BB9-312CFA342018}"/>
                  </a:ext>
                </a:extLst>
              </p:cNvPr>
              <p:cNvSpPr txBox="1"/>
              <p:nvPr/>
            </p:nvSpPr>
            <p:spPr bwMode="auto">
              <a:xfrm>
                <a:off x="1112311" y="2965140"/>
                <a:ext cx="3045855"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left"/>
                    </m:oMathParaPr>
                    <m:oMath xmlns:m="http://schemas.openxmlformats.org/officeDocument/2006/math">
                      <m:r>
                        <a:rPr lang="en-US" altLang="zh-CN" sz="2100" i="1">
                          <a:solidFill>
                            <a:schemeClr val="tx1"/>
                          </a:solidFill>
                          <a:latin typeface="Cambria Math" panose="02040503050406030204" pitchFamily="18" charset="0"/>
                          <a:cs typeface="Times New Roman" panose="02020603050405020304" pitchFamily="18" charset="0"/>
                        </a:rPr>
                        <m:t>𝑂</m:t>
                      </m:r>
                      <m:d>
                        <m:dPr>
                          <m:ctrlPr>
                            <a:rPr lang="en-US" altLang="zh-CN" sz="2100" i="1">
                              <a:solidFill>
                                <a:schemeClr val="tx1"/>
                              </a:solidFill>
                              <a:latin typeface="Cambria Math" panose="02040503050406030204" pitchFamily="18" charset="0"/>
                              <a:cs typeface="Times New Roman" panose="02020603050405020304" pitchFamily="18" charset="0"/>
                            </a:rPr>
                          </m:ctrlPr>
                        </m:dPr>
                        <m:e>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𝑛</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2</m:t>
                                  </m:r>
                                </m:den>
                              </m:f>
                            </m:sup>
                          </m:sSup>
                          <m:r>
                            <a:rPr lang="en-US" altLang="zh-CN" sz="21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100">
                                  <a:solidFill>
                                    <a:schemeClr val="tx1"/>
                                  </a:solidFill>
                                  <a:latin typeface="Cambria Math" panose="02040503050406030204" pitchFamily="18" charset="0"/>
                                  <a:cs typeface="Times New Roman" panose="02020603050405020304" pitchFamily="18" charset="0"/>
                                </a:rPr>
                                <m:t>min</m:t>
                              </m:r>
                            </m:fName>
                            <m:e>
                              <m:d>
                                <m:dPr>
                                  <m:ctrlPr>
                                    <a:rPr lang="en-US" altLang="zh-CN" sz="2100" i="1">
                                      <a:solidFill>
                                        <a:schemeClr val="tx1"/>
                                      </a:solidFill>
                                      <a:latin typeface="Cambria Math" panose="02040503050406030204" pitchFamily="18" charset="0"/>
                                      <a:cs typeface="Times New Roman" panose="02020603050405020304" pitchFamily="18" charset="0"/>
                                    </a:rPr>
                                  </m:ctrlPr>
                                </m:dPr>
                                <m:e>
                                  <m:sSubSup>
                                    <m:sSubSupPr>
                                      <m:ctrlPr>
                                        <a:rPr lang="en-US" altLang="zh-CN" sz="2100" i="1">
                                          <a:solidFill>
                                            <a:schemeClr val="tx1"/>
                                          </a:solidFill>
                                          <a:latin typeface="Cambria Math" panose="02040503050406030204" pitchFamily="18" charset="0"/>
                                          <a:cs typeface="Times New Roman" panose="02020603050405020304" pitchFamily="18" charset="0"/>
                                        </a:rPr>
                                      </m:ctrlPr>
                                    </m:sSubSupPr>
                                    <m:e>
                                      <m:r>
                                        <m:rPr>
                                          <m:sty m:val="p"/>
                                        </m:rPr>
                                        <a:rPr lang="en-US" altLang="zh-CN" sz="2100">
                                          <a:solidFill>
                                            <a:schemeClr val="tx1"/>
                                          </a:solidFill>
                                          <a:latin typeface="Cambria Math" panose="02040503050406030204" pitchFamily="18" charset="0"/>
                                          <a:cs typeface="Times New Roman" panose="02020603050405020304" pitchFamily="18" charset="0"/>
                                        </a:rPr>
                                        <m:t>Δ</m:t>
                                      </m:r>
                                    </m:e>
                                    <m:sub>
                                      <m:r>
                                        <m:rPr>
                                          <m:sty m:val="p"/>
                                        </m:rPr>
                                        <a:rPr lang="en-US" altLang="zh-CN" sz="2100">
                                          <a:solidFill>
                                            <a:schemeClr val="tx1"/>
                                          </a:solidFill>
                                          <a:latin typeface="Cambria Math" panose="02040503050406030204" pitchFamily="18" charset="0"/>
                                          <a:cs typeface="Times New Roman" panose="02020603050405020304" pitchFamily="18" charset="0"/>
                                        </a:rPr>
                                        <m:t>out</m:t>
                                      </m:r>
                                    </m:sub>
                                    <m:sup>
                                      <m:r>
                                        <a:rPr lang="en-US" altLang="zh-CN" sz="2100" i="1">
                                          <a:solidFill>
                                            <a:schemeClr val="tx1"/>
                                          </a:solidFill>
                                          <a:latin typeface="Cambria Math" panose="02040503050406030204" pitchFamily="18" charset="0"/>
                                          <a:cs typeface="Times New Roman" panose="02020603050405020304" pitchFamily="18" charset="0"/>
                                        </a:rPr>
                                        <m:t>1/2</m:t>
                                      </m:r>
                                    </m:sup>
                                  </m:sSubSup>
                                  <m:r>
                                    <a:rPr lang="en-US" altLang="zh-CN" sz="2100" i="1">
                                      <a:solidFill>
                                        <a:schemeClr val="tx1"/>
                                      </a:solidFill>
                                      <a:latin typeface="Cambria Math" panose="02040503050406030204" pitchFamily="18" charset="0"/>
                                      <a:cs typeface="Times New Roman" panose="02020603050405020304" pitchFamily="18" charset="0"/>
                                    </a:rPr>
                                    <m:t>,</m:t>
                                  </m:r>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𝑚</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6" name="文本框 106">
                <a:extLst>
                  <a:ext uri="{FF2B5EF4-FFF2-40B4-BE49-F238E27FC236}">
                    <a16:creationId xmlns:a16="http://schemas.microsoft.com/office/drawing/2014/main" id="{8AD7A137-736F-A205-4BB9-312CFA342018}"/>
                  </a:ext>
                </a:extLst>
              </p:cNvPr>
              <p:cNvSpPr txBox="1">
                <a:spLocks noRot="1" noChangeAspect="1" noMove="1" noResize="1" noEditPoints="1" noAdjustHandles="1" noChangeArrowheads="1" noChangeShapeType="1" noTextEdit="1"/>
              </p:cNvSpPr>
              <p:nvPr/>
            </p:nvSpPr>
            <p:spPr bwMode="auto">
              <a:xfrm>
                <a:off x="1112311" y="2965140"/>
                <a:ext cx="3045855" cy="689013"/>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sp>
        <p:nvSpPr>
          <p:cNvPr id="43" name="文本框 102">
            <a:extLst>
              <a:ext uri="{FF2B5EF4-FFF2-40B4-BE49-F238E27FC236}">
                <a16:creationId xmlns:a16="http://schemas.microsoft.com/office/drawing/2014/main" id="{6819C20A-4FCB-E1D3-F9AA-6EB30A5DE9BD}"/>
              </a:ext>
            </a:extLst>
          </p:cNvPr>
          <p:cNvSpPr txBox="1"/>
          <p:nvPr/>
        </p:nvSpPr>
        <p:spPr bwMode="auto">
          <a:xfrm>
            <a:off x="605451" y="2165365"/>
            <a:ext cx="3660793"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 Prior Work </a:t>
            </a:r>
          </a:p>
          <a:p>
            <a:pPr algn="ctr">
              <a:spcBef>
                <a:spcPts val="0"/>
              </a:spcBef>
            </a:pPr>
            <a:r>
              <a:rPr lang="en-US" sz="1800" dirty="0">
                <a:latin typeface="Times New Roman" panose="02020603050405020304" pitchFamily="18" charset="0"/>
                <a:cs typeface="Times New Roman" panose="02020603050405020304" pitchFamily="18" charset="0"/>
              </a:rPr>
              <a:t>[Wang, Wei, Wen, Yang, STOC 2024]</a:t>
            </a:r>
          </a:p>
        </p:txBody>
      </p:sp>
      <mc:AlternateContent xmlns:mc="http://schemas.openxmlformats.org/markup-compatibility/2006" xmlns:a14="http://schemas.microsoft.com/office/drawing/2010/main">
        <mc:Choice Requires="a14">
          <p:sp>
            <p:nvSpPr>
              <p:cNvPr id="58" name="文本框 7">
                <a:extLst>
                  <a:ext uri="{FF2B5EF4-FFF2-40B4-BE49-F238E27FC236}">
                    <a16:creationId xmlns:a16="http://schemas.microsoft.com/office/drawing/2014/main" id="{687CA19A-7737-5C38-62C2-0B089F0BC2AF}"/>
                  </a:ext>
                </a:extLst>
              </p:cNvPr>
              <p:cNvSpPr txBox="1"/>
              <p:nvPr/>
            </p:nvSpPr>
            <p:spPr bwMode="auto">
              <a:xfrm>
                <a:off x="-309173" y="7338769"/>
                <a:ext cx="367233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900" i="1">
                        <a:latin typeface="Cambria Math" panose="02040503050406030204" pitchFamily="18" charset="0"/>
                        <a:ea typeface="楷体" panose="02010609060101010101" pitchFamily="49" charset="-122"/>
                      </a:rPr>
                      <m:t>𝑛</m:t>
                    </m:r>
                    <m:r>
                      <a:rPr lang="en-US" altLang="zh-CN" sz="1900" b="0" i="1">
                        <a:latin typeface="Cambria Math" panose="02040503050406030204" pitchFamily="18" charset="0"/>
                        <a:ea typeface="楷体" panose="02010609060101010101" pitchFamily="49" charset="-122"/>
                      </a:rPr>
                      <m:t>, </m:t>
                    </m:r>
                    <m:r>
                      <a:rPr lang="en-US" altLang="zh-CN" sz="1900" b="0" i="1">
                        <a:latin typeface="Cambria Math" panose="02040503050406030204" pitchFamily="18" charset="0"/>
                        <a:ea typeface="楷体" panose="02010609060101010101" pitchFamily="49" charset="-122"/>
                      </a:rPr>
                      <m:t>𝑚</m:t>
                    </m:r>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 of nodes/edges</a:t>
                </a:r>
              </a:p>
            </p:txBody>
          </p:sp>
        </mc:Choice>
        <mc:Fallback xmlns="">
          <p:sp>
            <p:nvSpPr>
              <p:cNvPr id="58" name="文本框 7">
                <a:extLst>
                  <a:ext uri="{FF2B5EF4-FFF2-40B4-BE49-F238E27FC236}">
                    <a16:creationId xmlns:a16="http://schemas.microsoft.com/office/drawing/2014/main" id="{687CA19A-7737-5C38-62C2-0B089F0BC2AF}"/>
                  </a:ext>
                </a:extLst>
              </p:cNvPr>
              <p:cNvSpPr txBox="1">
                <a:spLocks noRot="1" noChangeAspect="1" noMove="1" noResize="1" noEditPoints="1" noAdjustHandles="1" noChangeArrowheads="1" noChangeShapeType="1" noTextEdit="1"/>
              </p:cNvSpPr>
              <p:nvPr/>
            </p:nvSpPr>
            <p:spPr bwMode="auto">
              <a:xfrm>
                <a:off x="-309173" y="7338769"/>
                <a:ext cx="3672336" cy="384721"/>
              </a:xfrm>
              <a:prstGeom prst="rect">
                <a:avLst/>
              </a:prstGeom>
              <a:blipFill>
                <a:blip r:embed="rId6"/>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8">
                <a:extLst>
                  <a:ext uri="{FF2B5EF4-FFF2-40B4-BE49-F238E27FC236}">
                    <a16:creationId xmlns:a16="http://schemas.microsoft.com/office/drawing/2014/main" id="{25C50A24-AB7F-4FE9-E218-5F5479943281}"/>
                  </a:ext>
                </a:extLst>
              </p:cNvPr>
              <p:cNvSpPr txBox="1"/>
              <p:nvPr/>
            </p:nvSpPr>
            <p:spPr bwMode="auto">
              <a:xfrm>
                <a:off x="2329630" y="7338769"/>
                <a:ext cx="4862633" cy="413318"/>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sSub>
                          <m:sSubPr>
                            <m:ctrlPr>
                              <a:rPr lang="en-US" altLang="zh-CN" sz="190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out</m:t>
                            </m:r>
                          </m:sub>
                        </m:sSub>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maximum out-degree</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59" name="文本框 8">
                <a:extLst>
                  <a:ext uri="{FF2B5EF4-FFF2-40B4-BE49-F238E27FC236}">
                    <a16:creationId xmlns:a16="http://schemas.microsoft.com/office/drawing/2014/main" id="{25C50A24-AB7F-4FE9-E218-5F5479943281}"/>
                  </a:ext>
                </a:extLst>
              </p:cNvPr>
              <p:cNvSpPr txBox="1">
                <a:spLocks noRot="1" noChangeAspect="1" noMove="1" noResize="1" noEditPoints="1" noAdjustHandles="1" noChangeArrowheads="1" noChangeShapeType="1" noTextEdit="1"/>
              </p:cNvSpPr>
              <p:nvPr/>
            </p:nvSpPr>
            <p:spPr bwMode="auto">
              <a:xfrm>
                <a:off x="2329630" y="7338769"/>
                <a:ext cx="4862633" cy="413318"/>
              </a:xfrm>
              <a:prstGeom prst="rect">
                <a:avLst/>
              </a:prstGeom>
              <a:blipFill>
                <a:blip r:embed="rId7"/>
                <a:stretch>
                  <a:fillRect t="-5882" b="-17647"/>
                </a:stretch>
              </a:blipFill>
              <a:ln w="9525" algn="ctr">
                <a:noFill/>
                <a:miter lim="800000"/>
                <a:headEnd/>
                <a:tailEnd/>
              </a:ln>
              <a:effectLst/>
            </p:spPr>
            <p:txBody>
              <a:bodyPr/>
              <a:lstStyle/>
              <a:p>
                <a:r>
                  <a:rPr lang="en-US">
                    <a:noFill/>
                  </a:rPr>
                  <a:t> </a:t>
                </a:r>
              </a:p>
            </p:txBody>
          </p:sp>
        </mc:Fallback>
      </mc:AlternateContent>
      <p:sp>
        <p:nvSpPr>
          <p:cNvPr id="60" name="Arc 59">
            <a:extLst>
              <a:ext uri="{FF2B5EF4-FFF2-40B4-BE49-F238E27FC236}">
                <a16:creationId xmlns:a16="http://schemas.microsoft.com/office/drawing/2014/main" id="{23151157-1683-6CF3-8C1F-9258E33A2F07}"/>
              </a:ext>
            </a:extLst>
          </p:cNvPr>
          <p:cNvSpPr/>
          <p:nvPr/>
        </p:nvSpPr>
        <p:spPr>
          <a:xfrm>
            <a:off x="3664772" y="3452075"/>
            <a:ext cx="763750" cy="628687"/>
          </a:xfrm>
          <a:prstGeom prst="arc">
            <a:avLst>
              <a:gd name="adj1" fmla="val 17736710"/>
              <a:gd name="adj2" fmla="val 3656761"/>
            </a:avLst>
          </a:prstGeom>
          <a:ln w="38100">
            <a:solidFill>
              <a:srgbClr val="C00000"/>
            </a:solidFill>
            <a:headEnd type="stealth"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1" name="文本框 8">
            <a:extLst>
              <a:ext uri="{FF2B5EF4-FFF2-40B4-BE49-F238E27FC236}">
                <a16:creationId xmlns:a16="http://schemas.microsoft.com/office/drawing/2014/main" id="{0C26F0D8-6C26-7E19-668E-C9510B6CFFE0}"/>
              </a:ext>
            </a:extLst>
          </p:cNvPr>
          <p:cNvSpPr txBox="1"/>
          <p:nvPr/>
        </p:nvSpPr>
        <p:spPr bwMode="auto">
          <a:xfrm>
            <a:off x="4437821" y="3546761"/>
            <a:ext cx="1001198" cy="400110"/>
          </a:xfrm>
          <a:prstGeom prst="rect">
            <a:avLst/>
          </a:prstGeom>
          <a:noFill/>
          <a:ln w="9525" algn="ctr">
            <a:noFill/>
            <a:miter lim="800000"/>
            <a:headEnd/>
            <a:tailEnd/>
          </a:ln>
          <a:effectLst/>
        </p:spPr>
        <p:txBody>
          <a:bodyPr wrap="square">
            <a:spAutoFit/>
          </a:bodyPr>
          <a:lstStyle/>
          <a:p>
            <a:pPr marL="0" lvl="2" eaLnBrk="0" hangingPunct="0">
              <a:spcBef>
                <a:spcPts val="300"/>
              </a:spcBef>
              <a:buSzPct val="80000"/>
              <a:defRPr/>
            </a:pPr>
            <a:r>
              <a:rPr lang="en-US" altLang="zh-CN"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match</a:t>
            </a:r>
            <a:endParaRPr lang="en-US" altLang="zh-CN" b="1" i="1">
              <a:solidFill>
                <a:srgbClr val="C00000"/>
              </a:solidFill>
              <a:latin typeface="Cambria Math" panose="02040503050406030204" pitchFamily="18" charset="0"/>
              <a:ea typeface="楷体" panose="02010609060101010101" pitchFamily="49" charset="-122"/>
              <a:cs typeface="Times New Roman" panose="02020603050405020304" pitchFamily="18" charset="0"/>
            </a:endParaRPr>
          </a:p>
        </p:txBody>
      </p:sp>
      <p:sp>
        <p:nvSpPr>
          <p:cNvPr id="62" name="文本框 8">
            <a:extLst>
              <a:ext uri="{FF2B5EF4-FFF2-40B4-BE49-F238E27FC236}">
                <a16:creationId xmlns:a16="http://schemas.microsoft.com/office/drawing/2014/main" id="{5AF33F5B-A37B-F3A3-280A-CC8111B9CC87}"/>
              </a:ext>
            </a:extLst>
          </p:cNvPr>
          <p:cNvSpPr txBox="1"/>
          <p:nvPr/>
        </p:nvSpPr>
        <p:spPr bwMode="auto">
          <a:xfrm>
            <a:off x="7078097" y="886212"/>
            <a:ext cx="2297056" cy="430887"/>
          </a:xfrm>
          <a:prstGeom prst="rect">
            <a:avLst/>
          </a:prstGeom>
          <a:noFill/>
          <a:ln w="9525" algn="ctr">
            <a:noFill/>
            <a:miter lim="800000"/>
            <a:headEnd/>
            <a:tailEnd/>
          </a:ln>
          <a:effectLst/>
        </p:spPr>
        <p:txBody>
          <a:bodyPr wrap="square">
            <a:spAutoFit/>
          </a:bodyPr>
          <a:lstStyle/>
          <a:p>
            <a:pPr marL="0" lvl="2" eaLnBrk="0" hangingPunct="0">
              <a:spcBef>
                <a:spcPts val="300"/>
              </a:spcBef>
              <a:buSzPct val="80000"/>
              <a:defRPr/>
            </a:pPr>
            <a:r>
              <a:rPr lang="en-US" altLang="zh-CN" sz="2200" b="1">
                <a:latin typeface="Times New Roman" panose="02020603050405020304" pitchFamily="18" charset="0"/>
                <a:ea typeface="楷体" panose="02010609060101010101" pitchFamily="49" charset="-122"/>
                <a:cs typeface="Times New Roman" panose="02020603050405020304" pitchFamily="18" charset="0"/>
              </a:rPr>
              <a:t>max out-degree</a:t>
            </a:r>
            <a:endParaRPr lang="en-US" altLang="zh-CN" sz="2200" b="1">
              <a:latin typeface="Cambria Math" panose="02040503050406030204" pitchFamily="18" charset="0"/>
              <a:ea typeface="楷体" panose="02010609060101010101" pitchFamily="49" charset="-122"/>
              <a:cs typeface="Times New Roman" panose="02020603050405020304" pitchFamily="18" charset="0"/>
            </a:endParaRPr>
          </a:p>
        </p:txBody>
      </p:sp>
      <p:sp>
        <p:nvSpPr>
          <p:cNvPr id="63" name="Arc 62">
            <a:extLst>
              <a:ext uri="{FF2B5EF4-FFF2-40B4-BE49-F238E27FC236}">
                <a16:creationId xmlns:a16="http://schemas.microsoft.com/office/drawing/2014/main" id="{3291E789-266D-F8A4-5C55-40DBBC0F4888}"/>
              </a:ext>
            </a:extLst>
          </p:cNvPr>
          <p:cNvSpPr/>
          <p:nvPr/>
        </p:nvSpPr>
        <p:spPr>
          <a:xfrm rot="629864">
            <a:off x="7939862" y="1190803"/>
            <a:ext cx="684870" cy="628687"/>
          </a:xfrm>
          <a:prstGeom prst="arc">
            <a:avLst>
              <a:gd name="adj1" fmla="val 18627398"/>
              <a:gd name="adj2" fmla="val 3468818"/>
            </a:avLst>
          </a:prstGeom>
          <a:ln w="28575">
            <a:solidFill>
              <a:schemeClr val="tx1"/>
            </a:solidFill>
            <a:headEnd type="none"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17963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06E5A-21AF-7EBB-52B7-0CB565B5B0B9}"/>
            </a:ext>
          </a:extLst>
        </p:cNvPr>
        <p:cNvGrpSpPr/>
        <p:nvPr/>
      </p:nvGrpSpPr>
      <p:grpSpPr>
        <a:xfrm>
          <a:off x="0" y="0"/>
          <a:ext cx="0" cy="0"/>
          <a:chOff x="0" y="0"/>
          <a:chExt cx="0" cy="0"/>
        </a:xfrm>
      </p:grpSpPr>
      <p:sp>
        <p:nvSpPr>
          <p:cNvPr id="27" name="圆角矩形 16">
            <a:extLst>
              <a:ext uri="{FF2B5EF4-FFF2-40B4-BE49-F238E27FC236}">
                <a16:creationId xmlns:a16="http://schemas.microsoft.com/office/drawing/2014/main" id="{1E731C14-E592-26A3-2CE5-F220A8885AFE}"/>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FCE5D378-CD8F-1E5D-8A09-278B2302A687}"/>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Prior Work</a:t>
            </a:r>
          </a:p>
        </p:txBody>
      </p:sp>
      <mc:AlternateContent xmlns:mc="http://schemas.openxmlformats.org/markup-compatibility/2006">
        <mc:Choice xmlns:a14="http://schemas.microsoft.com/office/drawing/2010/main" Requires="a14">
          <p:sp>
            <p:nvSpPr>
              <p:cNvPr id="15" name="Freeform 34">
                <a:extLst>
                  <a:ext uri="{FF2B5EF4-FFF2-40B4-BE49-F238E27FC236}">
                    <a16:creationId xmlns:a16="http://schemas.microsoft.com/office/drawing/2014/main" id="{BBC10CB6-FF5B-11F4-A5DF-7F1DDF7B32C0}"/>
                  </a:ext>
                </a:extLst>
              </p:cNvPr>
              <p:cNvSpPr>
                <a:spLocks noEditPoints="1"/>
              </p:cNvSpPr>
              <p:nvPr/>
            </p:nvSpPr>
            <p:spPr bwMode="auto">
              <a:xfrm>
                <a:off x="26631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r>
                  <a:rPr lang="en-US" altLang="zh-CN" sz="2700" b="1" dirty="0">
                    <a:latin typeface="Times New Roman" panose="02020603050405020304" pitchFamily="18" charset="0"/>
                    <a:ea typeface="KaiTi" panose="02010609060101010101" pitchFamily="49" charset="-122"/>
                    <a:cs typeface="Times New Roman" panose="02020603050405020304" pitchFamily="18" charset="0"/>
                  </a:rPr>
                  <a:t>Theoretical Gaps </a:t>
                </a:r>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under Parameterizations by </a:t>
                </a:r>
                <a14:m>
                  <m:oMath xmlns:m="http://schemas.openxmlformats.org/officeDocument/2006/math">
                    <m:r>
                      <a:rPr lang="en-US" altLang="zh-CN" sz="2700" b="0" i="1" dirty="0">
                        <a:latin typeface="Cambria Math" panose="02040503050406030204" pitchFamily="18" charset="0"/>
                        <a:ea typeface="KaiTi" panose="02010609060101010101" pitchFamily="49" charset="-122"/>
                        <a:cs typeface="Times New Roman" panose="02020603050405020304" pitchFamily="18" charset="0"/>
                      </a:rPr>
                      <m:t>𝑛</m:t>
                    </m:r>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r>
                      <a:rPr lang="en-US" altLang="zh-CN" sz="2700" b="0" i="1" dirty="0">
                        <a:latin typeface="Cambria Math" panose="02040503050406030204" pitchFamily="18" charset="0"/>
                        <a:ea typeface="KaiTi" panose="02010609060101010101" pitchFamily="49" charset="-122"/>
                        <a:cs typeface="Times New Roman" panose="02020603050405020304" pitchFamily="18" charset="0"/>
                      </a:rPr>
                      <m:t>𝑚</m:t>
                    </m:r>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sSub>
                      <m:sSubPr>
                        <m:ctrlPr>
                          <a:rPr lang="en-US" altLang="zh-CN" sz="2800" i="1">
                            <a:latin typeface="Cambria Math" panose="02040503050406030204" pitchFamily="18" charset="0"/>
                            <a:ea typeface="楷体" panose="02010609060101010101" pitchFamily="49" charset="-122"/>
                          </a:rPr>
                        </m:ctrlPr>
                      </m:sSubPr>
                      <m:e>
                        <m:r>
                          <m:rPr>
                            <m:sty m:val="p"/>
                          </m:rPr>
                          <a:rPr lang="en-US" altLang="zh-CN" sz="2800">
                            <a:latin typeface="Cambria Math" panose="02040503050406030204" pitchFamily="18" charset="0"/>
                            <a:ea typeface="楷体" panose="02010609060101010101" pitchFamily="49" charset="-122"/>
                          </a:rPr>
                          <m:t>Δ</m:t>
                        </m:r>
                      </m:e>
                      <m:sub>
                        <m:r>
                          <m:rPr>
                            <m:sty m:val="p"/>
                          </m:rPr>
                          <a:rPr lang="en-US" altLang="zh-CN" sz="2800" i="1">
                            <a:latin typeface="Cambria Math" panose="02040503050406030204" pitchFamily="18" charset="0"/>
                            <a:ea typeface="楷体" panose="02010609060101010101" pitchFamily="49" charset="-122"/>
                          </a:rPr>
                          <m:t>out</m:t>
                        </m:r>
                      </m:sub>
                    </m:sSub>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sSub>
                      <m:sSubPr>
                        <m:ctrlPr>
                          <a:rPr lang="en-US" altLang="zh-CN" sz="2800" b="1" i="1">
                            <a:solidFill>
                              <a:srgbClr val="C00000"/>
                            </a:solidFill>
                            <a:latin typeface="Cambria Math" panose="02040503050406030204" pitchFamily="18" charset="0"/>
                            <a:ea typeface="楷体" panose="02010609060101010101" pitchFamily="49" charset="-122"/>
                          </a:rPr>
                        </m:ctrlPr>
                      </m:sSubPr>
                      <m:e>
                        <m:r>
                          <a:rPr lang="en-US" altLang="zh-CN" sz="2800" b="1" i="0">
                            <a:solidFill>
                              <a:srgbClr val="C00000"/>
                            </a:solidFill>
                            <a:latin typeface="Cambria Math" panose="02040503050406030204" pitchFamily="18" charset="0"/>
                            <a:ea typeface="楷体" panose="02010609060101010101" pitchFamily="49" charset="-122"/>
                          </a:rPr>
                          <m:t>𝚫</m:t>
                        </m:r>
                      </m:e>
                      <m:sub>
                        <m:r>
                          <a:rPr lang="en-US" altLang="zh-CN" sz="2800" b="1" i="0">
                            <a:solidFill>
                              <a:srgbClr val="C00000"/>
                            </a:solidFill>
                            <a:latin typeface="Cambria Math" panose="02040503050406030204" pitchFamily="18" charset="0"/>
                            <a:ea typeface="楷体" panose="02010609060101010101" pitchFamily="49" charset="-122"/>
                          </a:rPr>
                          <m:t>𝐢𝐧</m:t>
                        </m:r>
                      </m:sub>
                    </m:sSub>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p:sp>
            <p:nvSpPr>
              <p:cNvPr id="15" name="Freeform 34">
                <a:extLst>
                  <a:ext uri="{FF2B5EF4-FFF2-40B4-BE49-F238E27FC236}">
                    <a16:creationId xmlns:a16="http://schemas.microsoft.com/office/drawing/2014/main" id="{BBC10CB6-FF5B-11F4-A5DF-7F1DDF7B32C0}"/>
                  </a:ext>
                </a:extLst>
              </p:cNvPr>
              <p:cNvSpPr>
                <a:spLocks noRot="1" noChangeAspect="1" noMove="1" noResize="1" noEditPoints="1" noAdjustHandles="1" noChangeArrowheads="1" noChangeShapeType="1" noTextEdit="1"/>
              </p:cNvSpPr>
              <p:nvPr/>
            </p:nvSpPr>
            <p:spPr bwMode="auto">
              <a:xfrm>
                <a:off x="26631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blipFill>
                <a:blip r:embed="rId3"/>
                <a:stretch>
                  <a:fillRect b="-4688"/>
                </a:stretch>
              </a:blipFill>
              <a:ln>
                <a:noFill/>
              </a:ln>
            </p:spPr>
            <p:txBody>
              <a:bodyPr/>
              <a:lstStyle/>
              <a:p>
                <a:r>
                  <a:rPr lang="en-US">
                    <a:noFill/>
                  </a:rPr>
                  <a:t> </a:t>
                </a:r>
              </a:p>
            </p:txBody>
          </p:sp>
        </mc:Fallback>
      </mc:AlternateContent>
      <p:sp>
        <p:nvSpPr>
          <p:cNvPr id="2" name="矩形 94">
            <a:extLst>
              <a:ext uri="{FF2B5EF4-FFF2-40B4-BE49-F238E27FC236}">
                <a16:creationId xmlns:a16="http://schemas.microsoft.com/office/drawing/2014/main" id="{CB7B5B42-2F30-B2BD-4153-4AD1F3680B19}"/>
              </a:ext>
            </a:extLst>
          </p:cNvPr>
          <p:cNvSpPr/>
          <p:nvPr/>
        </p:nvSpPr>
        <p:spPr>
          <a:xfrm>
            <a:off x="991876" y="2829043"/>
            <a:ext cx="3159825" cy="938102"/>
          </a:xfrm>
          <a:prstGeom prst="rect">
            <a:avLst/>
          </a:prstGeom>
          <a:solidFill>
            <a:schemeClr val="accent5">
              <a:lumMod val="40000"/>
              <a:lumOff val="6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矩形 107">
            <a:extLst>
              <a:ext uri="{FF2B5EF4-FFF2-40B4-BE49-F238E27FC236}">
                <a16:creationId xmlns:a16="http://schemas.microsoft.com/office/drawing/2014/main" id="{D48682A4-7234-B3A1-822A-83116A75DAE4}"/>
              </a:ext>
            </a:extLst>
          </p:cNvPr>
          <p:cNvSpPr/>
          <p:nvPr/>
        </p:nvSpPr>
        <p:spPr>
          <a:xfrm>
            <a:off x="985494" y="3767146"/>
            <a:ext cx="3159825" cy="3347092"/>
          </a:xfrm>
          <a:prstGeom prst="rect">
            <a:avLst/>
          </a:prstGeom>
          <a:solidFill>
            <a:srgbClr val="E3EDF9"/>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文本框 109">
                <a:extLst>
                  <a:ext uri="{FF2B5EF4-FFF2-40B4-BE49-F238E27FC236}">
                    <a16:creationId xmlns:a16="http://schemas.microsoft.com/office/drawing/2014/main" id="{DB754871-5C85-372A-B29E-ADA94D993099}"/>
                  </a:ext>
                </a:extLst>
              </p:cNvPr>
              <p:cNvSpPr txBox="1"/>
              <p:nvPr/>
            </p:nvSpPr>
            <p:spPr bwMode="auto">
              <a:xfrm>
                <a:off x="737202" y="3857323"/>
                <a:ext cx="3656407"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m:rPr>
                          <m:sty m:val="p"/>
                        </m:rPr>
                        <a:rPr lang="en-US" altLang="zh-CN" sz="2100">
                          <a:latin typeface="Cambria Math" panose="02040503050406030204" pitchFamily="18" charset="0"/>
                          <a:cs typeface="Times New Roman" panose="02020603050405020304" pitchFamily="18" charset="0"/>
                        </a:rPr>
                        <m:t>Ω</m:t>
                      </m:r>
                      <m:d>
                        <m:dPr>
                          <m:ctrlPr>
                            <a:rPr lang="en-US" altLang="zh-CN" sz="2100" i="1">
                              <a:latin typeface="Cambria Math" panose="02040503050406030204" pitchFamily="18" charset="0"/>
                              <a:cs typeface="Times New Roman" panose="02020603050405020304" pitchFamily="18" charset="0"/>
                            </a:rPr>
                          </m:ctrlPr>
                        </m:d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a:rPr lang="en-US" altLang="zh-CN" sz="2100"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latin typeface="Cambria Math" panose="02040503050406030204" pitchFamily="18" charset="0"/>
                                  <a:cs typeface="Times New Roman" panose="02020603050405020304" pitchFamily="18" charset="0"/>
                                </a:rPr>
                              </m:ctrlPr>
                            </m:funcPr>
                            <m:fName>
                              <m:r>
                                <m:rPr>
                                  <m:sty m:val="p"/>
                                </m:rPr>
                                <a:rPr lang="en-US" altLang="zh-CN" sz="2100">
                                  <a:latin typeface="Cambria Math" panose="02040503050406030204" pitchFamily="18" charset="0"/>
                                  <a:cs typeface="Times New Roman" panose="02020603050405020304" pitchFamily="18" charset="0"/>
                                </a:rPr>
                                <m:t>min</m:t>
                              </m:r>
                            </m:fName>
                            <m:e>
                              <m:d>
                                <m:dPr>
                                  <m:ctrlPr>
                                    <a:rPr lang="en-US" altLang="zh-CN" sz="2100" i="1">
                                      <a:latin typeface="Cambria Math" panose="02040503050406030204" pitchFamily="18" charset="0"/>
                                      <a:cs typeface="Times New Roman" panose="02020603050405020304" pitchFamily="18" charset="0"/>
                                    </a:rPr>
                                  </m:ctrlPr>
                                </m:dPr>
                                <m:e>
                                  <m:sSubSup>
                                    <m:sSubSupPr>
                                      <m:ctrlPr>
                                        <a:rPr lang="en-US" altLang="zh-CN" sz="2100" i="1">
                                          <a:latin typeface="Cambria Math" panose="02040503050406030204" pitchFamily="18" charset="0"/>
                                          <a:cs typeface="Times New Roman" panose="02020603050405020304" pitchFamily="18" charset="0"/>
                                        </a:rPr>
                                      </m:ctrlPr>
                                    </m:sSubSupPr>
                                    <m:e>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out</m:t>
                                      </m:r>
                                    </m:sub>
                                    <m:sup>
                                      <m:r>
                                        <a:rPr lang="en-US" altLang="zh-CN" sz="2100" i="1">
                                          <a:latin typeface="Cambria Math" panose="02040503050406030204" pitchFamily="18" charset="0"/>
                                          <a:cs typeface="Times New Roman" panose="02020603050405020304" pitchFamily="18" charset="0"/>
                                        </a:rPr>
                                        <m:t>1/2</m:t>
                                      </m:r>
                                    </m:sup>
                                  </m:sSubSup>
                                  <m:r>
                                    <a:rPr lang="en-US" altLang="zh-CN" sz="2100" i="1">
                                      <a:latin typeface="Cambria Math" panose="02040503050406030204" pitchFamily="18" charset="0"/>
                                      <a:cs typeface="Times New Roman" panose="02020603050405020304" pitchFamily="18" charset="0"/>
                                    </a:rPr>
                                    <m:t>,</m:t>
                                  </m:r>
                                  <m:r>
                                    <a:rPr lang="zh-CN" altLang="en-US" sz="2100" i="1">
                                      <a:latin typeface="Cambria Math" panose="02040503050406030204" pitchFamily="18" charset="0"/>
                                      <a:cs typeface="Times New Roman" panose="02020603050405020304" pitchFamily="18" charset="0"/>
                                    </a:rPr>
                                    <m:t> </m:t>
                                  </m:r>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𝑚</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 name="文本框 109">
                <a:extLst>
                  <a:ext uri="{FF2B5EF4-FFF2-40B4-BE49-F238E27FC236}">
                    <a16:creationId xmlns:a16="http://schemas.microsoft.com/office/drawing/2014/main" id="{DB754871-5C85-372A-B29E-ADA94D993099}"/>
                  </a:ext>
                </a:extLst>
              </p:cNvPr>
              <p:cNvSpPr txBox="1">
                <a:spLocks noRot="1" noChangeAspect="1" noMove="1" noResize="1" noEditPoints="1" noAdjustHandles="1" noChangeArrowheads="1" noChangeShapeType="1" noTextEdit="1"/>
              </p:cNvSpPr>
              <p:nvPr/>
            </p:nvSpPr>
            <p:spPr bwMode="auto">
              <a:xfrm>
                <a:off x="737202" y="3857323"/>
                <a:ext cx="3656407" cy="689013"/>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9" name="文本框 124">
            <a:extLst>
              <a:ext uri="{FF2B5EF4-FFF2-40B4-BE49-F238E27FC236}">
                <a16:creationId xmlns:a16="http://schemas.microsoft.com/office/drawing/2014/main" id="{9D7F6811-447F-4D4C-9DA4-A1EFC4A751A4}"/>
              </a:ext>
            </a:extLst>
          </p:cNvPr>
          <p:cNvSpPr txBox="1"/>
          <p:nvPr/>
        </p:nvSpPr>
        <p:spPr bwMode="auto">
          <a:xfrm>
            <a:off x="-53533" y="2867472"/>
            <a:ext cx="1079971"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altLang="zh-CN" b="1" dirty="0">
                <a:solidFill>
                  <a:srgbClr val="D77D28"/>
                </a:solidFill>
                <a:latin typeface="Times New Roman" panose="02020603050405020304" pitchFamily="18" charset="0"/>
                <a:ea typeface="KaiTi" panose="02010609060101010101" pitchFamily="49" charset="-122"/>
                <a:cs typeface="Times New Roman" panose="02020603050405020304" pitchFamily="18" charset="0"/>
              </a:rPr>
              <a:t>Upper Bound</a:t>
            </a:r>
          </a:p>
        </p:txBody>
      </p:sp>
      <p:sp>
        <p:nvSpPr>
          <p:cNvPr id="10" name="文本框 126">
            <a:extLst>
              <a:ext uri="{FF2B5EF4-FFF2-40B4-BE49-F238E27FC236}">
                <a16:creationId xmlns:a16="http://schemas.microsoft.com/office/drawing/2014/main" id="{7E87B633-0313-10E8-21DB-A77039A6132F}"/>
              </a:ext>
            </a:extLst>
          </p:cNvPr>
          <p:cNvSpPr txBox="1"/>
          <p:nvPr/>
        </p:nvSpPr>
        <p:spPr bwMode="auto">
          <a:xfrm>
            <a:off x="-114784" y="6360390"/>
            <a:ext cx="1202471"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b="1" dirty="0">
                <a:solidFill>
                  <a:srgbClr val="005AAA"/>
                </a:solidFill>
                <a:latin typeface="Times New Roman" panose="02020603050405020304" pitchFamily="18" charset="0"/>
                <a:ea typeface="KaiTi" panose="02010609060101010101" pitchFamily="49" charset="-122"/>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26" name="文本框 106">
                <a:extLst>
                  <a:ext uri="{FF2B5EF4-FFF2-40B4-BE49-F238E27FC236}">
                    <a16:creationId xmlns:a16="http://schemas.microsoft.com/office/drawing/2014/main" id="{92699415-0775-897B-0D12-F56093590AEF}"/>
                  </a:ext>
                </a:extLst>
              </p:cNvPr>
              <p:cNvSpPr txBox="1"/>
              <p:nvPr/>
            </p:nvSpPr>
            <p:spPr bwMode="auto">
              <a:xfrm>
                <a:off x="1112311" y="2965140"/>
                <a:ext cx="3045855"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left"/>
                    </m:oMathParaPr>
                    <m:oMath xmlns:m="http://schemas.openxmlformats.org/officeDocument/2006/math">
                      <m:r>
                        <a:rPr lang="en-US" altLang="zh-CN" sz="2100" i="1">
                          <a:solidFill>
                            <a:schemeClr val="tx1"/>
                          </a:solidFill>
                          <a:latin typeface="Cambria Math" panose="02040503050406030204" pitchFamily="18" charset="0"/>
                          <a:cs typeface="Times New Roman" panose="02020603050405020304" pitchFamily="18" charset="0"/>
                        </a:rPr>
                        <m:t>𝑂</m:t>
                      </m:r>
                      <m:d>
                        <m:dPr>
                          <m:ctrlPr>
                            <a:rPr lang="en-US" altLang="zh-CN" sz="2100" i="1">
                              <a:solidFill>
                                <a:schemeClr val="tx1"/>
                              </a:solidFill>
                              <a:latin typeface="Cambria Math" panose="02040503050406030204" pitchFamily="18" charset="0"/>
                              <a:cs typeface="Times New Roman" panose="02020603050405020304" pitchFamily="18" charset="0"/>
                            </a:rPr>
                          </m:ctrlPr>
                        </m:dPr>
                        <m:e>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𝑛</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2</m:t>
                                  </m:r>
                                </m:den>
                              </m:f>
                            </m:sup>
                          </m:sSup>
                          <m:r>
                            <a:rPr lang="en-US" altLang="zh-CN" sz="21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100">
                                  <a:solidFill>
                                    <a:schemeClr val="tx1"/>
                                  </a:solidFill>
                                  <a:latin typeface="Cambria Math" panose="02040503050406030204" pitchFamily="18" charset="0"/>
                                  <a:cs typeface="Times New Roman" panose="02020603050405020304" pitchFamily="18" charset="0"/>
                                </a:rPr>
                                <m:t>min</m:t>
                              </m:r>
                            </m:fName>
                            <m:e>
                              <m:d>
                                <m:dPr>
                                  <m:ctrlPr>
                                    <a:rPr lang="en-US" altLang="zh-CN" sz="2100" i="1">
                                      <a:solidFill>
                                        <a:schemeClr val="tx1"/>
                                      </a:solidFill>
                                      <a:latin typeface="Cambria Math" panose="02040503050406030204" pitchFamily="18" charset="0"/>
                                      <a:cs typeface="Times New Roman" panose="02020603050405020304" pitchFamily="18" charset="0"/>
                                    </a:rPr>
                                  </m:ctrlPr>
                                </m:dPr>
                                <m:e>
                                  <m:sSubSup>
                                    <m:sSubSupPr>
                                      <m:ctrlPr>
                                        <a:rPr lang="en-US" altLang="zh-CN" sz="2100" i="1">
                                          <a:solidFill>
                                            <a:schemeClr val="tx1"/>
                                          </a:solidFill>
                                          <a:latin typeface="Cambria Math" panose="02040503050406030204" pitchFamily="18" charset="0"/>
                                          <a:cs typeface="Times New Roman" panose="02020603050405020304" pitchFamily="18" charset="0"/>
                                        </a:rPr>
                                      </m:ctrlPr>
                                    </m:sSubSupPr>
                                    <m:e>
                                      <m:r>
                                        <m:rPr>
                                          <m:sty m:val="p"/>
                                        </m:rPr>
                                        <a:rPr lang="en-US" altLang="zh-CN" sz="2100">
                                          <a:solidFill>
                                            <a:schemeClr val="tx1"/>
                                          </a:solidFill>
                                          <a:latin typeface="Cambria Math" panose="02040503050406030204" pitchFamily="18" charset="0"/>
                                          <a:cs typeface="Times New Roman" panose="02020603050405020304" pitchFamily="18" charset="0"/>
                                        </a:rPr>
                                        <m:t>Δ</m:t>
                                      </m:r>
                                    </m:e>
                                    <m:sub>
                                      <m:r>
                                        <m:rPr>
                                          <m:sty m:val="p"/>
                                        </m:rPr>
                                        <a:rPr lang="en-US" altLang="zh-CN" sz="2100">
                                          <a:solidFill>
                                            <a:schemeClr val="tx1"/>
                                          </a:solidFill>
                                          <a:latin typeface="Cambria Math" panose="02040503050406030204" pitchFamily="18" charset="0"/>
                                          <a:cs typeface="Times New Roman" panose="02020603050405020304" pitchFamily="18" charset="0"/>
                                        </a:rPr>
                                        <m:t>out</m:t>
                                      </m:r>
                                    </m:sub>
                                    <m:sup>
                                      <m:r>
                                        <a:rPr lang="en-US" altLang="zh-CN" sz="2100" i="1">
                                          <a:solidFill>
                                            <a:schemeClr val="tx1"/>
                                          </a:solidFill>
                                          <a:latin typeface="Cambria Math" panose="02040503050406030204" pitchFamily="18" charset="0"/>
                                          <a:cs typeface="Times New Roman" panose="02020603050405020304" pitchFamily="18" charset="0"/>
                                        </a:rPr>
                                        <m:t>1/2</m:t>
                                      </m:r>
                                    </m:sup>
                                  </m:sSubSup>
                                  <m:r>
                                    <a:rPr lang="en-US" altLang="zh-CN" sz="2100" i="1">
                                      <a:solidFill>
                                        <a:schemeClr val="tx1"/>
                                      </a:solidFill>
                                      <a:latin typeface="Cambria Math" panose="02040503050406030204" pitchFamily="18" charset="0"/>
                                      <a:cs typeface="Times New Roman" panose="02020603050405020304" pitchFamily="18" charset="0"/>
                                    </a:rPr>
                                    <m:t>,</m:t>
                                  </m:r>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𝑚</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6" name="文本框 106">
                <a:extLst>
                  <a:ext uri="{FF2B5EF4-FFF2-40B4-BE49-F238E27FC236}">
                    <a16:creationId xmlns:a16="http://schemas.microsoft.com/office/drawing/2014/main" id="{92699415-0775-897B-0D12-F56093590AEF}"/>
                  </a:ext>
                </a:extLst>
              </p:cNvPr>
              <p:cNvSpPr txBox="1">
                <a:spLocks noRot="1" noChangeAspect="1" noMove="1" noResize="1" noEditPoints="1" noAdjustHandles="1" noChangeArrowheads="1" noChangeShapeType="1" noTextEdit="1"/>
              </p:cNvSpPr>
              <p:nvPr/>
            </p:nvSpPr>
            <p:spPr bwMode="auto">
              <a:xfrm>
                <a:off x="1112311" y="2965140"/>
                <a:ext cx="3045855" cy="689013"/>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sp>
        <p:nvSpPr>
          <p:cNvPr id="35" name="矩形 94">
            <a:extLst>
              <a:ext uri="{FF2B5EF4-FFF2-40B4-BE49-F238E27FC236}">
                <a16:creationId xmlns:a16="http://schemas.microsoft.com/office/drawing/2014/main" id="{DA9156A0-C1D3-250C-6DFB-93BF71F70E7C}"/>
              </a:ext>
            </a:extLst>
          </p:cNvPr>
          <p:cNvSpPr/>
          <p:nvPr/>
        </p:nvSpPr>
        <p:spPr>
          <a:xfrm>
            <a:off x="4378162" y="2829043"/>
            <a:ext cx="5417687" cy="938102"/>
          </a:xfrm>
          <a:prstGeom prst="rect">
            <a:avLst/>
          </a:prstGeom>
          <a:solidFill>
            <a:schemeClr val="accent5">
              <a:lumMod val="40000"/>
              <a:lumOff val="6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矩形 107">
            <a:extLst>
              <a:ext uri="{FF2B5EF4-FFF2-40B4-BE49-F238E27FC236}">
                <a16:creationId xmlns:a16="http://schemas.microsoft.com/office/drawing/2014/main" id="{CF1491C6-203E-30AC-A0BD-070D16DE2E09}"/>
              </a:ext>
            </a:extLst>
          </p:cNvPr>
          <p:cNvSpPr/>
          <p:nvPr/>
        </p:nvSpPr>
        <p:spPr>
          <a:xfrm>
            <a:off x="4378162" y="4690216"/>
            <a:ext cx="5423861" cy="2424021"/>
          </a:xfrm>
          <a:prstGeom prst="rect">
            <a:avLst/>
          </a:prstGeom>
          <a:solidFill>
            <a:srgbClr val="E3EDF9"/>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 name="文本框 106">
                <a:extLst>
                  <a:ext uri="{FF2B5EF4-FFF2-40B4-BE49-F238E27FC236}">
                    <a16:creationId xmlns:a16="http://schemas.microsoft.com/office/drawing/2014/main" id="{D6D79597-538F-8700-FA6B-05654C05A2E4}"/>
                  </a:ext>
                </a:extLst>
              </p:cNvPr>
              <p:cNvSpPr txBox="1"/>
              <p:nvPr/>
            </p:nvSpPr>
            <p:spPr bwMode="auto">
              <a:xfrm>
                <a:off x="5407595" y="3017143"/>
                <a:ext cx="4230697"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left"/>
                    </m:oMathParaPr>
                    <m:oMath xmlns:m="http://schemas.openxmlformats.org/officeDocument/2006/math">
                      <m:r>
                        <a:rPr lang="en-US" altLang="zh-CN" sz="2100" i="1">
                          <a:solidFill>
                            <a:schemeClr val="tx1"/>
                          </a:solidFill>
                          <a:latin typeface="Cambria Math" panose="02040503050406030204" pitchFamily="18" charset="0"/>
                          <a:cs typeface="Times New Roman" panose="02020603050405020304" pitchFamily="18" charset="0"/>
                        </a:rPr>
                        <m:t>𝑂</m:t>
                      </m:r>
                      <m:d>
                        <m:dPr>
                          <m:ctrlPr>
                            <a:rPr lang="en-US" altLang="zh-CN" sz="2100" i="1">
                              <a:solidFill>
                                <a:schemeClr val="tx1"/>
                              </a:solidFill>
                              <a:latin typeface="Cambria Math" panose="02040503050406030204" pitchFamily="18" charset="0"/>
                              <a:cs typeface="Times New Roman" panose="02020603050405020304" pitchFamily="18" charset="0"/>
                            </a:rPr>
                          </m:ctrlPr>
                        </m:dPr>
                        <m:e>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𝑛</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2</m:t>
                                  </m:r>
                                </m:den>
                              </m:f>
                            </m:sup>
                          </m:sSup>
                          <m:r>
                            <a:rPr lang="en-US" altLang="zh-CN" sz="21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100">
                                  <a:solidFill>
                                    <a:schemeClr val="tx1"/>
                                  </a:solidFill>
                                  <a:latin typeface="Cambria Math" panose="02040503050406030204" pitchFamily="18" charset="0"/>
                                  <a:cs typeface="Times New Roman" panose="02020603050405020304" pitchFamily="18" charset="0"/>
                                </a:rPr>
                                <m:t>min</m:t>
                              </m:r>
                            </m:fName>
                            <m:e>
                              <m:d>
                                <m:dPr>
                                  <m:ctrlPr>
                                    <a:rPr lang="en-US" altLang="zh-CN" sz="2100" i="1">
                                      <a:solidFill>
                                        <a:schemeClr val="tx1"/>
                                      </a:solidFill>
                                      <a:latin typeface="Cambria Math" panose="02040503050406030204" pitchFamily="18" charset="0"/>
                                      <a:cs typeface="Times New Roman" panose="02020603050405020304" pitchFamily="18" charset="0"/>
                                    </a:rPr>
                                  </m:ctrlPr>
                                </m:dPr>
                                <m:e>
                                  <m:sSubSup>
                                    <m:sSubSupPr>
                                      <m:ctrlPr>
                                        <a:rPr lang="en-US" altLang="zh-CN" sz="2400" b="1" i="1">
                                          <a:solidFill>
                                            <a:srgbClr val="C00000"/>
                                          </a:solidFill>
                                          <a:latin typeface="Cambria Math" panose="02040503050406030204" pitchFamily="18" charset="0"/>
                                          <a:cs typeface="Times New Roman" panose="02020603050405020304" pitchFamily="18" charset="0"/>
                                        </a:rPr>
                                      </m:ctrlPr>
                                    </m:sSubSupPr>
                                    <m:e>
                                      <m:r>
                                        <a:rPr lang="en-US" altLang="zh-CN" sz="2400" b="1" i="0">
                                          <a:solidFill>
                                            <a:srgbClr val="C00000"/>
                                          </a:solidFill>
                                          <a:latin typeface="Cambria Math" panose="02040503050406030204" pitchFamily="18" charset="0"/>
                                          <a:cs typeface="Times New Roman" panose="02020603050405020304" pitchFamily="18" charset="0"/>
                                        </a:rPr>
                                        <m:t>𝚫</m:t>
                                      </m:r>
                                    </m:e>
                                    <m:sub>
                                      <m:r>
                                        <a:rPr lang="en-US" altLang="zh-CN" sz="2400" b="1" i="0">
                                          <a:solidFill>
                                            <a:srgbClr val="C00000"/>
                                          </a:solidFill>
                                          <a:latin typeface="Cambria Math" panose="02040503050406030204" pitchFamily="18" charset="0"/>
                                          <a:cs typeface="Times New Roman" panose="02020603050405020304" pitchFamily="18" charset="0"/>
                                        </a:rPr>
                                        <m:t>𝐢𝐧</m:t>
                                      </m:r>
                                    </m:sub>
                                    <m:sup>
                                      <m:r>
                                        <a:rPr lang="en-US" altLang="zh-CN" sz="2400" b="1" i="0">
                                          <a:solidFill>
                                            <a:srgbClr val="C00000"/>
                                          </a:solidFill>
                                          <a:latin typeface="Cambria Math" panose="02040503050406030204" pitchFamily="18" charset="0"/>
                                          <a:cs typeface="Times New Roman" panose="02020603050405020304" pitchFamily="18" charset="0"/>
                                        </a:rPr>
                                        <m:t>𝟏</m:t>
                                      </m:r>
                                      <m:r>
                                        <a:rPr lang="en-US" altLang="zh-CN" sz="2400" b="1" i="0">
                                          <a:solidFill>
                                            <a:srgbClr val="C00000"/>
                                          </a:solidFill>
                                          <a:latin typeface="Cambria Math" panose="02040503050406030204" pitchFamily="18" charset="0"/>
                                          <a:cs typeface="Times New Roman" panose="02020603050405020304" pitchFamily="18" charset="0"/>
                                        </a:rPr>
                                        <m:t>/</m:t>
                                      </m:r>
                                      <m:r>
                                        <a:rPr lang="en-US" altLang="zh-CN" sz="2400" b="1" i="0">
                                          <a:solidFill>
                                            <a:srgbClr val="C00000"/>
                                          </a:solidFill>
                                          <a:latin typeface="Cambria Math" panose="02040503050406030204" pitchFamily="18" charset="0"/>
                                          <a:cs typeface="Times New Roman" panose="02020603050405020304" pitchFamily="18" charset="0"/>
                                        </a:rPr>
                                        <m:t>𝟐</m:t>
                                      </m:r>
                                    </m:sup>
                                  </m:sSubSup>
                                  <m:r>
                                    <a:rPr lang="en-US" altLang="zh-CN" sz="2400" b="0" i="1">
                                      <a:latin typeface="Cambria Math" panose="02040503050406030204" pitchFamily="18" charset="0"/>
                                      <a:cs typeface="Times New Roman" panose="02020603050405020304" pitchFamily="18" charset="0"/>
                                    </a:rPr>
                                    <m:t>,</m:t>
                                  </m:r>
                                  <m:sSubSup>
                                    <m:sSubSupPr>
                                      <m:ctrlPr>
                                        <a:rPr lang="en-US" altLang="zh-CN" sz="2100" i="1">
                                          <a:solidFill>
                                            <a:schemeClr val="tx1"/>
                                          </a:solidFill>
                                          <a:latin typeface="Cambria Math" panose="02040503050406030204" pitchFamily="18" charset="0"/>
                                          <a:cs typeface="Times New Roman" panose="02020603050405020304" pitchFamily="18" charset="0"/>
                                        </a:rPr>
                                      </m:ctrlPr>
                                    </m:sSubSupPr>
                                    <m:e>
                                      <m:r>
                                        <m:rPr>
                                          <m:sty m:val="p"/>
                                        </m:rPr>
                                        <a:rPr lang="en-US" altLang="zh-CN" sz="2100">
                                          <a:solidFill>
                                            <a:schemeClr val="tx1"/>
                                          </a:solidFill>
                                          <a:latin typeface="Cambria Math" panose="02040503050406030204" pitchFamily="18" charset="0"/>
                                          <a:cs typeface="Times New Roman" panose="02020603050405020304" pitchFamily="18" charset="0"/>
                                        </a:rPr>
                                        <m:t>Δ</m:t>
                                      </m:r>
                                    </m:e>
                                    <m:sub>
                                      <m:r>
                                        <m:rPr>
                                          <m:sty m:val="p"/>
                                        </m:rPr>
                                        <a:rPr lang="en-US" altLang="zh-CN" sz="2100">
                                          <a:solidFill>
                                            <a:schemeClr val="tx1"/>
                                          </a:solidFill>
                                          <a:latin typeface="Cambria Math" panose="02040503050406030204" pitchFamily="18" charset="0"/>
                                          <a:cs typeface="Times New Roman" panose="02020603050405020304" pitchFamily="18" charset="0"/>
                                        </a:rPr>
                                        <m:t>out</m:t>
                                      </m:r>
                                    </m:sub>
                                    <m:sup>
                                      <m:r>
                                        <a:rPr lang="en-US" altLang="zh-CN" sz="2100" i="1">
                                          <a:solidFill>
                                            <a:schemeClr val="tx1"/>
                                          </a:solidFill>
                                          <a:latin typeface="Cambria Math" panose="02040503050406030204" pitchFamily="18" charset="0"/>
                                          <a:cs typeface="Times New Roman" panose="02020603050405020304" pitchFamily="18" charset="0"/>
                                        </a:rPr>
                                        <m:t>1/2</m:t>
                                      </m:r>
                                    </m:sup>
                                  </m:sSubSup>
                                  <m:r>
                                    <a:rPr lang="en-US" altLang="zh-CN" sz="2100" i="1">
                                      <a:solidFill>
                                        <a:schemeClr val="tx1"/>
                                      </a:solidFill>
                                      <a:latin typeface="Cambria Math" panose="02040503050406030204" pitchFamily="18" charset="0"/>
                                      <a:cs typeface="Times New Roman" panose="02020603050405020304" pitchFamily="18" charset="0"/>
                                    </a:rPr>
                                    <m:t>,</m:t>
                                  </m:r>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𝑚</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42" name="文本框 106">
                <a:extLst>
                  <a:ext uri="{FF2B5EF4-FFF2-40B4-BE49-F238E27FC236}">
                    <a16:creationId xmlns:a16="http://schemas.microsoft.com/office/drawing/2014/main" id="{D6D79597-538F-8700-FA6B-05654C05A2E4}"/>
                  </a:ext>
                </a:extLst>
              </p:cNvPr>
              <p:cNvSpPr txBox="1">
                <a:spLocks noRot="1" noChangeAspect="1" noMove="1" noResize="1" noEditPoints="1" noAdjustHandles="1" noChangeArrowheads="1" noChangeShapeType="1" noTextEdit="1"/>
              </p:cNvSpPr>
              <p:nvPr/>
            </p:nvSpPr>
            <p:spPr bwMode="auto">
              <a:xfrm>
                <a:off x="5407595" y="3017143"/>
                <a:ext cx="4230697" cy="689013"/>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sp>
        <p:nvSpPr>
          <p:cNvPr id="43" name="文本框 102">
            <a:extLst>
              <a:ext uri="{FF2B5EF4-FFF2-40B4-BE49-F238E27FC236}">
                <a16:creationId xmlns:a16="http://schemas.microsoft.com/office/drawing/2014/main" id="{BCC5B7DB-F8DC-F2C9-49D6-3EA0FCE7A375}"/>
              </a:ext>
            </a:extLst>
          </p:cNvPr>
          <p:cNvSpPr txBox="1"/>
          <p:nvPr/>
        </p:nvSpPr>
        <p:spPr bwMode="auto">
          <a:xfrm>
            <a:off x="605451" y="2165365"/>
            <a:ext cx="3660793"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 Prior Work </a:t>
            </a:r>
          </a:p>
          <a:p>
            <a:pPr algn="ctr">
              <a:spcBef>
                <a:spcPts val="0"/>
              </a:spcBef>
            </a:pPr>
            <a:r>
              <a:rPr lang="en-US" sz="1800" dirty="0">
                <a:latin typeface="Times New Roman" panose="02020603050405020304" pitchFamily="18" charset="0"/>
                <a:cs typeface="Times New Roman" panose="02020603050405020304" pitchFamily="18" charset="0"/>
              </a:rPr>
              <a:t>[Wang, Wei, Wen, Yang, STOC 2024]</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4BA972C2-CD6B-15CF-66A3-F6EC07F6ABF8}"/>
                  </a:ext>
                </a:extLst>
              </p:cNvPr>
              <p:cNvSpPr txBox="1"/>
              <p:nvPr/>
            </p:nvSpPr>
            <p:spPr bwMode="auto">
              <a:xfrm>
                <a:off x="4472384" y="6206502"/>
                <a:ext cx="475643"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ea typeface="Cambria Math" panose="02040503050406030204" pitchFamily="18" charset="0"/>
                        </a:rPr>
                        <m:t>𝛾</m:t>
                      </m:r>
                      <m:r>
                        <a:rPr lang="en-US" altLang="zh-CN" b="0" i="1" dirty="0">
                          <a:solidFill>
                            <a:prstClr val="black"/>
                          </a:solidFill>
                          <a:latin typeface="Cambria Math" panose="02040503050406030204" pitchFamily="18" charset="0"/>
                          <a:ea typeface="Cambria Math" panose="02040503050406030204" pitchFamily="18" charset="0"/>
                        </a:rPr>
                        <m:t>=</m:t>
                      </m:r>
                    </m:oMath>
                  </m:oMathPara>
                </a14:m>
                <a:endParaRPr lang="en-US" dirty="0">
                  <a:solidFill>
                    <a:prstClr val="black"/>
                  </a:solidFill>
                </a:endParaRPr>
              </a:p>
            </p:txBody>
          </p:sp>
        </mc:Choice>
        <mc:Fallback xmlns="">
          <p:sp>
            <p:nvSpPr>
              <p:cNvPr id="44" name="TextBox 43">
                <a:extLst>
                  <a:ext uri="{FF2B5EF4-FFF2-40B4-BE49-F238E27FC236}">
                    <a16:creationId xmlns:a16="http://schemas.microsoft.com/office/drawing/2014/main" id="{4BA972C2-CD6B-15CF-66A3-F6EC07F6ABF8}"/>
                  </a:ext>
                </a:extLst>
              </p:cNvPr>
              <p:cNvSpPr txBox="1">
                <a:spLocks noRot="1" noChangeAspect="1" noMove="1" noResize="1" noEditPoints="1" noAdjustHandles="1" noChangeArrowheads="1" noChangeShapeType="1" noTextEdit="1"/>
              </p:cNvSpPr>
              <p:nvPr/>
            </p:nvSpPr>
            <p:spPr bwMode="auto">
              <a:xfrm>
                <a:off x="4472384" y="6206502"/>
                <a:ext cx="475643" cy="307777"/>
              </a:xfrm>
              <a:prstGeom prst="rect">
                <a:avLst/>
              </a:prstGeom>
              <a:blipFill>
                <a:blip r:embed="rId7"/>
                <a:stretch>
                  <a:fillRect l="-10526" r="-2632" b="-1923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4147000-0447-8034-A7B8-3CA594D72A24}"/>
                  </a:ext>
                </a:extLst>
              </p:cNvPr>
              <p:cNvSpPr txBox="1"/>
              <p:nvPr/>
            </p:nvSpPr>
            <p:spPr bwMode="auto">
              <a:xfrm>
                <a:off x="5366651" y="5912699"/>
                <a:ext cx="4004814" cy="491288"/>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f>
                      <m:fPr>
                        <m:ctrlPr>
                          <a:rPr lang="en-US" altLang="zh-CN" b="0" i="1" dirty="0">
                            <a:solidFill>
                              <a:prstClr val="black"/>
                            </a:solidFill>
                            <a:latin typeface="Cambria Math" panose="02040503050406030204" pitchFamily="18" charset="0"/>
                            <a:ea typeface="Cambria Math" panose="02040503050406030204" pitchFamily="18" charset="0"/>
                          </a:rPr>
                        </m:ctrlPr>
                      </m:fPr>
                      <m:num>
                        <m:func>
                          <m:funcPr>
                            <m:ctrlPr>
                              <a:rPr lang="en-US" altLang="zh-CN" b="0" i="1" dirty="0">
                                <a:solidFill>
                                  <a:prstClr val="black"/>
                                </a:solidFill>
                                <a:latin typeface="Cambria Math" panose="02040503050406030204" pitchFamily="18" charset="0"/>
                                <a:ea typeface="Cambria Math" panose="02040503050406030204" pitchFamily="18" charset="0"/>
                              </a:rPr>
                            </m:ctrlPr>
                          </m:funcPr>
                          <m:fName>
                            <m:r>
                              <m:rPr>
                                <m:sty m:val="p"/>
                              </m:rPr>
                              <a:rPr lang="en-US" altLang="zh-CN" b="0" i="0" dirty="0">
                                <a:solidFill>
                                  <a:prstClr val="black"/>
                                </a:solidFill>
                                <a:latin typeface="Cambria Math" panose="02040503050406030204" pitchFamily="18" charset="0"/>
                                <a:ea typeface="Cambria Math" panose="02040503050406030204" pitchFamily="18" charset="0"/>
                              </a:rPr>
                              <m:t>log</m:t>
                            </m:r>
                          </m:fName>
                          <m:e>
                            <m:r>
                              <a:rPr lang="en-US" altLang="zh-CN" b="0" i="1" dirty="0">
                                <a:solidFill>
                                  <a:prstClr val="black"/>
                                </a:solidFill>
                                <a:latin typeface="Cambria Math" panose="02040503050406030204" pitchFamily="18" charset="0"/>
                                <a:ea typeface="Cambria Math" panose="02040503050406030204" pitchFamily="18" charset="0"/>
                              </a:rPr>
                              <m:t>(1/(1−</m:t>
                            </m:r>
                            <m:r>
                              <a:rPr lang="en-US" altLang="zh-CN" b="0" i="1" dirty="0">
                                <a:solidFill>
                                  <a:prstClr val="black"/>
                                </a:solidFill>
                                <a:latin typeface="Cambria Math" panose="02040503050406030204" pitchFamily="18" charset="0"/>
                                <a:ea typeface="Cambria Math" panose="02040503050406030204" pitchFamily="18" charset="0"/>
                              </a:rPr>
                              <m:t>𝛼</m:t>
                            </m:r>
                            <m:r>
                              <a:rPr lang="en-US" altLang="zh-CN" b="0" i="1" dirty="0">
                                <a:solidFill>
                                  <a:prstClr val="black"/>
                                </a:solidFill>
                                <a:latin typeface="Cambria Math" panose="02040503050406030204" pitchFamily="18" charset="0"/>
                                <a:ea typeface="Cambria Math" panose="02040503050406030204" pitchFamily="18" charset="0"/>
                              </a:rPr>
                              <m:t>))</m:t>
                            </m:r>
                          </m:e>
                        </m:func>
                      </m:num>
                      <m:den>
                        <m:r>
                          <a:rPr lang="en-US" altLang="zh-CN" b="0" i="1" dirty="0">
                            <a:solidFill>
                              <a:prstClr val="black"/>
                            </a:solidFill>
                            <a:latin typeface="Cambria Math" panose="02040503050406030204" pitchFamily="18" charset="0"/>
                            <a:ea typeface="Cambria Math" panose="02040503050406030204" pitchFamily="18" charset="0"/>
                          </a:rPr>
                          <m:t>4</m:t>
                        </m:r>
                        <m:func>
                          <m:funcPr>
                            <m:ctrlPr>
                              <a:rPr lang="en-US" altLang="zh-CN" b="0" i="1" dirty="0">
                                <a:solidFill>
                                  <a:prstClr val="black"/>
                                </a:solidFill>
                                <a:latin typeface="Cambria Math" panose="02040503050406030204" pitchFamily="18" charset="0"/>
                                <a:ea typeface="Cambria Math" panose="02040503050406030204" pitchFamily="18" charset="0"/>
                              </a:rPr>
                            </m:ctrlPr>
                          </m:funcPr>
                          <m:fName>
                            <m:r>
                              <m:rPr>
                                <m:sty m:val="p"/>
                              </m:rPr>
                              <a:rPr lang="en-US" altLang="zh-CN" b="0" i="0" dirty="0">
                                <a:solidFill>
                                  <a:prstClr val="black"/>
                                </a:solidFill>
                                <a:latin typeface="Cambria Math" panose="02040503050406030204" pitchFamily="18" charset="0"/>
                                <a:ea typeface="Cambria Math" panose="02040503050406030204" pitchFamily="18" charset="0"/>
                              </a:rPr>
                              <m:t>log</m:t>
                            </m:r>
                          </m:fName>
                          <m:e>
                            <m:sSub>
                              <m:sSubPr>
                                <m:ctrlPr>
                                  <a:rPr lang="en-US" altLang="zh-CN" b="0" i="1" dirty="0">
                                    <a:solidFill>
                                      <a:prstClr val="black"/>
                                    </a:solidFill>
                                    <a:latin typeface="Cambria Math" panose="02040503050406030204" pitchFamily="18" charset="0"/>
                                    <a:ea typeface="Cambria Math" panose="02040503050406030204" pitchFamily="18" charset="0"/>
                                  </a:rPr>
                                </m:ctrlPr>
                              </m:sSubPr>
                              <m:e>
                                <m:r>
                                  <a:rPr lang="en-US" altLang="zh-CN" b="0" i="1" dirty="0">
                                    <a:solidFill>
                                      <a:prstClr val="black"/>
                                    </a:solidFill>
                                    <a:latin typeface="Cambria Math" panose="02040503050406030204" pitchFamily="18" charset="0"/>
                                    <a:ea typeface="Cambria Math" panose="02040503050406030204" pitchFamily="18" charset="0"/>
                                  </a:rPr>
                                  <m:t>∆</m:t>
                                </m:r>
                              </m:e>
                              <m:sub>
                                <m:r>
                                  <m:rPr>
                                    <m:sty m:val="p"/>
                                  </m:rPr>
                                  <a:rPr lang="en-US" altLang="zh-CN" b="0" i="1" dirty="0">
                                    <a:solidFill>
                                      <a:prstClr val="black"/>
                                    </a:solidFill>
                                    <a:latin typeface="Cambria Math" panose="02040503050406030204" pitchFamily="18" charset="0"/>
                                    <a:ea typeface="Cambria Math" panose="02040503050406030204" pitchFamily="18" charset="0"/>
                                  </a:rPr>
                                  <m:t>in</m:t>
                                </m:r>
                              </m:sub>
                            </m:sSub>
                          </m:e>
                        </m:func>
                        <m:r>
                          <a:rPr lang="en-US" altLang="zh-CN" b="0" i="1" dirty="0">
                            <a:solidFill>
                              <a:prstClr val="black"/>
                            </a:solidFill>
                            <a:latin typeface="Cambria Math" panose="02040503050406030204" pitchFamily="18" charset="0"/>
                            <a:ea typeface="Cambria Math" panose="02040503050406030204" pitchFamily="18" charset="0"/>
                          </a:rPr>
                          <m:t>−2</m:t>
                        </m:r>
                        <m:func>
                          <m:funcPr>
                            <m:ctrlPr>
                              <a:rPr lang="en-US" altLang="zh-CN" b="0" i="1" dirty="0">
                                <a:solidFill>
                                  <a:prstClr val="black"/>
                                </a:solidFill>
                                <a:latin typeface="Cambria Math" panose="02040503050406030204" pitchFamily="18" charset="0"/>
                                <a:ea typeface="Cambria Math" panose="02040503050406030204" pitchFamily="18" charset="0"/>
                              </a:rPr>
                            </m:ctrlPr>
                          </m:funcPr>
                          <m:fName>
                            <m:r>
                              <m:rPr>
                                <m:sty m:val="p"/>
                              </m:rPr>
                              <a:rPr lang="en-US" altLang="zh-CN" b="0" i="0" dirty="0">
                                <a:solidFill>
                                  <a:prstClr val="black"/>
                                </a:solidFill>
                                <a:latin typeface="Cambria Math" panose="02040503050406030204" pitchFamily="18" charset="0"/>
                                <a:ea typeface="Cambria Math" panose="02040503050406030204" pitchFamily="18" charset="0"/>
                              </a:rPr>
                              <m:t>log</m:t>
                            </m:r>
                          </m:fName>
                          <m:e>
                            <m:r>
                              <a:rPr lang="en-US" altLang="zh-CN" b="0" i="1" dirty="0">
                                <a:solidFill>
                                  <a:prstClr val="black"/>
                                </a:solidFill>
                                <a:latin typeface="Cambria Math" panose="02040503050406030204" pitchFamily="18" charset="0"/>
                                <a:ea typeface="Cambria Math" panose="02040503050406030204" pitchFamily="18" charset="0"/>
                              </a:rPr>
                              <m:t>(1/(1−</m:t>
                            </m:r>
                            <m:r>
                              <a:rPr lang="en-US" altLang="zh-CN" b="0" i="1" dirty="0">
                                <a:solidFill>
                                  <a:prstClr val="black"/>
                                </a:solidFill>
                                <a:latin typeface="Cambria Math" panose="02040503050406030204" pitchFamily="18" charset="0"/>
                                <a:ea typeface="Cambria Math" panose="02040503050406030204" pitchFamily="18" charset="0"/>
                              </a:rPr>
                              <m:t>𝛼</m:t>
                            </m:r>
                            <m:r>
                              <a:rPr lang="en-US" altLang="zh-CN" b="0" i="1" dirty="0">
                                <a:solidFill>
                                  <a:prstClr val="black"/>
                                </a:solidFill>
                                <a:latin typeface="Cambria Math" panose="02040503050406030204" pitchFamily="18" charset="0"/>
                                <a:ea typeface="Cambria Math" panose="02040503050406030204" pitchFamily="18" charset="0"/>
                              </a:rPr>
                              <m:t>))</m:t>
                            </m:r>
                          </m:e>
                        </m:func>
                      </m:den>
                    </m:f>
                  </m:oMath>
                </a14:m>
                <a:r>
                  <a:rPr lang="en-US" dirty="0">
                    <a:solidFill>
                      <a:prstClr val="black"/>
                    </a:solidFill>
                  </a:rPr>
                  <a:t>,   if </a:t>
                </a:r>
                <a14:m>
                  <m:oMath xmlns:m="http://schemas.openxmlformats.org/officeDocument/2006/math">
                    <m:sSub>
                      <m:sSubPr>
                        <m:ctrlPr>
                          <a:rPr lang="en-US" i="1" dirty="0">
                            <a:solidFill>
                              <a:prstClr val="black"/>
                            </a:solidFill>
                            <a:latin typeface="Cambria Math" panose="02040503050406030204" pitchFamily="18" charset="0"/>
                          </a:rPr>
                        </m:ctrlPr>
                      </m:sSubPr>
                      <m:e>
                        <m:r>
                          <a:rPr lang="en-US" i="1" dirty="0">
                            <a:solidFill>
                              <a:prstClr val="black"/>
                            </a:solidFill>
                            <a:latin typeface="Cambria Math" panose="02040503050406030204" pitchFamily="18" charset="0"/>
                            <a:ea typeface="Cambria Math" panose="02040503050406030204" pitchFamily="18" charset="0"/>
                          </a:rPr>
                          <m:t>∆</m:t>
                        </m:r>
                      </m:e>
                      <m:sub>
                        <m:r>
                          <m:rPr>
                            <m:sty m:val="p"/>
                          </m:rPr>
                          <a:rPr lang="en-US" b="0" i="1" dirty="0">
                            <a:solidFill>
                              <a:prstClr val="black"/>
                            </a:solidFill>
                            <a:latin typeface="Cambria Math" panose="02040503050406030204" pitchFamily="18" charset="0"/>
                          </a:rPr>
                          <m:t>in</m:t>
                        </m:r>
                      </m:sub>
                    </m:sSub>
                    <m:r>
                      <a:rPr lang="en-US" b="0" i="1" dirty="0">
                        <a:solidFill>
                          <a:prstClr val="black"/>
                        </a:solidFill>
                        <a:latin typeface="Cambria Math" panose="02040503050406030204" pitchFamily="18" charset="0"/>
                      </a:rPr>
                      <m:t>&gt;1/(1−</m:t>
                    </m:r>
                    <m:r>
                      <a:rPr lang="en-US" b="0" i="1" dirty="0">
                        <a:solidFill>
                          <a:prstClr val="black"/>
                        </a:solidFill>
                        <a:latin typeface="Cambria Math" panose="02040503050406030204" pitchFamily="18" charset="0"/>
                        <a:ea typeface="Cambria Math" panose="02040503050406030204" pitchFamily="18" charset="0"/>
                      </a:rPr>
                      <m:t>𝛼</m:t>
                    </m:r>
                    <m:r>
                      <a:rPr lang="en-US" b="0" i="1" dirty="0">
                        <a:solidFill>
                          <a:prstClr val="black"/>
                        </a:solidFill>
                        <a:latin typeface="Cambria Math" panose="02040503050406030204" pitchFamily="18" charset="0"/>
                      </a:rPr>
                      <m:t>)</m:t>
                    </m:r>
                  </m:oMath>
                </a14:m>
                <a:endParaRPr lang="en-US" dirty="0">
                  <a:solidFill>
                    <a:prstClr val="black"/>
                  </a:solidFill>
                </a:endParaRPr>
              </a:p>
            </p:txBody>
          </p:sp>
        </mc:Choice>
        <mc:Fallback xmlns="">
          <p:sp>
            <p:nvSpPr>
              <p:cNvPr id="45" name="TextBox 44">
                <a:extLst>
                  <a:ext uri="{FF2B5EF4-FFF2-40B4-BE49-F238E27FC236}">
                    <a16:creationId xmlns:a16="http://schemas.microsoft.com/office/drawing/2014/main" id="{B4147000-0447-8034-A7B8-3CA594D72A24}"/>
                  </a:ext>
                </a:extLst>
              </p:cNvPr>
              <p:cNvSpPr txBox="1">
                <a:spLocks noRot="1" noChangeAspect="1" noMove="1" noResize="1" noEditPoints="1" noAdjustHandles="1" noChangeArrowheads="1" noChangeShapeType="1" noTextEdit="1"/>
              </p:cNvSpPr>
              <p:nvPr/>
            </p:nvSpPr>
            <p:spPr bwMode="auto">
              <a:xfrm>
                <a:off x="5366651" y="5912699"/>
                <a:ext cx="4004814" cy="491288"/>
              </a:xfrm>
              <a:prstGeom prst="rect">
                <a:avLst/>
              </a:prstGeom>
              <a:blipFill>
                <a:blip r:embed="rId8"/>
                <a:stretch>
                  <a:fillRect l="-1582" t="-2500" r="-11076" b="-15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722C1353-39D0-2C63-12BF-21147DE86FF9}"/>
                  </a:ext>
                </a:extLst>
              </p:cNvPr>
              <p:cNvSpPr txBox="1"/>
              <p:nvPr/>
            </p:nvSpPr>
            <p:spPr bwMode="auto">
              <a:xfrm>
                <a:off x="5366651" y="6559578"/>
                <a:ext cx="4708894"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 xmlns:m="http://schemas.openxmlformats.org/officeDocument/2006/math">
                    <m:r>
                      <a:rPr lang="en-US" altLang="zh-CN" b="0" i="1" dirty="0">
                        <a:solidFill>
                          <a:prstClr val="black"/>
                        </a:solidFill>
                        <a:latin typeface="Cambria Math" panose="02040503050406030204" pitchFamily="18" charset="0"/>
                        <a:ea typeface="Cambria Math" panose="02040503050406030204" pitchFamily="18" charset="0"/>
                      </a:rPr>
                      <m:t>1/2</m:t>
                    </m:r>
                  </m:oMath>
                </a14:m>
                <a:r>
                  <a:rPr lang="en-US" dirty="0">
                    <a:solidFill>
                      <a:prstClr val="black"/>
                    </a:solidFill>
                  </a:rPr>
                  <a:t>,                            if </a:t>
                </a:r>
                <a14:m>
                  <m:oMath xmlns:m="http://schemas.openxmlformats.org/officeDocument/2006/math">
                    <m:sSub>
                      <m:sSubPr>
                        <m:ctrlPr>
                          <a:rPr lang="en-US" i="1" dirty="0">
                            <a:solidFill>
                              <a:prstClr val="black"/>
                            </a:solidFill>
                            <a:latin typeface="Cambria Math" panose="02040503050406030204" pitchFamily="18" charset="0"/>
                          </a:rPr>
                        </m:ctrlPr>
                      </m:sSubPr>
                      <m:e>
                        <m:r>
                          <a:rPr lang="en-US" i="1" dirty="0">
                            <a:solidFill>
                              <a:prstClr val="black"/>
                            </a:solidFill>
                            <a:latin typeface="Cambria Math" panose="02040503050406030204" pitchFamily="18" charset="0"/>
                            <a:ea typeface="Cambria Math" panose="02040503050406030204" pitchFamily="18" charset="0"/>
                          </a:rPr>
                          <m:t>∆</m:t>
                        </m:r>
                      </m:e>
                      <m:sub>
                        <m:r>
                          <m:rPr>
                            <m:sty m:val="p"/>
                          </m:rPr>
                          <a:rPr lang="en-US" b="0" i="1" dirty="0">
                            <a:solidFill>
                              <a:prstClr val="black"/>
                            </a:solidFill>
                            <a:latin typeface="Cambria Math" panose="02040503050406030204" pitchFamily="18" charset="0"/>
                          </a:rPr>
                          <m:t>in</m:t>
                        </m:r>
                      </m:sub>
                    </m:sSub>
                    <m:r>
                      <a:rPr lang="en-US" i="1" dirty="0">
                        <a:solidFill>
                          <a:prstClr val="black"/>
                        </a:solidFill>
                        <a:latin typeface="Cambria Math" panose="02040503050406030204" pitchFamily="18" charset="0"/>
                        <a:ea typeface="Cambria Math" panose="02040503050406030204" pitchFamily="18" charset="0"/>
                      </a:rPr>
                      <m:t>≤</m:t>
                    </m:r>
                    <m:r>
                      <a:rPr lang="en-US" b="0" i="1" dirty="0">
                        <a:solidFill>
                          <a:prstClr val="black"/>
                        </a:solidFill>
                        <a:latin typeface="Cambria Math" panose="02040503050406030204" pitchFamily="18" charset="0"/>
                      </a:rPr>
                      <m:t>1/(1−</m:t>
                    </m:r>
                    <m:r>
                      <a:rPr lang="en-US" b="0" i="1" dirty="0">
                        <a:solidFill>
                          <a:prstClr val="black"/>
                        </a:solidFill>
                        <a:latin typeface="Cambria Math" panose="02040503050406030204" pitchFamily="18" charset="0"/>
                        <a:ea typeface="Cambria Math" panose="02040503050406030204" pitchFamily="18" charset="0"/>
                      </a:rPr>
                      <m:t>𝛼</m:t>
                    </m:r>
                    <m:r>
                      <a:rPr lang="en-US" b="0" i="1" dirty="0">
                        <a:solidFill>
                          <a:prstClr val="black"/>
                        </a:solidFill>
                        <a:latin typeface="Cambria Math" panose="02040503050406030204" pitchFamily="18" charset="0"/>
                      </a:rPr>
                      <m:t>)</m:t>
                    </m:r>
                  </m:oMath>
                </a14:m>
                <a:endParaRPr lang="en-US" dirty="0">
                  <a:solidFill>
                    <a:prstClr val="black"/>
                  </a:solidFill>
                </a:endParaRPr>
              </a:p>
            </p:txBody>
          </p:sp>
        </mc:Choice>
        <mc:Fallback xmlns="">
          <p:sp>
            <p:nvSpPr>
              <p:cNvPr id="46" name="TextBox 45">
                <a:extLst>
                  <a:ext uri="{FF2B5EF4-FFF2-40B4-BE49-F238E27FC236}">
                    <a16:creationId xmlns:a16="http://schemas.microsoft.com/office/drawing/2014/main" id="{722C1353-39D0-2C63-12BF-21147DE86FF9}"/>
                  </a:ext>
                </a:extLst>
              </p:cNvPr>
              <p:cNvSpPr txBox="1">
                <a:spLocks noRot="1" noChangeAspect="1" noMove="1" noResize="1" noEditPoints="1" noAdjustHandles="1" noChangeArrowheads="1" noChangeShapeType="1" noTextEdit="1"/>
              </p:cNvSpPr>
              <p:nvPr/>
            </p:nvSpPr>
            <p:spPr bwMode="auto">
              <a:xfrm>
                <a:off x="5366651" y="6559578"/>
                <a:ext cx="4708894" cy="307777"/>
              </a:xfrm>
              <a:prstGeom prst="rect">
                <a:avLst/>
              </a:prstGeom>
              <a:blipFill>
                <a:blip r:embed="rId9"/>
                <a:stretch>
                  <a:fillRect l="-1882" t="-24000" b="-48000"/>
                </a:stretch>
              </a:blipFill>
              <a:ln w="9525" algn="ctr">
                <a:noFill/>
                <a:miter lim="800000"/>
                <a:headEnd/>
                <a:tailEnd/>
              </a:ln>
              <a:effectLst/>
            </p:spPr>
            <p:txBody>
              <a:bodyPr/>
              <a:lstStyle/>
              <a:p>
                <a:r>
                  <a:rPr lang="en-US">
                    <a:noFill/>
                  </a:rPr>
                  <a:t> </a:t>
                </a:r>
              </a:p>
            </p:txBody>
          </p:sp>
        </mc:Fallback>
      </mc:AlternateContent>
      <p:sp>
        <p:nvSpPr>
          <p:cNvPr id="47" name="Left Brace 46">
            <a:extLst>
              <a:ext uri="{FF2B5EF4-FFF2-40B4-BE49-F238E27FC236}">
                <a16:creationId xmlns:a16="http://schemas.microsoft.com/office/drawing/2014/main" id="{F6323420-C534-8793-AFAD-51115E70126C}"/>
              </a:ext>
            </a:extLst>
          </p:cNvPr>
          <p:cNvSpPr/>
          <p:nvPr/>
        </p:nvSpPr>
        <p:spPr>
          <a:xfrm>
            <a:off x="5041649" y="5912700"/>
            <a:ext cx="235802" cy="954656"/>
          </a:xfrm>
          <a:prstGeom prst="lef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53" name="文本框 109">
                <a:extLst>
                  <a:ext uri="{FF2B5EF4-FFF2-40B4-BE49-F238E27FC236}">
                    <a16:creationId xmlns:a16="http://schemas.microsoft.com/office/drawing/2014/main" id="{DF93A979-970D-5E67-9002-A9EDCC78215C}"/>
                  </a:ext>
                </a:extLst>
              </p:cNvPr>
              <p:cNvSpPr txBox="1"/>
              <p:nvPr/>
            </p:nvSpPr>
            <p:spPr bwMode="auto">
              <a:xfrm>
                <a:off x="5111740" y="4774456"/>
                <a:ext cx="4104200" cy="7833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m:rPr>
                          <m:sty m:val="p"/>
                        </m:rPr>
                        <a:rPr lang="en-US" altLang="zh-CN">
                          <a:latin typeface="Cambria Math" panose="02040503050406030204" pitchFamily="18" charset="0"/>
                          <a:cs typeface="Times New Roman" panose="02020603050405020304" pitchFamily="18" charset="0"/>
                        </a:rPr>
                        <m:t>Ω</m:t>
                      </m:r>
                      <m:d>
                        <m:dPr>
                          <m:ctrlPr>
                            <a:rPr lang="en-US" altLang="zh-CN" i="1">
                              <a:latin typeface="Cambria Math" panose="02040503050406030204" pitchFamily="18" charset="0"/>
                              <a:cs typeface="Times New Roman" panose="02020603050405020304" pitchFamily="18" charset="0"/>
                            </a:rPr>
                          </m:ctrlPr>
                        </m:dPr>
                        <m:e>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𝑛</m:t>
                              </m:r>
                            </m:e>
                            <m:sup>
                              <m:f>
                                <m:fPr>
                                  <m:ctrlPr>
                                    <a:rPr lang="en-US" altLang="zh-CN" i="1">
                                      <a:latin typeface="Cambria Math" panose="02040503050406030204" pitchFamily="18" charset="0"/>
                                      <a:cs typeface="Times New Roman" panose="02020603050405020304" pitchFamily="18" charset="0"/>
                                    </a:rPr>
                                  </m:ctrlPr>
                                </m:fPr>
                                <m:num>
                                  <m:r>
                                    <a:rPr lang="en-US" altLang="zh-CN" i="1">
                                      <a:latin typeface="Cambria Math" panose="02040503050406030204" pitchFamily="18" charset="0"/>
                                      <a:cs typeface="Times New Roman" panose="02020603050405020304" pitchFamily="18" charset="0"/>
                                    </a:rPr>
                                    <m:t>1</m:t>
                                  </m:r>
                                </m:num>
                                <m:den>
                                  <m:r>
                                    <a:rPr lang="en-US" altLang="zh-CN" i="1">
                                      <a:latin typeface="Cambria Math" panose="02040503050406030204" pitchFamily="18" charset="0"/>
                                      <a:cs typeface="Times New Roman" panose="02020603050405020304" pitchFamily="18" charset="0"/>
                                    </a:rPr>
                                    <m:t>2</m:t>
                                  </m:r>
                                </m:den>
                              </m:f>
                            </m:sup>
                          </m:sSup>
                          <m:r>
                            <a:rPr lang="en-US" altLang="zh-CN"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i="1">
                                  <a:latin typeface="Cambria Math" panose="02040503050406030204" pitchFamily="18" charset="0"/>
                                  <a:cs typeface="Times New Roman" panose="02020603050405020304" pitchFamily="18" charset="0"/>
                                </a:rPr>
                              </m:ctrlPr>
                            </m:funcPr>
                            <m:fName>
                              <m:r>
                                <m:rPr>
                                  <m:sty m:val="p"/>
                                </m:rPr>
                                <a:rPr lang="en-US" altLang="zh-CN">
                                  <a:latin typeface="Cambria Math" panose="02040503050406030204" pitchFamily="18" charset="0"/>
                                  <a:cs typeface="Times New Roman" panose="02020603050405020304" pitchFamily="18" charset="0"/>
                                </a:rPr>
                                <m:t>min</m:t>
                              </m:r>
                            </m:fName>
                            <m:e>
                              <m:d>
                                <m:dPr>
                                  <m:ctrlPr>
                                    <a:rPr lang="en-US" altLang="zh-CN" i="1">
                                      <a:latin typeface="Cambria Math" panose="02040503050406030204" pitchFamily="18" charset="0"/>
                                      <a:cs typeface="Times New Roman" panose="02020603050405020304" pitchFamily="18" charset="0"/>
                                    </a:rPr>
                                  </m:ctrlPr>
                                </m:dPr>
                                <m:e>
                                  <m:f>
                                    <m:fPr>
                                      <m:ctrlPr>
                                        <a:rPr lang="en-US" altLang="zh-CN" i="1">
                                          <a:latin typeface="Cambria Math" panose="02040503050406030204" pitchFamily="18" charset="0"/>
                                          <a:cs typeface="Times New Roman" panose="02020603050405020304" pitchFamily="18" charset="0"/>
                                        </a:rPr>
                                      </m:ctrlPr>
                                    </m:fPr>
                                    <m:num>
                                      <m:sSubSup>
                                        <m:sSubSupPr>
                                          <m:ctrlPr>
                                            <a:rPr lang="en-US" altLang="zh-CN" i="1">
                                              <a:latin typeface="Cambria Math" panose="02040503050406030204" pitchFamily="18" charset="0"/>
                                              <a:cs typeface="Times New Roman" panose="02020603050405020304" pitchFamily="18" charset="0"/>
                                            </a:rPr>
                                          </m:ctrlPr>
                                        </m:sSubSupPr>
                                        <m:e>
                                          <m:r>
                                            <m:rPr>
                                              <m:sty m:val="p"/>
                                            </m:rPr>
                                            <a:rPr lang="en-US" altLang="zh-CN">
                                              <a:latin typeface="Cambria Math" panose="02040503050406030204" pitchFamily="18" charset="0"/>
                                              <a:cs typeface="Times New Roman" panose="02020603050405020304" pitchFamily="18" charset="0"/>
                                            </a:rPr>
                                            <m:t>Δ</m:t>
                                          </m:r>
                                        </m:e>
                                        <m:sub>
                                          <m:r>
                                            <m:rPr>
                                              <m:sty m:val="p"/>
                                            </m:rPr>
                                            <a:rPr lang="en-US" altLang="zh-CN">
                                              <a:latin typeface="Cambria Math" panose="02040503050406030204" pitchFamily="18" charset="0"/>
                                              <a:cs typeface="Times New Roman" panose="02020603050405020304" pitchFamily="18" charset="0"/>
                                            </a:rPr>
                                            <m:t>in</m:t>
                                          </m:r>
                                        </m:sub>
                                        <m:sup>
                                          <m:r>
                                            <a:rPr lang="en-US" altLang="zh-CN" i="1">
                                              <a:latin typeface="Cambria Math" panose="02040503050406030204" pitchFamily="18" charset="0"/>
                                              <a:cs typeface="Times New Roman" panose="02020603050405020304" pitchFamily="18" charset="0"/>
                                            </a:rPr>
                                            <m:t>1/2</m:t>
                                          </m:r>
                                        </m:sup>
                                      </m:sSubSup>
                                    </m:num>
                                    <m:den>
                                      <m:sSup>
                                        <m:sSupPr>
                                          <m:ctrlPr>
                                            <a:rPr lang="en-US" altLang="zh-CN" b="1" i="1">
                                              <a:solidFill>
                                                <a:srgbClr val="C00000"/>
                                              </a:solidFill>
                                              <a:latin typeface="Cambria Math" panose="02040503050406030204" pitchFamily="18" charset="0"/>
                                              <a:cs typeface="Times New Roman" panose="02020603050405020304" pitchFamily="18" charset="0"/>
                                            </a:rPr>
                                          </m:ctrlPr>
                                        </m:sSupPr>
                                        <m:e>
                                          <m:r>
                                            <a:rPr lang="en-US" altLang="zh-CN" b="1" i="1">
                                              <a:solidFill>
                                                <a:srgbClr val="C00000"/>
                                              </a:solidFill>
                                              <a:latin typeface="Cambria Math" panose="02040503050406030204" pitchFamily="18" charset="0"/>
                                              <a:cs typeface="Times New Roman" panose="02020603050405020304" pitchFamily="18" charset="0"/>
                                            </a:rPr>
                                            <m:t>𝒏</m:t>
                                          </m:r>
                                        </m:e>
                                        <m:sup>
                                          <m:r>
                                            <a:rPr lang="en-US" altLang="zh-CN"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𝜸</m:t>
                                          </m:r>
                                        </m:sup>
                                      </m:sSup>
                                    </m:den>
                                  </m:f>
                                  <m:r>
                                    <a:rPr lang="en-US" altLang="zh-CN" i="1">
                                      <a:latin typeface="Cambria Math" panose="02040503050406030204" pitchFamily="18" charset="0"/>
                                      <a:cs typeface="Times New Roman" panose="02020603050405020304" pitchFamily="18" charset="0"/>
                                    </a:rPr>
                                    <m:t>,</m:t>
                                  </m:r>
                                  <m:f>
                                    <m:fPr>
                                      <m:ctrlPr>
                                        <a:rPr lang="en-US" altLang="zh-CN" i="1">
                                          <a:latin typeface="Cambria Math" panose="02040503050406030204" pitchFamily="18" charset="0"/>
                                          <a:cs typeface="Times New Roman" panose="02020603050405020304" pitchFamily="18" charset="0"/>
                                        </a:rPr>
                                      </m:ctrlPr>
                                    </m:fPr>
                                    <m:num>
                                      <m:sSubSup>
                                        <m:sSubSupPr>
                                          <m:ctrlPr>
                                            <a:rPr lang="en-US" altLang="zh-CN" i="1">
                                              <a:latin typeface="Cambria Math" panose="02040503050406030204" pitchFamily="18" charset="0"/>
                                              <a:cs typeface="Times New Roman" panose="02020603050405020304" pitchFamily="18" charset="0"/>
                                            </a:rPr>
                                          </m:ctrlPr>
                                        </m:sSubSupPr>
                                        <m:e>
                                          <m:r>
                                            <m:rPr>
                                              <m:sty m:val="p"/>
                                            </m:rPr>
                                            <a:rPr lang="en-US" altLang="zh-CN">
                                              <a:latin typeface="Cambria Math" panose="02040503050406030204" pitchFamily="18" charset="0"/>
                                              <a:cs typeface="Times New Roman" panose="02020603050405020304" pitchFamily="18" charset="0"/>
                                            </a:rPr>
                                            <m:t>Δ</m:t>
                                          </m:r>
                                        </m:e>
                                        <m:sub>
                                          <m:r>
                                            <m:rPr>
                                              <m:sty m:val="p"/>
                                            </m:rPr>
                                            <a:rPr lang="en-US" altLang="zh-CN">
                                              <a:latin typeface="Cambria Math" panose="02040503050406030204" pitchFamily="18" charset="0"/>
                                              <a:cs typeface="Times New Roman" panose="02020603050405020304" pitchFamily="18" charset="0"/>
                                            </a:rPr>
                                            <m:t>out</m:t>
                                          </m:r>
                                        </m:sub>
                                        <m:sup>
                                          <m:r>
                                            <a:rPr lang="en-US" altLang="zh-CN" i="1">
                                              <a:latin typeface="Cambria Math" panose="02040503050406030204" pitchFamily="18" charset="0"/>
                                              <a:cs typeface="Times New Roman" panose="02020603050405020304" pitchFamily="18" charset="0"/>
                                            </a:rPr>
                                            <m:t>1/2</m:t>
                                          </m:r>
                                        </m:sup>
                                      </m:sSubSup>
                                    </m:num>
                                    <m:den>
                                      <m:sSup>
                                        <m:sSupPr>
                                          <m:ctrlPr>
                                            <a:rPr lang="en-US" altLang="zh-CN" b="1" i="1">
                                              <a:solidFill>
                                                <a:srgbClr val="C00000"/>
                                              </a:solidFill>
                                              <a:latin typeface="Cambria Math" panose="02040503050406030204" pitchFamily="18" charset="0"/>
                                              <a:cs typeface="Times New Roman" panose="02020603050405020304" pitchFamily="18" charset="0"/>
                                            </a:rPr>
                                          </m:ctrlPr>
                                        </m:sSupPr>
                                        <m:e>
                                          <m:r>
                                            <a:rPr lang="en-US" altLang="zh-CN" b="1" i="1">
                                              <a:solidFill>
                                                <a:srgbClr val="C00000"/>
                                              </a:solidFill>
                                              <a:latin typeface="Cambria Math" panose="02040503050406030204" pitchFamily="18" charset="0"/>
                                              <a:cs typeface="Times New Roman" panose="02020603050405020304" pitchFamily="18" charset="0"/>
                                            </a:rPr>
                                            <m:t>𝒏</m:t>
                                          </m:r>
                                        </m:e>
                                        <m:sup>
                                          <m:r>
                                            <a:rPr lang="en-US" altLang="zh-CN"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𝜸</m:t>
                                          </m:r>
                                        </m:sup>
                                      </m:sSup>
                                    </m:den>
                                  </m:f>
                                  <m:r>
                                    <a:rPr lang="en-US" altLang="zh-CN" i="1">
                                      <a:latin typeface="Cambria Math" panose="02040503050406030204" pitchFamily="18" charset="0"/>
                                      <a:cs typeface="Times New Roman" panose="02020603050405020304" pitchFamily="18" charset="0"/>
                                    </a:rPr>
                                    <m:t>,</m:t>
                                  </m:r>
                                  <m:r>
                                    <a:rPr lang="zh-CN" altLang="en-US" i="1">
                                      <a:latin typeface="Cambria Math" panose="02040503050406030204" pitchFamily="18" charset="0"/>
                                      <a:cs typeface="Times New Roman" panose="02020603050405020304" pitchFamily="18" charset="0"/>
                                    </a:rPr>
                                    <m:t> </m:t>
                                  </m:r>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𝑚</m:t>
                                      </m:r>
                                    </m:e>
                                    <m:sup>
                                      <m:f>
                                        <m:fPr>
                                          <m:ctrlPr>
                                            <a:rPr lang="en-US" altLang="zh-CN" i="1">
                                              <a:latin typeface="Cambria Math" panose="02040503050406030204" pitchFamily="18" charset="0"/>
                                              <a:cs typeface="Times New Roman" panose="02020603050405020304" pitchFamily="18" charset="0"/>
                                            </a:rPr>
                                          </m:ctrlPr>
                                        </m:fPr>
                                        <m:num>
                                          <m:r>
                                            <a:rPr lang="en-US" altLang="zh-CN" i="1">
                                              <a:latin typeface="Cambria Math" panose="02040503050406030204" pitchFamily="18" charset="0"/>
                                              <a:cs typeface="Times New Roman" panose="02020603050405020304" pitchFamily="18" charset="0"/>
                                            </a:rPr>
                                            <m:t>1</m:t>
                                          </m:r>
                                        </m:num>
                                        <m:den>
                                          <m:r>
                                            <a:rPr lang="en-US" altLang="zh-CN" i="1">
                                              <a:latin typeface="Cambria Math" panose="02040503050406030204" pitchFamily="18" charset="0"/>
                                              <a:cs typeface="Times New Roman" panose="02020603050405020304" pitchFamily="18" charset="0"/>
                                            </a:rPr>
                                            <m:t>4</m:t>
                                          </m:r>
                                        </m:den>
                                      </m:f>
                                    </m:sup>
                                  </m:sSup>
                                </m:e>
                              </m:d>
                            </m:e>
                          </m:func>
                        </m:e>
                      </m:d>
                    </m:oMath>
                  </m:oMathPara>
                </a14:m>
                <a:endParaRPr lang="en-US" dirty="0">
                  <a:solidFill>
                    <a:prstClr val="black"/>
                  </a:solidFill>
                  <a:latin typeface="Times New Roman" panose="02020603050405020304" pitchFamily="18" charset="0"/>
                  <a:cs typeface="Times New Roman" panose="02020603050405020304" pitchFamily="18" charset="0"/>
                </a:endParaRPr>
              </a:p>
            </p:txBody>
          </p:sp>
        </mc:Choice>
        <mc:Fallback>
          <p:sp>
            <p:nvSpPr>
              <p:cNvPr id="53" name="文本框 109">
                <a:extLst>
                  <a:ext uri="{FF2B5EF4-FFF2-40B4-BE49-F238E27FC236}">
                    <a16:creationId xmlns:a16="http://schemas.microsoft.com/office/drawing/2014/main" id="{DF93A979-970D-5E67-9002-A9EDCC78215C}"/>
                  </a:ext>
                </a:extLst>
              </p:cNvPr>
              <p:cNvSpPr txBox="1">
                <a:spLocks noRot="1" noChangeAspect="1" noMove="1" noResize="1" noEditPoints="1" noAdjustHandles="1" noChangeArrowheads="1" noChangeShapeType="1" noTextEdit="1"/>
              </p:cNvSpPr>
              <p:nvPr/>
            </p:nvSpPr>
            <p:spPr bwMode="auto">
              <a:xfrm>
                <a:off x="5111740" y="4774456"/>
                <a:ext cx="4104200" cy="783334"/>
              </a:xfrm>
              <a:prstGeom prst="rect">
                <a:avLst/>
              </a:prstGeom>
              <a:blipFill>
                <a:blip r:embed="rId10"/>
                <a:stretch>
                  <a:fillRect b="-1587"/>
                </a:stretch>
              </a:blipFill>
              <a:ln w="9525" algn="ctr">
                <a:noFill/>
                <a:miter lim="800000"/>
                <a:headEnd/>
                <a:tailEnd/>
              </a:ln>
              <a:effectLst/>
            </p:spPr>
            <p:txBody>
              <a:bodyPr/>
              <a:lstStyle/>
              <a:p>
                <a:r>
                  <a:rPr lang="en-US">
                    <a:noFill/>
                  </a:rPr>
                  <a:t> </a:t>
                </a:r>
              </a:p>
            </p:txBody>
          </p:sp>
        </mc:Fallback>
      </mc:AlternateContent>
      <p:sp>
        <p:nvSpPr>
          <p:cNvPr id="54" name="文本框 102">
            <a:extLst>
              <a:ext uri="{FF2B5EF4-FFF2-40B4-BE49-F238E27FC236}">
                <a16:creationId xmlns:a16="http://schemas.microsoft.com/office/drawing/2014/main" id="{611510FA-3C85-57DA-7927-8FFD1139FA0B}"/>
              </a:ext>
            </a:extLst>
          </p:cNvPr>
          <p:cNvSpPr txBox="1"/>
          <p:nvPr/>
        </p:nvSpPr>
        <p:spPr bwMode="auto">
          <a:xfrm>
            <a:off x="4588991" y="2362628"/>
            <a:ext cx="4958937" cy="368797"/>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 Prior Work [Wang, Wei, Wen, Yang, STOC 2024]</a:t>
            </a:r>
          </a:p>
        </p:txBody>
      </p:sp>
      <mc:AlternateContent xmlns:mc="http://schemas.openxmlformats.org/markup-compatibility/2006" xmlns:a14="http://schemas.microsoft.com/office/drawing/2010/main">
        <mc:Choice Requires="a14">
          <p:sp>
            <p:nvSpPr>
              <p:cNvPr id="3" name="文本框 7">
                <a:extLst>
                  <a:ext uri="{FF2B5EF4-FFF2-40B4-BE49-F238E27FC236}">
                    <a16:creationId xmlns:a16="http://schemas.microsoft.com/office/drawing/2014/main" id="{E8691219-5089-9B5C-B99D-C68B0BC6D94D}"/>
                  </a:ext>
                </a:extLst>
              </p:cNvPr>
              <p:cNvSpPr txBox="1"/>
              <p:nvPr/>
            </p:nvSpPr>
            <p:spPr bwMode="auto">
              <a:xfrm>
                <a:off x="-309173" y="7338769"/>
                <a:ext cx="367233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900" i="1">
                        <a:latin typeface="Cambria Math" panose="02040503050406030204" pitchFamily="18" charset="0"/>
                        <a:ea typeface="楷体" panose="02010609060101010101" pitchFamily="49" charset="-122"/>
                      </a:rPr>
                      <m:t>𝑛</m:t>
                    </m:r>
                    <m:r>
                      <a:rPr lang="en-US" altLang="zh-CN" sz="1900" b="0" i="1">
                        <a:latin typeface="Cambria Math" panose="02040503050406030204" pitchFamily="18" charset="0"/>
                        <a:ea typeface="楷体" panose="02010609060101010101" pitchFamily="49" charset="-122"/>
                      </a:rPr>
                      <m:t>, </m:t>
                    </m:r>
                    <m:r>
                      <a:rPr lang="en-US" altLang="zh-CN" sz="1900" b="0" i="1">
                        <a:latin typeface="Cambria Math" panose="02040503050406030204" pitchFamily="18" charset="0"/>
                        <a:ea typeface="楷体" panose="02010609060101010101" pitchFamily="49" charset="-122"/>
                      </a:rPr>
                      <m:t>𝑚</m:t>
                    </m:r>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 of nodes/edges</a:t>
                </a:r>
              </a:p>
            </p:txBody>
          </p:sp>
        </mc:Choice>
        <mc:Fallback xmlns="">
          <p:sp>
            <p:nvSpPr>
              <p:cNvPr id="3" name="文本框 7">
                <a:extLst>
                  <a:ext uri="{FF2B5EF4-FFF2-40B4-BE49-F238E27FC236}">
                    <a16:creationId xmlns:a16="http://schemas.microsoft.com/office/drawing/2014/main" id="{E8691219-5089-9B5C-B99D-C68B0BC6D94D}"/>
                  </a:ext>
                </a:extLst>
              </p:cNvPr>
              <p:cNvSpPr txBox="1">
                <a:spLocks noRot="1" noChangeAspect="1" noMove="1" noResize="1" noEditPoints="1" noAdjustHandles="1" noChangeArrowheads="1" noChangeShapeType="1" noTextEdit="1"/>
              </p:cNvSpPr>
              <p:nvPr/>
            </p:nvSpPr>
            <p:spPr bwMode="auto">
              <a:xfrm>
                <a:off x="-309173" y="7338769"/>
                <a:ext cx="3672336" cy="384721"/>
              </a:xfrm>
              <a:prstGeom prst="rect">
                <a:avLst/>
              </a:prstGeom>
              <a:blipFill>
                <a:blip r:embed="rId11"/>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8">
                <a:extLst>
                  <a:ext uri="{FF2B5EF4-FFF2-40B4-BE49-F238E27FC236}">
                    <a16:creationId xmlns:a16="http://schemas.microsoft.com/office/drawing/2014/main" id="{814493BC-362B-CA86-F21F-14044A43F6AA}"/>
                  </a:ext>
                </a:extLst>
              </p:cNvPr>
              <p:cNvSpPr txBox="1"/>
              <p:nvPr/>
            </p:nvSpPr>
            <p:spPr bwMode="auto">
              <a:xfrm>
                <a:off x="2329630" y="7338769"/>
                <a:ext cx="4862633" cy="413318"/>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sSub>
                          <m:sSubPr>
                            <m:ctrlPr>
                              <a:rPr lang="en-US" altLang="zh-CN" sz="1900" b="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in</m:t>
                            </m:r>
                          </m:sub>
                        </m:sSub>
                        <m:r>
                          <a:rPr lang="en-US" altLang="zh-CN" sz="1900" b="0" i="1">
                            <a:latin typeface="Cambria Math" panose="02040503050406030204" pitchFamily="18" charset="0"/>
                            <a:ea typeface="楷体" panose="02010609060101010101" pitchFamily="49" charset="-122"/>
                          </a:rPr>
                          <m:t>, </m:t>
                        </m:r>
                        <m:sSub>
                          <m:sSubPr>
                            <m:ctrlPr>
                              <a:rPr lang="en-US" altLang="zh-CN" sz="190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out</m:t>
                            </m:r>
                          </m:sub>
                        </m:sSub>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maximum in-/out-degree</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 name="文本框 8">
                <a:extLst>
                  <a:ext uri="{FF2B5EF4-FFF2-40B4-BE49-F238E27FC236}">
                    <a16:creationId xmlns:a16="http://schemas.microsoft.com/office/drawing/2014/main" id="{814493BC-362B-CA86-F21F-14044A43F6AA}"/>
                  </a:ext>
                </a:extLst>
              </p:cNvPr>
              <p:cNvSpPr txBox="1">
                <a:spLocks noRot="1" noChangeAspect="1" noMove="1" noResize="1" noEditPoints="1" noAdjustHandles="1" noChangeArrowheads="1" noChangeShapeType="1" noTextEdit="1"/>
              </p:cNvSpPr>
              <p:nvPr/>
            </p:nvSpPr>
            <p:spPr bwMode="auto">
              <a:xfrm>
                <a:off x="2329630" y="7338769"/>
                <a:ext cx="4862633" cy="413318"/>
              </a:xfrm>
              <a:prstGeom prst="rect">
                <a:avLst/>
              </a:prstGeom>
              <a:blipFill>
                <a:blip r:embed="rId12"/>
                <a:stretch>
                  <a:fillRect t="-5882" b="-1764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8">
                <a:extLst>
                  <a:ext uri="{FF2B5EF4-FFF2-40B4-BE49-F238E27FC236}">
                    <a16:creationId xmlns:a16="http://schemas.microsoft.com/office/drawing/2014/main" id="{2E01B90C-74C8-7000-7974-FE28B7D8D8C9}"/>
                  </a:ext>
                </a:extLst>
              </p:cNvPr>
              <p:cNvSpPr txBox="1"/>
              <p:nvPr/>
            </p:nvSpPr>
            <p:spPr bwMode="auto">
              <a:xfrm>
                <a:off x="6250818" y="7338769"/>
                <a:ext cx="383646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r>
                          <a:rPr lang="en-US" altLang="zh-CN" sz="1900" i="1">
                            <a:latin typeface="Cambria Math" panose="02040503050406030204" pitchFamily="18" charset="0"/>
                            <a:ea typeface="楷体" panose="02010609060101010101" pitchFamily="49" charset="-122"/>
                          </a:rPr>
                          <m:t>𝛼</m:t>
                        </m:r>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damping factor of PageRank</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5" name="文本框 8">
                <a:extLst>
                  <a:ext uri="{FF2B5EF4-FFF2-40B4-BE49-F238E27FC236}">
                    <a16:creationId xmlns:a16="http://schemas.microsoft.com/office/drawing/2014/main" id="{2E01B90C-74C8-7000-7974-FE28B7D8D8C9}"/>
                  </a:ext>
                </a:extLst>
              </p:cNvPr>
              <p:cNvSpPr txBox="1">
                <a:spLocks noRot="1" noChangeAspect="1" noMove="1" noResize="1" noEditPoints="1" noAdjustHandles="1" noChangeArrowheads="1" noChangeShapeType="1" noTextEdit="1"/>
              </p:cNvSpPr>
              <p:nvPr/>
            </p:nvSpPr>
            <p:spPr bwMode="auto">
              <a:xfrm>
                <a:off x="6250818" y="7338769"/>
                <a:ext cx="3836466" cy="384721"/>
              </a:xfrm>
              <a:prstGeom prst="rect">
                <a:avLst/>
              </a:prstGeom>
              <a:blipFill>
                <a:blip r:embed="rId13"/>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文本框 8">
                <a:extLst>
                  <a:ext uri="{FF2B5EF4-FFF2-40B4-BE49-F238E27FC236}">
                    <a16:creationId xmlns:a16="http://schemas.microsoft.com/office/drawing/2014/main" id="{24049D4F-127E-62BA-3BAC-1A81E68E27D4}"/>
                  </a:ext>
                </a:extLst>
              </p:cNvPr>
              <p:cNvSpPr txBox="1"/>
              <p:nvPr/>
            </p:nvSpPr>
            <p:spPr bwMode="auto">
              <a:xfrm>
                <a:off x="5111741" y="3793025"/>
                <a:ext cx="4948248" cy="430887"/>
              </a:xfrm>
              <a:prstGeom prst="rect">
                <a:avLst/>
              </a:prstGeom>
              <a:noFill/>
              <a:ln w="9525" algn="ctr">
                <a:noFill/>
                <a:miter lim="800000"/>
                <a:headEnd/>
                <a:tailEnd/>
              </a:ln>
              <a:effectLst/>
            </p:spPr>
            <p:txBody>
              <a:bodyPr wrap="square">
                <a:spAutoFit/>
              </a:bodyPr>
              <a:lstStyle/>
              <a:p>
                <a:pPr marL="0" lvl="2" eaLnBrk="0" hangingPunct="0">
                  <a:spcBef>
                    <a:spcPts val="300"/>
                  </a:spcBef>
                  <a:buSzPct val="80000"/>
                  <a:defRPr/>
                </a:pP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theoretical gap when</a:t>
                </a:r>
                <a:r>
                  <a:rPr lang="en-US" altLang="zh-CN" sz="2200" b="1">
                    <a:solidFill>
                      <a:srgbClr val="C00000"/>
                    </a:solidFill>
                    <a:ea typeface="楷体" panose="02010609060101010101" pitchFamily="49" charset="-122"/>
                  </a:rPr>
                  <a:t> </a:t>
                </a:r>
                <a14:m>
                  <m:oMath xmlns:m="http://schemas.openxmlformats.org/officeDocument/2006/math">
                    <m:sSub>
                      <m:sSubPr>
                        <m:ctrlPr>
                          <a:rPr lang="en-US" altLang="zh-CN" sz="2200" b="1" i="1">
                            <a:solidFill>
                              <a:srgbClr val="C00000"/>
                            </a:solidFill>
                            <a:latin typeface="Cambria Math" panose="02040503050406030204" pitchFamily="18" charset="0"/>
                            <a:ea typeface="楷体" panose="02010609060101010101" pitchFamily="49" charset="-122"/>
                          </a:rPr>
                        </m:ctrlPr>
                      </m:sSubPr>
                      <m:e>
                        <m:r>
                          <a:rPr lang="en-US" altLang="zh-CN" sz="2200" b="1">
                            <a:solidFill>
                              <a:srgbClr val="C00000"/>
                            </a:solidFill>
                            <a:latin typeface="Cambria Math" panose="02040503050406030204" pitchFamily="18" charset="0"/>
                            <a:ea typeface="楷体" panose="02010609060101010101" pitchFamily="49" charset="-122"/>
                          </a:rPr>
                          <m:t>𝚫</m:t>
                        </m:r>
                      </m:e>
                      <m:sub>
                        <m:r>
                          <a:rPr lang="en-US" altLang="zh-CN" sz="2200" b="1">
                            <a:solidFill>
                              <a:srgbClr val="C00000"/>
                            </a:solidFill>
                            <a:latin typeface="Cambria Math" panose="02040503050406030204" pitchFamily="18" charset="0"/>
                            <a:ea typeface="楷体" panose="02010609060101010101" pitchFamily="49" charset="-122"/>
                          </a:rPr>
                          <m:t>𝐢𝐧</m:t>
                        </m:r>
                      </m:sub>
                    </m:sSub>
                    <m:r>
                      <a:rPr lang="en-US" altLang="zh-CN" sz="2200" b="1" i="1">
                        <a:solidFill>
                          <a:srgbClr val="C00000"/>
                        </a:solidFill>
                        <a:latin typeface="Cambria Math" panose="02040503050406030204" pitchFamily="18" charset="0"/>
                        <a:ea typeface="楷体" panose="02010609060101010101" pitchFamily="49" charset="-122"/>
                      </a:rPr>
                      <m:t>=</m:t>
                    </m:r>
                    <m:r>
                      <a:rPr lang="en-US" altLang="zh-CN" sz="2200" b="0" i="1">
                        <a:solidFill>
                          <a:srgbClr val="C00000"/>
                        </a:solidFill>
                        <a:latin typeface="Cambria Math" panose="02040503050406030204" pitchFamily="18" charset="0"/>
                        <a:ea typeface="楷体" panose="02010609060101010101" pitchFamily="49" charset="-122"/>
                      </a:rPr>
                      <m:t>𝑜</m:t>
                    </m:r>
                    <m:r>
                      <a:rPr lang="en-US" altLang="zh-CN" sz="2200" b="1" i="1">
                        <a:solidFill>
                          <a:srgbClr val="C00000"/>
                        </a:solidFill>
                        <a:latin typeface="Cambria Math" panose="02040503050406030204" pitchFamily="18" charset="0"/>
                        <a:ea typeface="楷体" panose="02010609060101010101" pitchFamily="49" charset="-122"/>
                      </a:rPr>
                      <m:t>(</m:t>
                    </m:r>
                    <m:r>
                      <a:rPr lang="en-US" altLang="zh-CN" sz="2200" b="0" i="1">
                        <a:solidFill>
                          <a:srgbClr val="C00000"/>
                        </a:solidFill>
                        <a:latin typeface="Cambria Math" panose="02040503050406030204" pitchFamily="18" charset="0"/>
                        <a:ea typeface="楷体" panose="02010609060101010101" pitchFamily="49" charset="-122"/>
                      </a:rPr>
                      <m:t>𝑛</m:t>
                    </m:r>
                    <m:r>
                      <a:rPr lang="en-US" altLang="zh-CN" sz="2200" b="1" i="1">
                        <a:solidFill>
                          <a:srgbClr val="C00000"/>
                        </a:solidFill>
                        <a:latin typeface="Cambria Math" panose="02040503050406030204" pitchFamily="18" charset="0"/>
                        <a:ea typeface="楷体" panose="02010609060101010101" pitchFamily="49" charset="-122"/>
                      </a:rPr>
                      <m:t>)</m:t>
                    </m:r>
                  </m:oMath>
                </a14:m>
                <a:endParaRPr lang="en-US" altLang="zh-CN" sz="2200" b="1">
                  <a:solidFill>
                    <a:srgbClr val="C00000"/>
                  </a:solidFill>
                  <a:latin typeface="Cambria Math" panose="02040503050406030204" pitchFamily="18" charset="0"/>
                  <a:ea typeface="楷体" panose="02010609060101010101" pitchFamily="49" charset="-122"/>
                  <a:cs typeface="Times New Roman" panose="02020603050405020304" pitchFamily="18" charset="0"/>
                </a:endParaRPr>
              </a:p>
            </p:txBody>
          </p:sp>
        </mc:Choice>
        <mc:Fallback>
          <p:sp>
            <p:nvSpPr>
              <p:cNvPr id="8" name="文本框 8">
                <a:extLst>
                  <a:ext uri="{FF2B5EF4-FFF2-40B4-BE49-F238E27FC236}">
                    <a16:creationId xmlns:a16="http://schemas.microsoft.com/office/drawing/2014/main" id="{24049D4F-127E-62BA-3BAC-1A81E68E27D4}"/>
                  </a:ext>
                </a:extLst>
              </p:cNvPr>
              <p:cNvSpPr txBox="1">
                <a:spLocks noRot="1" noChangeAspect="1" noMove="1" noResize="1" noEditPoints="1" noAdjustHandles="1" noChangeArrowheads="1" noChangeShapeType="1" noTextEdit="1"/>
              </p:cNvSpPr>
              <p:nvPr/>
            </p:nvSpPr>
            <p:spPr bwMode="auto">
              <a:xfrm>
                <a:off x="5111741" y="3793025"/>
                <a:ext cx="4948248" cy="430887"/>
              </a:xfrm>
              <a:prstGeom prst="rect">
                <a:avLst/>
              </a:prstGeom>
              <a:blipFill>
                <a:blip r:embed="rId14"/>
                <a:stretch>
                  <a:fillRect l="-1538" t="-8571" b="-25714"/>
                </a:stretch>
              </a:blipFill>
              <a:ln w="9525" algn="ctr">
                <a:noFill/>
                <a:miter lim="800000"/>
                <a:headEnd/>
                <a:tailEnd/>
              </a:ln>
              <a:effectLst/>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0C79E197-20BC-A917-4F75-D5824BAE74CD}"/>
              </a:ext>
            </a:extLst>
          </p:cNvPr>
          <p:cNvCxnSpPr>
            <a:cxnSpLocks/>
          </p:cNvCxnSpPr>
          <p:nvPr/>
        </p:nvCxnSpPr>
        <p:spPr>
          <a:xfrm>
            <a:off x="4910124" y="3824444"/>
            <a:ext cx="0" cy="803038"/>
          </a:xfrm>
          <a:prstGeom prst="straightConnector1">
            <a:avLst/>
          </a:prstGeom>
          <a:ln w="38100">
            <a:solidFill>
              <a:srgbClr val="C00000"/>
            </a:solidFill>
            <a:headEnd type="stealth" w="lg" len="lg"/>
            <a:tailEnd type="stealth" w="lg" len="lg"/>
          </a:ln>
        </p:spPr>
        <p:style>
          <a:lnRef idx="1">
            <a:schemeClr val="dk1"/>
          </a:lnRef>
          <a:fillRef idx="0">
            <a:schemeClr val="dk1"/>
          </a:fillRef>
          <a:effectRef idx="0">
            <a:schemeClr val="dk1"/>
          </a:effectRef>
          <a:fontRef idx="minor">
            <a:schemeClr val="tx1"/>
          </a:fontRef>
        </p:style>
      </p:cxnSp>
      <p:sp>
        <p:nvSpPr>
          <p:cNvPr id="13" name="文本框 8">
            <a:extLst>
              <a:ext uri="{FF2B5EF4-FFF2-40B4-BE49-F238E27FC236}">
                <a16:creationId xmlns:a16="http://schemas.microsoft.com/office/drawing/2014/main" id="{DCFFDEC4-3903-1D29-8ADB-C0F139512679}"/>
              </a:ext>
            </a:extLst>
          </p:cNvPr>
          <p:cNvSpPr txBox="1"/>
          <p:nvPr/>
        </p:nvSpPr>
        <p:spPr bwMode="auto">
          <a:xfrm>
            <a:off x="8067412" y="926836"/>
            <a:ext cx="2297056" cy="430887"/>
          </a:xfrm>
          <a:prstGeom prst="rect">
            <a:avLst/>
          </a:prstGeom>
          <a:noFill/>
          <a:ln w="9525" algn="ctr">
            <a:noFill/>
            <a:miter lim="800000"/>
            <a:headEnd/>
            <a:tailEnd/>
          </a:ln>
          <a:effectLst/>
        </p:spPr>
        <p:txBody>
          <a:bodyPr wrap="square">
            <a:spAutoFit/>
          </a:bodyPr>
          <a:lstStyle/>
          <a:p>
            <a:pPr marL="0" lvl="2" eaLnBrk="0" hangingPunct="0">
              <a:spcBef>
                <a:spcPts val="300"/>
              </a:spcBef>
              <a:buSzPct val="80000"/>
              <a:defRPr/>
            </a:pP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max in-degree</a:t>
            </a:r>
            <a:endParaRPr lang="en-US" altLang="zh-CN" sz="2200" b="1">
              <a:solidFill>
                <a:srgbClr val="C00000"/>
              </a:solidFill>
              <a:latin typeface="Cambria Math" panose="02040503050406030204" pitchFamily="18" charset="0"/>
              <a:ea typeface="楷体" panose="02010609060101010101" pitchFamily="49" charset="-122"/>
              <a:cs typeface="Times New Roman" panose="02020603050405020304" pitchFamily="18" charset="0"/>
            </a:endParaRPr>
          </a:p>
        </p:txBody>
      </p:sp>
      <p:sp>
        <p:nvSpPr>
          <p:cNvPr id="14" name="Arc 13">
            <a:extLst>
              <a:ext uri="{FF2B5EF4-FFF2-40B4-BE49-F238E27FC236}">
                <a16:creationId xmlns:a16="http://schemas.microsoft.com/office/drawing/2014/main" id="{D89166B1-6795-BF28-D47D-8D4252AB2583}"/>
              </a:ext>
            </a:extLst>
          </p:cNvPr>
          <p:cNvSpPr/>
          <p:nvPr/>
        </p:nvSpPr>
        <p:spPr>
          <a:xfrm rot="629864">
            <a:off x="8929177" y="1231427"/>
            <a:ext cx="684870" cy="628687"/>
          </a:xfrm>
          <a:prstGeom prst="arc">
            <a:avLst>
              <a:gd name="adj1" fmla="val 18627398"/>
              <a:gd name="adj2" fmla="val 3468818"/>
            </a:avLst>
          </a:prstGeom>
          <a:ln w="28575">
            <a:solidFill>
              <a:srgbClr val="C00000"/>
            </a:solidFill>
            <a:headEnd type="none"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F7143887-C459-27C8-C4D3-20F6FA7BF867}"/>
                  </a:ext>
                </a:extLst>
              </p:cNvPr>
              <p:cNvSpPr txBox="1"/>
              <p:nvPr/>
            </p:nvSpPr>
            <p:spPr bwMode="auto">
              <a:xfrm>
                <a:off x="5121343" y="4259570"/>
                <a:ext cx="4243466" cy="404983"/>
              </a:xfrm>
              <a:prstGeom prst="rect">
                <a:avLst/>
              </a:prstGeom>
              <a:noFill/>
              <a:ln w="9525" algn="ctr">
                <a:noFill/>
                <a:miter lim="800000"/>
                <a:headEnd/>
                <a:tailEnd/>
              </a:ln>
              <a:effectLst/>
            </p:spPr>
            <p:txBody>
              <a:bodyPr wrap="square">
                <a:spAutoFit/>
              </a:bodyPr>
              <a:lstStyle/>
              <a:p>
                <a:r>
                  <a:rPr lang="en-US" sz="1800">
                    <a:solidFill>
                      <a:srgbClr val="C00000"/>
                    </a:solidFill>
                    <a:latin typeface="Times New Roman" panose="02020603050405020304" pitchFamily="18" charset="0"/>
                    <a:ea typeface="Cambria Math" panose="02040503050406030204" pitchFamily="18" charset="0"/>
                    <a:cs typeface="Times New Roman" panose="02020603050405020304" pitchFamily="18" charset="0"/>
                  </a:rPr>
                  <a:t>when</a:t>
                </a:r>
                <a:r>
                  <a:rPr lang="en-US" sz="1800">
                    <a:solidFill>
                      <a:srgbClr val="C00000"/>
                    </a:solidFill>
                    <a:ea typeface="Cambria Math" panose="02040503050406030204" pitchFamily="18" charset="0"/>
                  </a:rPr>
                  <a:t> </a:t>
                </a:r>
                <a14:m>
                  <m:oMath xmlns:m="http://schemas.openxmlformats.org/officeDocument/2006/math">
                    <m:r>
                      <a:rPr lang="en-US" sz="1800" i="1">
                        <a:solidFill>
                          <a:srgbClr val="C00000"/>
                        </a:solidFill>
                        <a:latin typeface="Cambria Math" panose="02040503050406030204" pitchFamily="18" charset="0"/>
                        <a:ea typeface="Cambria Math" panose="02040503050406030204" pitchFamily="18" charset="0"/>
                      </a:rPr>
                      <m:t>𝛼</m:t>
                    </m:r>
                    <m:r>
                      <a:rPr lang="en-US" sz="1800" b="0" i="1">
                        <a:solidFill>
                          <a:srgbClr val="C00000"/>
                        </a:solidFill>
                        <a:latin typeface="Cambria Math" panose="02040503050406030204" pitchFamily="18" charset="0"/>
                        <a:ea typeface="Cambria Math" panose="02040503050406030204" pitchFamily="18" charset="0"/>
                      </a:rPr>
                      <m:t>=1/2, </m:t>
                    </m:r>
                    <m:sSub>
                      <m:sSubPr>
                        <m:ctrlPr>
                          <a:rPr lang="en-US" sz="1800" i="1" dirty="0">
                            <a:solidFill>
                              <a:srgbClr val="C00000"/>
                            </a:solidFill>
                            <a:latin typeface="Cambria Math" panose="02040503050406030204" pitchFamily="18" charset="0"/>
                          </a:rPr>
                        </m:ctrlPr>
                      </m:sSubPr>
                      <m:e>
                        <m:r>
                          <a:rPr lang="en-US" sz="1800" i="1" dirty="0">
                            <a:solidFill>
                              <a:srgbClr val="C00000"/>
                            </a:solidFill>
                            <a:latin typeface="Cambria Math" panose="02040503050406030204" pitchFamily="18" charset="0"/>
                            <a:ea typeface="Cambria Math" panose="02040503050406030204" pitchFamily="18" charset="0"/>
                          </a:rPr>
                          <m:t>∆</m:t>
                        </m:r>
                      </m:e>
                      <m:sub>
                        <m:r>
                          <m:rPr>
                            <m:sty m:val="p"/>
                          </m:rPr>
                          <a:rPr lang="en-US" sz="1800" i="1" dirty="0">
                            <a:solidFill>
                              <a:srgbClr val="C00000"/>
                            </a:solidFill>
                            <a:latin typeface="Cambria Math" panose="02040503050406030204" pitchFamily="18" charset="0"/>
                          </a:rPr>
                          <m:t>in</m:t>
                        </m:r>
                      </m:sub>
                    </m:sSub>
                    <m:r>
                      <a:rPr lang="en-US" sz="1800" b="0" i="1" dirty="0">
                        <a:solidFill>
                          <a:srgbClr val="C00000"/>
                        </a:solidFill>
                        <a:latin typeface="Cambria Math" panose="02040503050406030204" pitchFamily="18" charset="0"/>
                      </a:rPr>
                      <m:t>=</m:t>
                    </m:r>
                    <m:r>
                      <a:rPr lang="en-US" altLang="zh-CN" sz="1800" b="0" i="1" dirty="0">
                        <a:solidFill>
                          <a:srgbClr val="C00000"/>
                        </a:solidFill>
                        <a:latin typeface="Cambria Math" panose="02040503050406030204" pitchFamily="18" charset="0"/>
                      </a:rPr>
                      <m:t>2</m:t>
                    </m:r>
                  </m:oMath>
                </a14:m>
                <a:r>
                  <a:rPr lang="en-US" altLang="zh-CN" sz="1800">
                    <a:solidFill>
                      <a:srgbClr val="C00000"/>
                    </a:solidFill>
                  </a:rPr>
                  <a:t>,</a:t>
                </a:r>
                <a:r>
                  <a:rPr lang="zh-CN" altLang="en-US" sz="1800">
                    <a:solidFill>
                      <a:srgbClr val="C00000"/>
                    </a:solidFill>
                  </a:rPr>
                  <a:t> </a:t>
                </a:r>
                <a14:m>
                  <m:oMath xmlns:m="http://schemas.openxmlformats.org/officeDocument/2006/math">
                    <m:r>
                      <a:rPr lang="en-US" altLang="zh-CN" sz="1800" i="1">
                        <a:solidFill>
                          <a:srgbClr val="C00000"/>
                        </a:solidFill>
                        <a:latin typeface="Cambria Math" panose="02040503050406030204" pitchFamily="18" charset="0"/>
                        <a:cs typeface="Times New Roman" panose="02020603050405020304" pitchFamily="18" charset="0"/>
                      </a:rPr>
                      <m:t>𝑂</m:t>
                    </m:r>
                    <m:d>
                      <m:dPr>
                        <m:ctrlPr>
                          <a:rPr lang="en-US" altLang="zh-CN" sz="1800" i="1">
                            <a:solidFill>
                              <a:srgbClr val="C00000"/>
                            </a:solidFill>
                            <a:latin typeface="Cambria Math" panose="02040503050406030204" pitchFamily="18" charset="0"/>
                            <a:cs typeface="Times New Roman" panose="02020603050405020304" pitchFamily="18" charset="0"/>
                          </a:rPr>
                        </m:ctrlPr>
                      </m:dPr>
                      <m:e>
                        <m:sSup>
                          <m:sSupPr>
                            <m:ctrlPr>
                              <a:rPr lang="en-US" altLang="zh-CN" sz="1800" i="1">
                                <a:solidFill>
                                  <a:srgbClr val="C00000"/>
                                </a:solidFill>
                                <a:latin typeface="Cambria Math" panose="02040503050406030204" pitchFamily="18" charset="0"/>
                                <a:cs typeface="Times New Roman" panose="02020603050405020304" pitchFamily="18" charset="0"/>
                              </a:rPr>
                            </m:ctrlPr>
                          </m:sSupPr>
                          <m:e>
                            <m:r>
                              <a:rPr lang="en-US" altLang="zh-CN" sz="1800" i="1">
                                <a:solidFill>
                                  <a:srgbClr val="C00000"/>
                                </a:solidFill>
                                <a:latin typeface="Cambria Math" panose="02040503050406030204" pitchFamily="18" charset="0"/>
                                <a:cs typeface="Times New Roman" panose="02020603050405020304" pitchFamily="18" charset="0"/>
                              </a:rPr>
                              <m:t>𝑛</m:t>
                            </m:r>
                          </m:e>
                          <m:sup>
                            <m:r>
                              <a:rPr lang="en-US" altLang="zh-CN" sz="1800" i="1">
                                <a:solidFill>
                                  <a:srgbClr val="C00000"/>
                                </a:solidFill>
                                <a:latin typeface="Cambria Math" panose="02040503050406030204" pitchFamily="18" charset="0"/>
                                <a:cs typeface="Times New Roman" panose="02020603050405020304" pitchFamily="18" charset="0"/>
                              </a:rPr>
                              <m:t>1/2</m:t>
                            </m:r>
                          </m:sup>
                        </m:sSup>
                      </m:e>
                    </m:d>
                  </m:oMath>
                </a14:m>
                <a:r>
                  <a:rPr lang="en-US" sz="1800" b="1">
                    <a:solidFill>
                      <a:srgbClr val="C00000"/>
                    </a:solidFill>
                    <a:latin typeface="Times New Roman" panose="02020603050405020304" pitchFamily="18" charset="0"/>
                    <a:cs typeface="Times New Roman" panose="02020603050405020304" pitchFamily="18" charset="0"/>
                  </a:rPr>
                  <a:t> v.s. </a:t>
                </a:r>
                <a14:m>
                  <m:oMath xmlns:m="http://schemas.openxmlformats.org/officeDocument/2006/math">
                    <m:r>
                      <m:rPr>
                        <m:sty m:val="p"/>
                      </m:rPr>
                      <a:rPr lang="el-GR" altLang="zh-CN" sz="180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800" i="1">
                            <a:solidFill>
                              <a:srgbClr val="C00000"/>
                            </a:solidFill>
                            <a:latin typeface="Cambria Math" panose="02040503050406030204" pitchFamily="18" charset="0"/>
                            <a:cs typeface="Times New Roman" panose="02020603050405020304" pitchFamily="18" charset="0"/>
                          </a:rPr>
                        </m:ctrlPr>
                      </m:dPr>
                      <m:e>
                        <m:r>
                          <a:rPr lang="en-US" altLang="zh-CN" sz="1800" i="1">
                            <a:solidFill>
                              <a:srgbClr val="C00000"/>
                            </a:solidFill>
                            <a:latin typeface="Cambria Math" panose="02040503050406030204" pitchFamily="18" charset="0"/>
                            <a:cs typeface="Times New Roman" panose="02020603050405020304" pitchFamily="18" charset="0"/>
                          </a:rPr>
                          <m:t>1</m:t>
                        </m:r>
                      </m:e>
                    </m:d>
                  </m:oMath>
                </a14:m>
                <a:r>
                  <a:rPr lang="en-US" sz="1800">
                    <a:solidFill>
                      <a:srgbClr val="C00000"/>
                    </a:solidFill>
                    <a:latin typeface="Times New Roman" panose="02020603050405020304" pitchFamily="18" charset="0"/>
                    <a:cs typeface="Times New Roman" panose="02020603050405020304" pitchFamily="18" charset="0"/>
                  </a:rPr>
                  <a:t> </a:t>
                </a:r>
              </a:p>
            </p:txBody>
          </p:sp>
        </mc:Choice>
        <mc:Fallback>
          <p:sp>
            <p:nvSpPr>
              <p:cNvPr id="11" name="TextBox 10">
                <a:extLst>
                  <a:ext uri="{FF2B5EF4-FFF2-40B4-BE49-F238E27FC236}">
                    <a16:creationId xmlns:a16="http://schemas.microsoft.com/office/drawing/2014/main" id="{F7143887-C459-27C8-C4D3-20F6FA7BF867}"/>
                  </a:ext>
                </a:extLst>
              </p:cNvPr>
              <p:cNvSpPr txBox="1">
                <a:spLocks noRot="1" noChangeAspect="1" noMove="1" noResize="1" noEditPoints="1" noAdjustHandles="1" noChangeArrowheads="1" noChangeShapeType="1" noTextEdit="1"/>
              </p:cNvSpPr>
              <p:nvPr/>
            </p:nvSpPr>
            <p:spPr bwMode="auto">
              <a:xfrm>
                <a:off x="5121343" y="4259570"/>
                <a:ext cx="4243466" cy="404983"/>
              </a:xfrm>
              <a:prstGeom prst="rect">
                <a:avLst/>
              </a:prstGeom>
              <a:blipFill>
                <a:blip r:embed="rId15"/>
                <a:stretch>
                  <a:fillRect l="-1194" t="-3030" b="-18182"/>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6195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B7F45-36BF-9130-EFD8-AAEB4A5AD795}"/>
            </a:ext>
          </a:extLst>
        </p:cNvPr>
        <p:cNvGrpSpPr/>
        <p:nvPr/>
      </p:nvGrpSpPr>
      <p:grpSpPr>
        <a:xfrm>
          <a:off x="0" y="0"/>
          <a:ext cx="0" cy="0"/>
          <a:chOff x="0" y="0"/>
          <a:chExt cx="0" cy="0"/>
        </a:xfrm>
      </p:grpSpPr>
      <p:sp>
        <p:nvSpPr>
          <p:cNvPr id="27" name="圆角矩形 16">
            <a:extLst>
              <a:ext uri="{FF2B5EF4-FFF2-40B4-BE49-F238E27FC236}">
                <a16:creationId xmlns:a16="http://schemas.microsoft.com/office/drawing/2014/main" id="{7C1BAAE1-C190-0AA0-A07C-0DF11F4173B1}"/>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A07E1CCE-9DF6-CD8B-3B68-A46FF1EA2FF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mc:AlternateContent xmlns:mc="http://schemas.openxmlformats.org/markup-compatibility/2006">
        <mc:Choice xmlns:a14="http://schemas.microsoft.com/office/drawing/2010/main" Requires="a14">
          <p:sp>
            <p:nvSpPr>
              <p:cNvPr id="15" name="Freeform 34">
                <a:extLst>
                  <a:ext uri="{FF2B5EF4-FFF2-40B4-BE49-F238E27FC236}">
                    <a16:creationId xmlns:a16="http://schemas.microsoft.com/office/drawing/2014/main" id="{00449F34-5B00-0D40-E69C-2EAF76DF16F5}"/>
                  </a:ext>
                </a:extLst>
              </p:cNvPr>
              <p:cNvSpPr>
                <a:spLocks noEditPoints="1"/>
              </p:cNvSpPr>
              <p:nvPr/>
            </p:nvSpPr>
            <p:spPr bwMode="auto">
              <a:xfrm>
                <a:off x="26631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r>
                  <a:rPr lang="en-US" altLang="zh-CN" sz="2700" b="1" dirty="0">
                    <a:latin typeface="Times New Roman" panose="02020603050405020304" pitchFamily="18" charset="0"/>
                    <a:ea typeface="KaiTi" panose="02010609060101010101" pitchFamily="49" charset="-122"/>
                    <a:cs typeface="Times New Roman" panose="02020603050405020304" pitchFamily="18" charset="0"/>
                  </a:rPr>
                  <a:t>Optimal Bounds </a:t>
                </a:r>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under Parameterizations by </a:t>
                </a:r>
                <a14:m>
                  <m:oMath xmlns:m="http://schemas.openxmlformats.org/officeDocument/2006/math">
                    <m:r>
                      <a:rPr lang="en-US" altLang="zh-CN" sz="2700" b="0" i="1" dirty="0">
                        <a:latin typeface="Cambria Math" panose="02040503050406030204" pitchFamily="18" charset="0"/>
                        <a:ea typeface="KaiTi" panose="02010609060101010101" pitchFamily="49" charset="-122"/>
                        <a:cs typeface="Times New Roman" panose="02020603050405020304" pitchFamily="18" charset="0"/>
                      </a:rPr>
                      <m:t>𝑛</m:t>
                    </m:r>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r>
                      <a:rPr lang="en-US" altLang="zh-CN" sz="2700" b="0" i="1" dirty="0">
                        <a:latin typeface="Cambria Math" panose="02040503050406030204" pitchFamily="18" charset="0"/>
                        <a:ea typeface="KaiTi" panose="02010609060101010101" pitchFamily="49" charset="-122"/>
                        <a:cs typeface="Times New Roman" panose="02020603050405020304" pitchFamily="18" charset="0"/>
                      </a:rPr>
                      <m:t>𝑚</m:t>
                    </m:r>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sSub>
                      <m:sSubPr>
                        <m:ctrlPr>
                          <a:rPr lang="en-US" altLang="zh-CN" sz="2800" i="1">
                            <a:latin typeface="Cambria Math" panose="02040503050406030204" pitchFamily="18" charset="0"/>
                            <a:ea typeface="楷体" panose="02010609060101010101" pitchFamily="49" charset="-122"/>
                          </a:rPr>
                        </m:ctrlPr>
                      </m:sSubPr>
                      <m:e>
                        <m:r>
                          <m:rPr>
                            <m:sty m:val="p"/>
                          </m:rPr>
                          <a:rPr lang="en-US" altLang="zh-CN" sz="2800">
                            <a:latin typeface="Cambria Math" panose="02040503050406030204" pitchFamily="18" charset="0"/>
                            <a:ea typeface="楷体" panose="02010609060101010101" pitchFamily="49" charset="-122"/>
                          </a:rPr>
                          <m:t>Δ</m:t>
                        </m:r>
                      </m:e>
                      <m:sub>
                        <m:r>
                          <m:rPr>
                            <m:sty m:val="p"/>
                          </m:rPr>
                          <a:rPr lang="en-US" altLang="zh-CN" sz="2800" i="1">
                            <a:latin typeface="Cambria Math" panose="02040503050406030204" pitchFamily="18" charset="0"/>
                            <a:ea typeface="楷体" panose="02010609060101010101" pitchFamily="49" charset="-122"/>
                          </a:rPr>
                          <m:t>out</m:t>
                        </m:r>
                      </m:sub>
                    </m:sSub>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14:m>
                  <m:oMath xmlns:m="http://schemas.openxmlformats.org/officeDocument/2006/math">
                    <m:sSub>
                      <m:sSubPr>
                        <m:ctrlPr>
                          <a:rPr lang="en-US" altLang="zh-CN" sz="2800" b="1" i="1">
                            <a:solidFill>
                              <a:srgbClr val="C00000"/>
                            </a:solidFill>
                            <a:latin typeface="Cambria Math" panose="02040503050406030204" pitchFamily="18" charset="0"/>
                            <a:ea typeface="楷体" panose="02010609060101010101" pitchFamily="49" charset="-122"/>
                          </a:rPr>
                        </m:ctrlPr>
                      </m:sSubPr>
                      <m:e>
                        <m:r>
                          <a:rPr lang="en-US" altLang="zh-CN" sz="2800" b="1" i="0">
                            <a:solidFill>
                              <a:srgbClr val="C00000"/>
                            </a:solidFill>
                            <a:latin typeface="Cambria Math" panose="02040503050406030204" pitchFamily="18" charset="0"/>
                            <a:ea typeface="楷体" panose="02010609060101010101" pitchFamily="49" charset="-122"/>
                          </a:rPr>
                          <m:t>𝚫</m:t>
                        </m:r>
                      </m:e>
                      <m:sub>
                        <m:r>
                          <a:rPr lang="en-US" altLang="zh-CN" sz="2800" b="1" i="0">
                            <a:solidFill>
                              <a:srgbClr val="C00000"/>
                            </a:solidFill>
                            <a:latin typeface="Cambria Math" panose="02040503050406030204" pitchFamily="18" charset="0"/>
                            <a:ea typeface="楷体" panose="02010609060101010101" pitchFamily="49" charset="-122"/>
                          </a:rPr>
                          <m:t>𝐢𝐧</m:t>
                        </m:r>
                      </m:sub>
                    </m:sSub>
                  </m:oMath>
                </a14:m>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 </a:t>
                </a: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p:sp>
            <p:nvSpPr>
              <p:cNvPr id="15" name="Freeform 34">
                <a:extLst>
                  <a:ext uri="{FF2B5EF4-FFF2-40B4-BE49-F238E27FC236}">
                    <a16:creationId xmlns:a16="http://schemas.microsoft.com/office/drawing/2014/main" id="{00449F34-5B00-0D40-E69C-2EAF76DF16F5}"/>
                  </a:ext>
                </a:extLst>
              </p:cNvPr>
              <p:cNvSpPr>
                <a:spLocks noRot="1" noChangeAspect="1" noMove="1" noResize="1" noEditPoints="1" noAdjustHandles="1" noChangeArrowheads="1" noChangeShapeType="1" noTextEdit="1"/>
              </p:cNvSpPr>
              <p:nvPr/>
            </p:nvSpPr>
            <p:spPr bwMode="auto">
              <a:xfrm>
                <a:off x="26631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blipFill>
                <a:blip r:embed="rId3"/>
                <a:stretch>
                  <a:fillRect b="-4688"/>
                </a:stretch>
              </a:blipFill>
              <a:ln>
                <a:noFill/>
              </a:ln>
            </p:spPr>
            <p:txBody>
              <a:bodyPr/>
              <a:lstStyle/>
              <a:p>
                <a:r>
                  <a:rPr lang="en-US">
                    <a:noFill/>
                  </a:rPr>
                  <a:t> </a:t>
                </a:r>
              </a:p>
            </p:txBody>
          </p:sp>
        </mc:Fallback>
      </mc:AlternateContent>
      <p:sp>
        <p:nvSpPr>
          <p:cNvPr id="2" name="矩形 94">
            <a:extLst>
              <a:ext uri="{FF2B5EF4-FFF2-40B4-BE49-F238E27FC236}">
                <a16:creationId xmlns:a16="http://schemas.microsoft.com/office/drawing/2014/main" id="{67C3BB5B-78ED-BF88-F59D-2C65F9C31E78}"/>
              </a:ext>
            </a:extLst>
          </p:cNvPr>
          <p:cNvSpPr/>
          <p:nvPr/>
        </p:nvSpPr>
        <p:spPr>
          <a:xfrm>
            <a:off x="991876" y="2829043"/>
            <a:ext cx="3159825" cy="938102"/>
          </a:xfrm>
          <a:prstGeom prst="rect">
            <a:avLst/>
          </a:prstGeom>
          <a:solidFill>
            <a:schemeClr val="accent5">
              <a:lumMod val="40000"/>
              <a:lumOff val="6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矩形 107">
            <a:extLst>
              <a:ext uri="{FF2B5EF4-FFF2-40B4-BE49-F238E27FC236}">
                <a16:creationId xmlns:a16="http://schemas.microsoft.com/office/drawing/2014/main" id="{B83EB0EF-64FA-654A-E7D8-AB6F7E88D840}"/>
              </a:ext>
            </a:extLst>
          </p:cNvPr>
          <p:cNvSpPr/>
          <p:nvPr/>
        </p:nvSpPr>
        <p:spPr>
          <a:xfrm>
            <a:off x="985494" y="3767146"/>
            <a:ext cx="3159825" cy="3347092"/>
          </a:xfrm>
          <a:prstGeom prst="rect">
            <a:avLst/>
          </a:prstGeom>
          <a:solidFill>
            <a:srgbClr val="E3EDF9"/>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文本框 109">
                <a:extLst>
                  <a:ext uri="{FF2B5EF4-FFF2-40B4-BE49-F238E27FC236}">
                    <a16:creationId xmlns:a16="http://schemas.microsoft.com/office/drawing/2014/main" id="{157C1EB3-A9B0-610F-FCCA-3A847EED2BF1}"/>
                  </a:ext>
                </a:extLst>
              </p:cNvPr>
              <p:cNvSpPr txBox="1"/>
              <p:nvPr/>
            </p:nvSpPr>
            <p:spPr bwMode="auto">
              <a:xfrm>
                <a:off x="737202" y="3857323"/>
                <a:ext cx="3656407"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m:rPr>
                          <m:sty m:val="p"/>
                        </m:rPr>
                        <a:rPr lang="en-US" altLang="zh-CN" sz="2100">
                          <a:latin typeface="Cambria Math" panose="02040503050406030204" pitchFamily="18" charset="0"/>
                          <a:cs typeface="Times New Roman" panose="02020603050405020304" pitchFamily="18" charset="0"/>
                        </a:rPr>
                        <m:t>Ω</m:t>
                      </m:r>
                      <m:d>
                        <m:dPr>
                          <m:ctrlPr>
                            <a:rPr lang="en-US" altLang="zh-CN" sz="2100" i="1">
                              <a:latin typeface="Cambria Math" panose="02040503050406030204" pitchFamily="18" charset="0"/>
                              <a:cs typeface="Times New Roman" panose="02020603050405020304" pitchFamily="18" charset="0"/>
                            </a:rPr>
                          </m:ctrlPr>
                        </m:d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a:rPr lang="en-US" altLang="zh-CN" sz="2100"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latin typeface="Cambria Math" panose="02040503050406030204" pitchFamily="18" charset="0"/>
                                  <a:cs typeface="Times New Roman" panose="02020603050405020304" pitchFamily="18" charset="0"/>
                                </a:rPr>
                              </m:ctrlPr>
                            </m:funcPr>
                            <m:fName>
                              <m:r>
                                <m:rPr>
                                  <m:sty m:val="p"/>
                                </m:rPr>
                                <a:rPr lang="en-US" altLang="zh-CN" sz="2100">
                                  <a:latin typeface="Cambria Math" panose="02040503050406030204" pitchFamily="18" charset="0"/>
                                  <a:cs typeface="Times New Roman" panose="02020603050405020304" pitchFamily="18" charset="0"/>
                                </a:rPr>
                                <m:t>min</m:t>
                              </m:r>
                            </m:fName>
                            <m:e>
                              <m:d>
                                <m:dPr>
                                  <m:ctrlPr>
                                    <a:rPr lang="en-US" altLang="zh-CN" sz="2100" i="1">
                                      <a:latin typeface="Cambria Math" panose="02040503050406030204" pitchFamily="18" charset="0"/>
                                      <a:cs typeface="Times New Roman" panose="02020603050405020304" pitchFamily="18" charset="0"/>
                                    </a:rPr>
                                  </m:ctrlPr>
                                </m:dPr>
                                <m:e>
                                  <m:sSubSup>
                                    <m:sSubSupPr>
                                      <m:ctrlPr>
                                        <a:rPr lang="en-US" altLang="zh-CN" sz="2100" i="1">
                                          <a:latin typeface="Cambria Math" panose="02040503050406030204" pitchFamily="18" charset="0"/>
                                          <a:cs typeface="Times New Roman" panose="02020603050405020304" pitchFamily="18" charset="0"/>
                                        </a:rPr>
                                      </m:ctrlPr>
                                    </m:sSubSupPr>
                                    <m:e>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out</m:t>
                                      </m:r>
                                    </m:sub>
                                    <m:sup>
                                      <m:r>
                                        <a:rPr lang="en-US" altLang="zh-CN" sz="2100" i="1">
                                          <a:latin typeface="Cambria Math" panose="02040503050406030204" pitchFamily="18" charset="0"/>
                                          <a:cs typeface="Times New Roman" panose="02020603050405020304" pitchFamily="18" charset="0"/>
                                        </a:rPr>
                                        <m:t>1/2</m:t>
                                      </m:r>
                                    </m:sup>
                                  </m:sSubSup>
                                  <m:r>
                                    <a:rPr lang="en-US" altLang="zh-CN" sz="2100" i="1">
                                      <a:latin typeface="Cambria Math" panose="02040503050406030204" pitchFamily="18" charset="0"/>
                                      <a:cs typeface="Times New Roman" panose="02020603050405020304" pitchFamily="18" charset="0"/>
                                    </a:rPr>
                                    <m:t>,</m:t>
                                  </m:r>
                                  <m:r>
                                    <a:rPr lang="zh-CN" altLang="en-US" sz="2100" i="1">
                                      <a:latin typeface="Cambria Math" panose="02040503050406030204" pitchFamily="18" charset="0"/>
                                      <a:cs typeface="Times New Roman" panose="02020603050405020304" pitchFamily="18" charset="0"/>
                                    </a:rPr>
                                    <m:t> </m:t>
                                  </m:r>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𝑚</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7" name="文本框 109">
                <a:extLst>
                  <a:ext uri="{FF2B5EF4-FFF2-40B4-BE49-F238E27FC236}">
                    <a16:creationId xmlns:a16="http://schemas.microsoft.com/office/drawing/2014/main" id="{157C1EB3-A9B0-610F-FCCA-3A847EED2BF1}"/>
                  </a:ext>
                </a:extLst>
              </p:cNvPr>
              <p:cNvSpPr txBox="1">
                <a:spLocks noRot="1" noChangeAspect="1" noMove="1" noResize="1" noEditPoints="1" noAdjustHandles="1" noChangeArrowheads="1" noChangeShapeType="1" noTextEdit="1"/>
              </p:cNvSpPr>
              <p:nvPr/>
            </p:nvSpPr>
            <p:spPr bwMode="auto">
              <a:xfrm>
                <a:off x="737202" y="3857323"/>
                <a:ext cx="3656407" cy="689013"/>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9" name="文本框 124">
            <a:extLst>
              <a:ext uri="{FF2B5EF4-FFF2-40B4-BE49-F238E27FC236}">
                <a16:creationId xmlns:a16="http://schemas.microsoft.com/office/drawing/2014/main" id="{7F7420C2-4871-C951-F66D-76DEE354C9E2}"/>
              </a:ext>
            </a:extLst>
          </p:cNvPr>
          <p:cNvSpPr txBox="1"/>
          <p:nvPr/>
        </p:nvSpPr>
        <p:spPr bwMode="auto">
          <a:xfrm>
            <a:off x="-53533" y="2867472"/>
            <a:ext cx="1079971"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altLang="zh-CN" b="1" dirty="0">
                <a:solidFill>
                  <a:srgbClr val="D77D28"/>
                </a:solidFill>
                <a:latin typeface="Times New Roman" panose="02020603050405020304" pitchFamily="18" charset="0"/>
                <a:ea typeface="KaiTi" panose="02010609060101010101" pitchFamily="49" charset="-122"/>
                <a:cs typeface="Times New Roman" panose="02020603050405020304" pitchFamily="18" charset="0"/>
              </a:rPr>
              <a:t>Upper Bound</a:t>
            </a:r>
          </a:p>
        </p:txBody>
      </p:sp>
      <p:sp>
        <p:nvSpPr>
          <p:cNvPr id="10" name="文本框 126">
            <a:extLst>
              <a:ext uri="{FF2B5EF4-FFF2-40B4-BE49-F238E27FC236}">
                <a16:creationId xmlns:a16="http://schemas.microsoft.com/office/drawing/2014/main" id="{3BE6D3B4-1983-0BBE-F966-40601B4F05C2}"/>
              </a:ext>
            </a:extLst>
          </p:cNvPr>
          <p:cNvSpPr txBox="1"/>
          <p:nvPr/>
        </p:nvSpPr>
        <p:spPr bwMode="auto">
          <a:xfrm>
            <a:off x="-114784" y="6360390"/>
            <a:ext cx="1202471"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b="1" dirty="0">
                <a:solidFill>
                  <a:srgbClr val="005AAA"/>
                </a:solidFill>
                <a:latin typeface="Times New Roman" panose="02020603050405020304" pitchFamily="18" charset="0"/>
                <a:ea typeface="KaiTi" panose="02010609060101010101" pitchFamily="49" charset="-122"/>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26" name="文本框 106">
                <a:extLst>
                  <a:ext uri="{FF2B5EF4-FFF2-40B4-BE49-F238E27FC236}">
                    <a16:creationId xmlns:a16="http://schemas.microsoft.com/office/drawing/2014/main" id="{2536790E-F3B7-7078-70A7-132A22DB81CA}"/>
                  </a:ext>
                </a:extLst>
              </p:cNvPr>
              <p:cNvSpPr txBox="1"/>
              <p:nvPr/>
            </p:nvSpPr>
            <p:spPr bwMode="auto">
              <a:xfrm>
                <a:off x="1112311" y="2965140"/>
                <a:ext cx="3045855" cy="689013"/>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left"/>
                    </m:oMathParaPr>
                    <m:oMath xmlns:m="http://schemas.openxmlformats.org/officeDocument/2006/math">
                      <m:r>
                        <a:rPr lang="en-US" altLang="zh-CN" sz="2100" i="1">
                          <a:solidFill>
                            <a:schemeClr val="tx1"/>
                          </a:solidFill>
                          <a:latin typeface="Cambria Math" panose="02040503050406030204" pitchFamily="18" charset="0"/>
                          <a:cs typeface="Times New Roman" panose="02020603050405020304" pitchFamily="18" charset="0"/>
                        </a:rPr>
                        <m:t>𝑂</m:t>
                      </m:r>
                      <m:d>
                        <m:dPr>
                          <m:ctrlPr>
                            <a:rPr lang="en-US" altLang="zh-CN" sz="2100" i="1">
                              <a:solidFill>
                                <a:schemeClr val="tx1"/>
                              </a:solidFill>
                              <a:latin typeface="Cambria Math" panose="02040503050406030204" pitchFamily="18" charset="0"/>
                              <a:cs typeface="Times New Roman" panose="02020603050405020304" pitchFamily="18" charset="0"/>
                            </a:rPr>
                          </m:ctrlPr>
                        </m:dPr>
                        <m:e>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𝑛</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2</m:t>
                                  </m:r>
                                </m:den>
                              </m:f>
                            </m:sup>
                          </m:sSup>
                          <m:r>
                            <a:rPr lang="en-US" altLang="zh-CN" sz="21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1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100">
                                  <a:solidFill>
                                    <a:schemeClr val="tx1"/>
                                  </a:solidFill>
                                  <a:latin typeface="Cambria Math" panose="02040503050406030204" pitchFamily="18" charset="0"/>
                                  <a:cs typeface="Times New Roman" panose="02020603050405020304" pitchFamily="18" charset="0"/>
                                </a:rPr>
                                <m:t>min</m:t>
                              </m:r>
                            </m:fName>
                            <m:e>
                              <m:d>
                                <m:dPr>
                                  <m:ctrlPr>
                                    <a:rPr lang="en-US" altLang="zh-CN" sz="2100" i="1">
                                      <a:solidFill>
                                        <a:schemeClr val="tx1"/>
                                      </a:solidFill>
                                      <a:latin typeface="Cambria Math" panose="02040503050406030204" pitchFamily="18" charset="0"/>
                                      <a:cs typeface="Times New Roman" panose="02020603050405020304" pitchFamily="18" charset="0"/>
                                    </a:rPr>
                                  </m:ctrlPr>
                                </m:dPr>
                                <m:e>
                                  <m:sSubSup>
                                    <m:sSubSupPr>
                                      <m:ctrlPr>
                                        <a:rPr lang="en-US" altLang="zh-CN" sz="2100" i="1">
                                          <a:solidFill>
                                            <a:schemeClr val="tx1"/>
                                          </a:solidFill>
                                          <a:latin typeface="Cambria Math" panose="02040503050406030204" pitchFamily="18" charset="0"/>
                                          <a:cs typeface="Times New Roman" panose="02020603050405020304" pitchFamily="18" charset="0"/>
                                        </a:rPr>
                                      </m:ctrlPr>
                                    </m:sSubSupPr>
                                    <m:e>
                                      <m:r>
                                        <m:rPr>
                                          <m:sty m:val="p"/>
                                        </m:rPr>
                                        <a:rPr lang="en-US" altLang="zh-CN" sz="2100">
                                          <a:solidFill>
                                            <a:schemeClr val="tx1"/>
                                          </a:solidFill>
                                          <a:latin typeface="Cambria Math" panose="02040503050406030204" pitchFamily="18" charset="0"/>
                                          <a:cs typeface="Times New Roman" panose="02020603050405020304" pitchFamily="18" charset="0"/>
                                        </a:rPr>
                                        <m:t>Δ</m:t>
                                      </m:r>
                                    </m:e>
                                    <m:sub>
                                      <m:r>
                                        <m:rPr>
                                          <m:sty m:val="p"/>
                                        </m:rPr>
                                        <a:rPr lang="en-US" altLang="zh-CN" sz="2100">
                                          <a:solidFill>
                                            <a:schemeClr val="tx1"/>
                                          </a:solidFill>
                                          <a:latin typeface="Cambria Math" panose="02040503050406030204" pitchFamily="18" charset="0"/>
                                          <a:cs typeface="Times New Roman" panose="02020603050405020304" pitchFamily="18" charset="0"/>
                                        </a:rPr>
                                        <m:t>out</m:t>
                                      </m:r>
                                    </m:sub>
                                    <m:sup>
                                      <m:r>
                                        <a:rPr lang="en-US" altLang="zh-CN" sz="2100" i="1">
                                          <a:solidFill>
                                            <a:schemeClr val="tx1"/>
                                          </a:solidFill>
                                          <a:latin typeface="Cambria Math" panose="02040503050406030204" pitchFamily="18" charset="0"/>
                                          <a:cs typeface="Times New Roman" panose="02020603050405020304" pitchFamily="18" charset="0"/>
                                        </a:rPr>
                                        <m:t>1/2</m:t>
                                      </m:r>
                                    </m:sup>
                                  </m:sSubSup>
                                  <m:r>
                                    <a:rPr lang="en-US" altLang="zh-CN" sz="2100" i="1">
                                      <a:solidFill>
                                        <a:schemeClr val="tx1"/>
                                      </a:solidFill>
                                      <a:latin typeface="Cambria Math" panose="02040503050406030204" pitchFamily="18" charset="0"/>
                                      <a:cs typeface="Times New Roman" panose="02020603050405020304" pitchFamily="18" charset="0"/>
                                    </a:rPr>
                                    <m:t>,</m:t>
                                  </m:r>
                                  <m:sSup>
                                    <m:sSupPr>
                                      <m:ctrlPr>
                                        <a:rPr lang="en-US" altLang="zh-CN" sz="2100" i="1">
                                          <a:solidFill>
                                            <a:schemeClr val="tx1"/>
                                          </a:solidFill>
                                          <a:latin typeface="Cambria Math" panose="02040503050406030204" pitchFamily="18" charset="0"/>
                                          <a:cs typeface="Times New Roman" panose="02020603050405020304" pitchFamily="18" charset="0"/>
                                        </a:rPr>
                                      </m:ctrlPr>
                                    </m:sSupPr>
                                    <m:e>
                                      <m:r>
                                        <a:rPr lang="en-US" altLang="zh-CN" sz="2100" i="1">
                                          <a:solidFill>
                                            <a:schemeClr val="tx1"/>
                                          </a:solidFill>
                                          <a:latin typeface="Cambria Math" panose="02040503050406030204" pitchFamily="18" charset="0"/>
                                          <a:cs typeface="Times New Roman" panose="02020603050405020304" pitchFamily="18" charset="0"/>
                                        </a:rPr>
                                        <m:t>𝑚</m:t>
                                      </m:r>
                                    </m:e>
                                    <m:sup>
                                      <m:f>
                                        <m:fPr>
                                          <m:ctrlPr>
                                            <a:rPr lang="en-US" altLang="zh-CN" sz="2100" i="1">
                                              <a:solidFill>
                                                <a:schemeClr val="tx1"/>
                                              </a:solidFill>
                                              <a:latin typeface="Cambria Math" panose="02040503050406030204" pitchFamily="18" charset="0"/>
                                              <a:cs typeface="Times New Roman" panose="02020603050405020304" pitchFamily="18" charset="0"/>
                                            </a:rPr>
                                          </m:ctrlPr>
                                        </m:fPr>
                                        <m:num>
                                          <m:r>
                                            <a:rPr lang="en-US" altLang="zh-CN" sz="2100" i="1">
                                              <a:solidFill>
                                                <a:schemeClr val="tx1"/>
                                              </a:solidFill>
                                              <a:latin typeface="Cambria Math" panose="02040503050406030204" pitchFamily="18" charset="0"/>
                                              <a:cs typeface="Times New Roman" panose="02020603050405020304" pitchFamily="18" charset="0"/>
                                            </a:rPr>
                                            <m:t>1</m:t>
                                          </m:r>
                                        </m:num>
                                        <m:den>
                                          <m:r>
                                            <a:rPr lang="en-US" altLang="zh-CN" sz="2100" i="1">
                                              <a:solidFill>
                                                <a:schemeClr val="tx1"/>
                                              </a:solidFill>
                                              <a:latin typeface="Cambria Math" panose="02040503050406030204" pitchFamily="18" charset="0"/>
                                              <a:cs typeface="Times New Roman" panose="02020603050405020304" pitchFamily="18" charset="0"/>
                                            </a:rPr>
                                            <m:t>4</m:t>
                                          </m:r>
                                        </m:den>
                                      </m:f>
                                    </m:sup>
                                  </m:sSup>
                                </m:e>
                              </m:d>
                            </m:e>
                          </m:func>
                        </m:e>
                      </m:d>
                    </m:oMath>
                  </m:oMathPara>
                </a14:m>
                <a:endParaRPr lang="en-US" sz="21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6" name="文本框 106">
                <a:extLst>
                  <a:ext uri="{FF2B5EF4-FFF2-40B4-BE49-F238E27FC236}">
                    <a16:creationId xmlns:a16="http://schemas.microsoft.com/office/drawing/2014/main" id="{2536790E-F3B7-7078-70A7-132A22DB81CA}"/>
                  </a:ext>
                </a:extLst>
              </p:cNvPr>
              <p:cNvSpPr txBox="1">
                <a:spLocks noRot="1" noChangeAspect="1" noMove="1" noResize="1" noEditPoints="1" noAdjustHandles="1" noChangeArrowheads="1" noChangeShapeType="1" noTextEdit="1"/>
              </p:cNvSpPr>
              <p:nvPr/>
            </p:nvSpPr>
            <p:spPr bwMode="auto">
              <a:xfrm>
                <a:off x="1112311" y="2965140"/>
                <a:ext cx="3045855" cy="689013"/>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sp>
        <p:nvSpPr>
          <p:cNvPr id="35" name="矩形 94">
            <a:extLst>
              <a:ext uri="{FF2B5EF4-FFF2-40B4-BE49-F238E27FC236}">
                <a16:creationId xmlns:a16="http://schemas.microsoft.com/office/drawing/2014/main" id="{D24E0952-A9CE-752D-02A7-3549289DECBC}"/>
              </a:ext>
            </a:extLst>
          </p:cNvPr>
          <p:cNvSpPr/>
          <p:nvPr/>
        </p:nvSpPr>
        <p:spPr>
          <a:xfrm>
            <a:off x="4378162" y="2829042"/>
            <a:ext cx="5417687" cy="1879745"/>
          </a:xfrm>
          <a:prstGeom prst="rect">
            <a:avLst/>
          </a:prstGeom>
          <a:solidFill>
            <a:schemeClr val="accent5">
              <a:lumMod val="40000"/>
              <a:lumOff val="6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矩形 107">
            <a:extLst>
              <a:ext uri="{FF2B5EF4-FFF2-40B4-BE49-F238E27FC236}">
                <a16:creationId xmlns:a16="http://schemas.microsoft.com/office/drawing/2014/main" id="{59E0AE56-78E0-19E0-97F4-982109840527}"/>
              </a:ext>
            </a:extLst>
          </p:cNvPr>
          <p:cNvSpPr/>
          <p:nvPr/>
        </p:nvSpPr>
        <p:spPr>
          <a:xfrm>
            <a:off x="4378162" y="4690216"/>
            <a:ext cx="5423861" cy="2424021"/>
          </a:xfrm>
          <a:prstGeom prst="rect">
            <a:avLst/>
          </a:prstGeom>
          <a:solidFill>
            <a:srgbClr val="E3EDF9"/>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42" name="文本框 106">
                <a:extLst>
                  <a:ext uri="{FF2B5EF4-FFF2-40B4-BE49-F238E27FC236}">
                    <a16:creationId xmlns:a16="http://schemas.microsoft.com/office/drawing/2014/main" id="{7873277D-016C-B180-5F14-0599BE8E7084}"/>
                  </a:ext>
                </a:extLst>
              </p:cNvPr>
              <p:cNvSpPr txBox="1"/>
              <p:nvPr/>
            </p:nvSpPr>
            <p:spPr bwMode="auto">
              <a:xfrm>
                <a:off x="5348392" y="3713853"/>
                <a:ext cx="4230697" cy="7833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left"/>
                    </m:oMathParaPr>
                    <m:oMath xmlns:m="http://schemas.openxmlformats.org/officeDocument/2006/math">
                      <m:acc>
                        <m:accPr>
                          <m:chr m:val="̃"/>
                          <m:ctrlPr>
                            <a:rPr lang="en-US" altLang="zh-CN" i="1">
                              <a:solidFill>
                                <a:schemeClr val="tx1"/>
                              </a:solidFill>
                              <a:latin typeface="Cambria Math" panose="02040503050406030204" pitchFamily="18" charset="0"/>
                              <a:cs typeface="Times New Roman" panose="02020603050405020304" pitchFamily="18" charset="0"/>
                            </a:rPr>
                          </m:ctrlPr>
                        </m:accPr>
                        <m:e>
                          <m:r>
                            <a:rPr lang="en-US" altLang="zh-CN" i="1">
                              <a:latin typeface="Cambria Math" panose="02040503050406030204" pitchFamily="18" charset="0"/>
                              <a:cs typeface="Times New Roman" panose="02020603050405020304" pitchFamily="18" charset="0"/>
                            </a:rPr>
                            <m:t>𝑂</m:t>
                          </m:r>
                        </m:e>
                      </m:acc>
                      <m:d>
                        <m:dPr>
                          <m:ctrlPr>
                            <a:rPr lang="en-US" altLang="zh-CN" i="1">
                              <a:solidFill>
                                <a:schemeClr val="tx1"/>
                              </a:solidFill>
                              <a:latin typeface="Cambria Math" panose="02040503050406030204" pitchFamily="18" charset="0"/>
                              <a:cs typeface="Times New Roman" panose="02020603050405020304" pitchFamily="18" charset="0"/>
                            </a:rPr>
                          </m:ctrlPr>
                        </m:dPr>
                        <m:e>
                          <m:sSup>
                            <m:sSupPr>
                              <m:ctrlPr>
                                <a:rPr lang="en-US" altLang="zh-CN" i="1">
                                  <a:solidFill>
                                    <a:schemeClr val="tx1"/>
                                  </a:solidFill>
                                  <a:latin typeface="Cambria Math" panose="02040503050406030204" pitchFamily="18" charset="0"/>
                                  <a:cs typeface="Times New Roman" panose="02020603050405020304" pitchFamily="18" charset="0"/>
                                </a:rPr>
                              </m:ctrlPr>
                            </m:sSupPr>
                            <m:e>
                              <m:r>
                                <a:rPr lang="en-US" altLang="zh-CN" i="1">
                                  <a:solidFill>
                                    <a:schemeClr val="tx1"/>
                                  </a:solidFill>
                                  <a:latin typeface="Cambria Math" panose="02040503050406030204" pitchFamily="18" charset="0"/>
                                  <a:cs typeface="Times New Roman" panose="02020603050405020304" pitchFamily="18" charset="0"/>
                                </a:rPr>
                                <m:t>𝑛</m:t>
                              </m:r>
                            </m:e>
                            <m:sup>
                              <m:f>
                                <m:fPr>
                                  <m:ctrlPr>
                                    <a:rPr lang="en-US" altLang="zh-CN" i="1">
                                      <a:solidFill>
                                        <a:schemeClr val="tx1"/>
                                      </a:solidFill>
                                      <a:latin typeface="Cambria Math" panose="02040503050406030204" pitchFamily="18" charset="0"/>
                                      <a:cs typeface="Times New Roman" panose="02020603050405020304" pitchFamily="18" charset="0"/>
                                    </a:rPr>
                                  </m:ctrlPr>
                                </m:fPr>
                                <m:num>
                                  <m:r>
                                    <a:rPr lang="en-US" altLang="zh-CN" i="1">
                                      <a:solidFill>
                                        <a:schemeClr val="tx1"/>
                                      </a:solidFill>
                                      <a:latin typeface="Cambria Math" panose="02040503050406030204" pitchFamily="18" charset="0"/>
                                      <a:cs typeface="Times New Roman" panose="02020603050405020304" pitchFamily="18" charset="0"/>
                                    </a:rPr>
                                    <m:t>1</m:t>
                                  </m:r>
                                </m:num>
                                <m:den>
                                  <m:r>
                                    <a:rPr lang="en-US" altLang="zh-CN" i="1">
                                      <a:solidFill>
                                        <a:schemeClr val="tx1"/>
                                      </a:solidFill>
                                      <a:latin typeface="Cambria Math" panose="02040503050406030204" pitchFamily="18" charset="0"/>
                                      <a:cs typeface="Times New Roman" panose="02020603050405020304" pitchFamily="18" charset="0"/>
                                    </a:rPr>
                                    <m:t>2</m:t>
                                  </m:r>
                                </m:den>
                              </m:f>
                            </m:sup>
                          </m:sSup>
                          <m:r>
                            <a:rPr lang="en-US" altLang="zh-CN"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i="1">
                                  <a:solidFill>
                                    <a:schemeClr val="tx1"/>
                                  </a:solidFill>
                                  <a:latin typeface="Cambria Math" panose="02040503050406030204" pitchFamily="18" charset="0"/>
                                  <a:cs typeface="Times New Roman" panose="02020603050405020304" pitchFamily="18" charset="0"/>
                                </a:rPr>
                              </m:ctrlPr>
                            </m:funcPr>
                            <m:fName>
                              <m:r>
                                <m:rPr>
                                  <m:sty m:val="p"/>
                                </m:rPr>
                                <a:rPr lang="en-US" altLang="zh-CN">
                                  <a:solidFill>
                                    <a:schemeClr val="tx1"/>
                                  </a:solidFill>
                                  <a:latin typeface="Cambria Math" panose="02040503050406030204" pitchFamily="18" charset="0"/>
                                  <a:cs typeface="Times New Roman" panose="02020603050405020304" pitchFamily="18" charset="0"/>
                                </a:rPr>
                                <m:t>min</m:t>
                              </m:r>
                            </m:fName>
                            <m:e>
                              <m:d>
                                <m:dPr>
                                  <m:ctrlPr>
                                    <a:rPr lang="en-US" altLang="zh-CN" i="1">
                                      <a:solidFill>
                                        <a:schemeClr val="tx1"/>
                                      </a:solidFill>
                                      <a:latin typeface="Cambria Math" panose="02040503050406030204" pitchFamily="18" charset="0"/>
                                      <a:cs typeface="Times New Roman" panose="02020603050405020304" pitchFamily="18" charset="0"/>
                                    </a:rPr>
                                  </m:ctrlPr>
                                </m:dPr>
                                <m:e>
                                  <m:f>
                                    <m:fPr>
                                      <m:ctrlPr>
                                        <a:rPr lang="en-US" altLang="zh-CN" i="1">
                                          <a:latin typeface="Cambria Math" panose="02040503050406030204" pitchFamily="18" charset="0"/>
                                          <a:cs typeface="Times New Roman" panose="02020603050405020304" pitchFamily="18" charset="0"/>
                                        </a:rPr>
                                      </m:ctrlPr>
                                    </m:fPr>
                                    <m:num>
                                      <m:sSubSup>
                                        <m:sSubSupPr>
                                          <m:ctrlPr>
                                            <a:rPr lang="en-US" altLang="zh-CN" i="1">
                                              <a:latin typeface="Cambria Math" panose="02040503050406030204" pitchFamily="18" charset="0"/>
                                              <a:cs typeface="Times New Roman" panose="02020603050405020304" pitchFamily="18" charset="0"/>
                                            </a:rPr>
                                          </m:ctrlPr>
                                        </m:sSubSupPr>
                                        <m:e>
                                          <m:r>
                                            <m:rPr>
                                              <m:sty m:val="p"/>
                                            </m:rPr>
                                            <a:rPr lang="en-US" altLang="zh-CN">
                                              <a:latin typeface="Cambria Math" panose="02040503050406030204" pitchFamily="18" charset="0"/>
                                              <a:cs typeface="Times New Roman" panose="02020603050405020304" pitchFamily="18" charset="0"/>
                                            </a:rPr>
                                            <m:t>Δ</m:t>
                                          </m:r>
                                        </m:e>
                                        <m:sub>
                                          <m:r>
                                            <m:rPr>
                                              <m:sty m:val="p"/>
                                            </m:rPr>
                                            <a:rPr lang="en-US" altLang="zh-CN">
                                              <a:latin typeface="Cambria Math" panose="02040503050406030204" pitchFamily="18" charset="0"/>
                                              <a:cs typeface="Times New Roman" panose="02020603050405020304" pitchFamily="18" charset="0"/>
                                            </a:rPr>
                                            <m:t>in</m:t>
                                          </m:r>
                                        </m:sub>
                                        <m:sup>
                                          <m:r>
                                            <a:rPr lang="en-US" altLang="zh-CN" i="1">
                                              <a:latin typeface="Cambria Math" panose="02040503050406030204" pitchFamily="18" charset="0"/>
                                              <a:cs typeface="Times New Roman" panose="02020603050405020304" pitchFamily="18" charset="0"/>
                                            </a:rPr>
                                            <m:t>1/2</m:t>
                                          </m:r>
                                        </m:sup>
                                      </m:sSubSup>
                                    </m:num>
                                    <m:den>
                                      <m:sSup>
                                        <m:sSupPr>
                                          <m:ctrlPr>
                                            <a:rPr lang="en-US" altLang="zh-CN" b="1" i="1">
                                              <a:solidFill>
                                                <a:srgbClr val="C00000"/>
                                              </a:solidFill>
                                              <a:latin typeface="Cambria Math" panose="02040503050406030204" pitchFamily="18" charset="0"/>
                                              <a:cs typeface="Times New Roman" panose="02020603050405020304" pitchFamily="18" charset="0"/>
                                            </a:rPr>
                                          </m:ctrlPr>
                                        </m:sSupPr>
                                        <m:e>
                                          <m:r>
                                            <a:rPr lang="en-US" altLang="zh-CN" b="1" i="1">
                                              <a:solidFill>
                                                <a:srgbClr val="C00000"/>
                                              </a:solidFill>
                                              <a:latin typeface="Cambria Math" panose="02040503050406030204" pitchFamily="18" charset="0"/>
                                              <a:cs typeface="Times New Roman" panose="02020603050405020304" pitchFamily="18" charset="0"/>
                                            </a:rPr>
                                            <m:t>𝒏</m:t>
                                          </m:r>
                                        </m:e>
                                        <m:sup>
                                          <m:r>
                                            <a:rPr lang="en-US" altLang="zh-CN"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𝜸</m:t>
                                          </m:r>
                                        </m:sup>
                                      </m:sSup>
                                    </m:den>
                                  </m:f>
                                  <m:r>
                                    <a:rPr lang="en-US" altLang="zh-CN" i="1">
                                      <a:latin typeface="Cambria Math" panose="02040503050406030204" pitchFamily="18" charset="0"/>
                                      <a:cs typeface="Times New Roman" panose="02020603050405020304" pitchFamily="18" charset="0"/>
                                    </a:rPr>
                                    <m:t>,</m:t>
                                  </m:r>
                                  <m:f>
                                    <m:fPr>
                                      <m:ctrlPr>
                                        <a:rPr lang="en-US" altLang="zh-CN" i="1">
                                          <a:latin typeface="Cambria Math" panose="02040503050406030204" pitchFamily="18" charset="0"/>
                                          <a:cs typeface="Times New Roman" panose="02020603050405020304" pitchFamily="18" charset="0"/>
                                        </a:rPr>
                                      </m:ctrlPr>
                                    </m:fPr>
                                    <m:num>
                                      <m:sSubSup>
                                        <m:sSubSupPr>
                                          <m:ctrlPr>
                                            <a:rPr lang="en-US" altLang="zh-CN" i="1">
                                              <a:latin typeface="Cambria Math" panose="02040503050406030204" pitchFamily="18" charset="0"/>
                                              <a:cs typeface="Times New Roman" panose="02020603050405020304" pitchFamily="18" charset="0"/>
                                            </a:rPr>
                                          </m:ctrlPr>
                                        </m:sSubSupPr>
                                        <m:e>
                                          <m:r>
                                            <m:rPr>
                                              <m:sty m:val="p"/>
                                            </m:rPr>
                                            <a:rPr lang="en-US" altLang="zh-CN">
                                              <a:latin typeface="Cambria Math" panose="02040503050406030204" pitchFamily="18" charset="0"/>
                                              <a:cs typeface="Times New Roman" panose="02020603050405020304" pitchFamily="18" charset="0"/>
                                            </a:rPr>
                                            <m:t>Δ</m:t>
                                          </m:r>
                                        </m:e>
                                        <m:sub>
                                          <m:r>
                                            <m:rPr>
                                              <m:sty m:val="p"/>
                                            </m:rPr>
                                            <a:rPr lang="en-US" altLang="zh-CN">
                                              <a:latin typeface="Cambria Math" panose="02040503050406030204" pitchFamily="18" charset="0"/>
                                              <a:cs typeface="Times New Roman" panose="02020603050405020304" pitchFamily="18" charset="0"/>
                                            </a:rPr>
                                            <m:t>out</m:t>
                                          </m:r>
                                        </m:sub>
                                        <m:sup>
                                          <m:r>
                                            <a:rPr lang="en-US" altLang="zh-CN" i="1">
                                              <a:latin typeface="Cambria Math" panose="02040503050406030204" pitchFamily="18" charset="0"/>
                                              <a:cs typeface="Times New Roman" panose="02020603050405020304" pitchFamily="18" charset="0"/>
                                            </a:rPr>
                                            <m:t>1/2</m:t>
                                          </m:r>
                                        </m:sup>
                                      </m:sSubSup>
                                    </m:num>
                                    <m:den>
                                      <m:sSup>
                                        <m:sSupPr>
                                          <m:ctrlPr>
                                            <a:rPr lang="en-US" altLang="zh-CN" b="1" i="1">
                                              <a:solidFill>
                                                <a:srgbClr val="C00000"/>
                                              </a:solidFill>
                                              <a:latin typeface="Cambria Math" panose="02040503050406030204" pitchFamily="18" charset="0"/>
                                              <a:cs typeface="Times New Roman" panose="02020603050405020304" pitchFamily="18" charset="0"/>
                                            </a:rPr>
                                          </m:ctrlPr>
                                        </m:sSupPr>
                                        <m:e>
                                          <m:r>
                                            <a:rPr lang="en-US" altLang="zh-CN" b="1" i="1">
                                              <a:solidFill>
                                                <a:srgbClr val="C00000"/>
                                              </a:solidFill>
                                              <a:latin typeface="Cambria Math" panose="02040503050406030204" pitchFamily="18" charset="0"/>
                                              <a:cs typeface="Times New Roman" panose="02020603050405020304" pitchFamily="18" charset="0"/>
                                            </a:rPr>
                                            <m:t>𝒏</m:t>
                                          </m:r>
                                        </m:e>
                                        <m:sup>
                                          <m:r>
                                            <a:rPr lang="en-US" altLang="zh-CN"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𝜸</m:t>
                                          </m:r>
                                        </m:sup>
                                      </m:sSup>
                                    </m:den>
                                  </m:f>
                                  <m:r>
                                    <a:rPr lang="en-US" altLang="zh-CN" i="1">
                                      <a:latin typeface="Cambria Math" panose="02040503050406030204" pitchFamily="18" charset="0"/>
                                      <a:cs typeface="Times New Roman" panose="02020603050405020304" pitchFamily="18" charset="0"/>
                                    </a:rPr>
                                    <m:t>,</m:t>
                                  </m:r>
                                  <m:r>
                                    <a:rPr lang="zh-CN" altLang="en-US" i="1">
                                      <a:latin typeface="Cambria Math" panose="02040503050406030204" pitchFamily="18" charset="0"/>
                                      <a:cs typeface="Times New Roman" panose="02020603050405020304" pitchFamily="18" charset="0"/>
                                    </a:rPr>
                                    <m:t> </m:t>
                                  </m:r>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𝑚</m:t>
                                      </m:r>
                                    </m:e>
                                    <m:sup>
                                      <m:f>
                                        <m:fPr>
                                          <m:ctrlPr>
                                            <a:rPr lang="en-US" altLang="zh-CN" i="1">
                                              <a:latin typeface="Cambria Math" panose="02040503050406030204" pitchFamily="18" charset="0"/>
                                              <a:cs typeface="Times New Roman" panose="02020603050405020304" pitchFamily="18" charset="0"/>
                                            </a:rPr>
                                          </m:ctrlPr>
                                        </m:fPr>
                                        <m:num>
                                          <m:r>
                                            <a:rPr lang="en-US" altLang="zh-CN" i="1">
                                              <a:latin typeface="Cambria Math" panose="02040503050406030204" pitchFamily="18" charset="0"/>
                                              <a:cs typeface="Times New Roman" panose="02020603050405020304" pitchFamily="18" charset="0"/>
                                            </a:rPr>
                                            <m:t>1</m:t>
                                          </m:r>
                                        </m:num>
                                        <m:den>
                                          <m:r>
                                            <a:rPr lang="en-US" altLang="zh-CN" i="1">
                                              <a:latin typeface="Cambria Math" panose="02040503050406030204" pitchFamily="18" charset="0"/>
                                              <a:cs typeface="Times New Roman" panose="02020603050405020304" pitchFamily="18" charset="0"/>
                                            </a:rPr>
                                            <m:t>4</m:t>
                                          </m:r>
                                        </m:den>
                                      </m:f>
                                    </m:sup>
                                  </m:sSup>
                                </m:e>
                              </m:d>
                            </m:e>
                          </m:func>
                        </m:e>
                      </m:d>
                    </m:oMath>
                  </m:oMathPara>
                </a14:m>
                <a:endParaRPr lang="en-US" dirty="0">
                  <a:solidFill>
                    <a:schemeClr val="tx1"/>
                  </a:solidFill>
                  <a:latin typeface="Times New Roman" panose="02020603050405020304" pitchFamily="18" charset="0"/>
                  <a:cs typeface="Times New Roman" panose="02020603050405020304" pitchFamily="18" charset="0"/>
                </a:endParaRPr>
              </a:p>
            </p:txBody>
          </p:sp>
        </mc:Choice>
        <mc:Fallback>
          <p:sp>
            <p:nvSpPr>
              <p:cNvPr id="42" name="文本框 106">
                <a:extLst>
                  <a:ext uri="{FF2B5EF4-FFF2-40B4-BE49-F238E27FC236}">
                    <a16:creationId xmlns:a16="http://schemas.microsoft.com/office/drawing/2014/main" id="{7873277D-016C-B180-5F14-0599BE8E7084}"/>
                  </a:ext>
                </a:extLst>
              </p:cNvPr>
              <p:cNvSpPr txBox="1">
                <a:spLocks noRot="1" noChangeAspect="1" noMove="1" noResize="1" noEditPoints="1" noAdjustHandles="1" noChangeArrowheads="1" noChangeShapeType="1" noTextEdit="1"/>
              </p:cNvSpPr>
              <p:nvPr/>
            </p:nvSpPr>
            <p:spPr bwMode="auto">
              <a:xfrm>
                <a:off x="5348392" y="3713853"/>
                <a:ext cx="4230697" cy="783334"/>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sp>
        <p:nvSpPr>
          <p:cNvPr id="43" name="文本框 102">
            <a:extLst>
              <a:ext uri="{FF2B5EF4-FFF2-40B4-BE49-F238E27FC236}">
                <a16:creationId xmlns:a16="http://schemas.microsoft.com/office/drawing/2014/main" id="{9336607B-24B1-B15C-C616-ABBF21285549}"/>
              </a:ext>
            </a:extLst>
          </p:cNvPr>
          <p:cNvSpPr txBox="1"/>
          <p:nvPr/>
        </p:nvSpPr>
        <p:spPr bwMode="auto">
          <a:xfrm>
            <a:off x="605451" y="2165365"/>
            <a:ext cx="3660793"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 Prior Work </a:t>
            </a:r>
          </a:p>
          <a:p>
            <a:pPr algn="ctr">
              <a:spcBef>
                <a:spcPts val="0"/>
              </a:spcBef>
            </a:pPr>
            <a:r>
              <a:rPr lang="en-US" sz="1800" dirty="0">
                <a:latin typeface="Times New Roman" panose="02020603050405020304" pitchFamily="18" charset="0"/>
                <a:cs typeface="Times New Roman" panose="02020603050405020304" pitchFamily="18" charset="0"/>
              </a:rPr>
              <a:t>[Wang, Wei, Wen, Yang, STOC 2024]</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2798424-D428-3455-F129-3AEDA41DD8F0}"/>
                  </a:ext>
                </a:extLst>
              </p:cNvPr>
              <p:cNvSpPr txBox="1"/>
              <p:nvPr/>
            </p:nvSpPr>
            <p:spPr bwMode="auto">
              <a:xfrm>
                <a:off x="4472384" y="6206502"/>
                <a:ext cx="475643"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ea typeface="Cambria Math" panose="02040503050406030204" pitchFamily="18" charset="0"/>
                        </a:rPr>
                        <m:t>𝛾</m:t>
                      </m:r>
                      <m:r>
                        <a:rPr lang="en-US" altLang="zh-CN" b="0" i="1" dirty="0">
                          <a:solidFill>
                            <a:prstClr val="black"/>
                          </a:solidFill>
                          <a:latin typeface="Cambria Math" panose="02040503050406030204" pitchFamily="18" charset="0"/>
                          <a:ea typeface="Cambria Math" panose="02040503050406030204" pitchFamily="18" charset="0"/>
                        </a:rPr>
                        <m:t>=</m:t>
                      </m:r>
                    </m:oMath>
                  </m:oMathPara>
                </a14:m>
                <a:endParaRPr lang="en-US" dirty="0">
                  <a:solidFill>
                    <a:prstClr val="black"/>
                  </a:solidFill>
                </a:endParaRPr>
              </a:p>
            </p:txBody>
          </p:sp>
        </mc:Choice>
        <mc:Fallback xmlns="">
          <p:sp>
            <p:nvSpPr>
              <p:cNvPr id="44" name="TextBox 43">
                <a:extLst>
                  <a:ext uri="{FF2B5EF4-FFF2-40B4-BE49-F238E27FC236}">
                    <a16:creationId xmlns:a16="http://schemas.microsoft.com/office/drawing/2014/main" id="{92798424-D428-3455-F129-3AEDA41DD8F0}"/>
                  </a:ext>
                </a:extLst>
              </p:cNvPr>
              <p:cNvSpPr txBox="1">
                <a:spLocks noRot="1" noChangeAspect="1" noMove="1" noResize="1" noEditPoints="1" noAdjustHandles="1" noChangeArrowheads="1" noChangeShapeType="1" noTextEdit="1"/>
              </p:cNvSpPr>
              <p:nvPr/>
            </p:nvSpPr>
            <p:spPr bwMode="auto">
              <a:xfrm>
                <a:off x="4472384" y="6206502"/>
                <a:ext cx="475643" cy="307777"/>
              </a:xfrm>
              <a:prstGeom prst="rect">
                <a:avLst/>
              </a:prstGeom>
              <a:blipFill>
                <a:blip r:embed="rId7"/>
                <a:stretch>
                  <a:fillRect l="-10526" r="-2632" b="-1923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22771E5A-B097-B898-990B-F0DA26C2329A}"/>
                  </a:ext>
                </a:extLst>
              </p:cNvPr>
              <p:cNvSpPr txBox="1"/>
              <p:nvPr/>
            </p:nvSpPr>
            <p:spPr bwMode="auto">
              <a:xfrm>
                <a:off x="5366651" y="5912699"/>
                <a:ext cx="4004814" cy="491288"/>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f>
                      <m:fPr>
                        <m:ctrlPr>
                          <a:rPr lang="en-US" altLang="zh-CN" b="0" i="1" dirty="0">
                            <a:solidFill>
                              <a:prstClr val="black"/>
                            </a:solidFill>
                            <a:latin typeface="Cambria Math" panose="02040503050406030204" pitchFamily="18" charset="0"/>
                            <a:ea typeface="Cambria Math" panose="02040503050406030204" pitchFamily="18" charset="0"/>
                          </a:rPr>
                        </m:ctrlPr>
                      </m:fPr>
                      <m:num>
                        <m:func>
                          <m:funcPr>
                            <m:ctrlPr>
                              <a:rPr lang="en-US" altLang="zh-CN" b="0" i="1" dirty="0">
                                <a:solidFill>
                                  <a:prstClr val="black"/>
                                </a:solidFill>
                                <a:latin typeface="Cambria Math" panose="02040503050406030204" pitchFamily="18" charset="0"/>
                                <a:ea typeface="Cambria Math" panose="02040503050406030204" pitchFamily="18" charset="0"/>
                              </a:rPr>
                            </m:ctrlPr>
                          </m:funcPr>
                          <m:fName>
                            <m:r>
                              <m:rPr>
                                <m:sty m:val="p"/>
                              </m:rPr>
                              <a:rPr lang="en-US" altLang="zh-CN" b="0" i="0" dirty="0">
                                <a:solidFill>
                                  <a:prstClr val="black"/>
                                </a:solidFill>
                                <a:latin typeface="Cambria Math" panose="02040503050406030204" pitchFamily="18" charset="0"/>
                                <a:ea typeface="Cambria Math" panose="02040503050406030204" pitchFamily="18" charset="0"/>
                              </a:rPr>
                              <m:t>log</m:t>
                            </m:r>
                          </m:fName>
                          <m:e>
                            <m:r>
                              <a:rPr lang="en-US" altLang="zh-CN" b="0" i="1" dirty="0">
                                <a:solidFill>
                                  <a:prstClr val="black"/>
                                </a:solidFill>
                                <a:latin typeface="Cambria Math" panose="02040503050406030204" pitchFamily="18" charset="0"/>
                                <a:ea typeface="Cambria Math" panose="02040503050406030204" pitchFamily="18" charset="0"/>
                              </a:rPr>
                              <m:t>(1/(1−</m:t>
                            </m:r>
                            <m:r>
                              <a:rPr lang="en-US" altLang="zh-CN" b="0" i="1" dirty="0">
                                <a:solidFill>
                                  <a:prstClr val="black"/>
                                </a:solidFill>
                                <a:latin typeface="Cambria Math" panose="02040503050406030204" pitchFamily="18" charset="0"/>
                                <a:ea typeface="Cambria Math" panose="02040503050406030204" pitchFamily="18" charset="0"/>
                              </a:rPr>
                              <m:t>𝛼</m:t>
                            </m:r>
                            <m:r>
                              <a:rPr lang="en-US" altLang="zh-CN" b="0" i="1" dirty="0">
                                <a:solidFill>
                                  <a:prstClr val="black"/>
                                </a:solidFill>
                                <a:latin typeface="Cambria Math" panose="02040503050406030204" pitchFamily="18" charset="0"/>
                                <a:ea typeface="Cambria Math" panose="02040503050406030204" pitchFamily="18" charset="0"/>
                              </a:rPr>
                              <m:t>))</m:t>
                            </m:r>
                          </m:e>
                        </m:func>
                      </m:num>
                      <m:den>
                        <m:r>
                          <a:rPr lang="en-US" altLang="zh-CN" b="0" i="1" dirty="0">
                            <a:solidFill>
                              <a:prstClr val="black"/>
                            </a:solidFill>
                            <a:latin typeface="Cambria Math" panose="02040503050406030204" pitchFamily="18" charset="0"/>
                            <a:ea typeface="Cambria Math" panose="02040503050406030204" pitchFamily="18" charset="0"/>
                          </a:rPr>
                          <m:t>4</m:t>
                        </m:r>
                        <m:func>
                          <m:funcPr>
                            <m:ctrlPr>
                              <a:rPr lang="en-US" altLang="zh-CN" b="0" i="1" dirty="0">
                                <a:solidFill>
                                  <a:prstClr val="black"/>
                                </a:solidFill>
                                <a:latin typeface="Cambria Math" panose="02040503050406030204" pitchFamily="18" charset="0"/>
                                <a:ea typeface="Cambria Math" panose="02040503050406030204" pitchFamily="18" charset="0"/>
                              </a:rPr>
                            </m:ctrlPr>
                          </m:funcPr>
                          <m:fName>
                            <m:r>
                              <m:rPr>
                                <m:sty m:val="p"/>
                              </m:rPr>
                              <a:rPr lang="en-US" altLang="zh-CN" b="0" i="0" dirty="0">
                                <a:solidFill>
                                  <a:prstClr val="black"/>
                                </a:solidFill>
                                <a:latin typeface="Cambria Math" panose="02040503050406030204" pitchFamily="18" charset="0"/>
                                <a:ea typeface="Cambria Math" panose="02040503050406030204" pitchFamily="18" charset="0"/>
                              </a:rPr>
                              <m:t>log</m:t>
                            </m:r>
                          </m:fName>
                          <m:e>
                            <m:sSub>
                              <m:sSubPr>
                                <m:ctrlPr>
                                  <a:rPr lang="en-US" altLang="zh-CN" b="0" i="1" dirty="0">
                                    <a:solidFill>
                                      <a:prstClr val="black"/>
                                    </a:solidFill>
                                    <a:latin typeface="Cambria Math" panose="02040503050406030204" pitchFamily="18" charset="0"/>
                                    <a:ea typeface="Cambria Math" panose="02040503050406030204" pitchFamily="18" charset="0"/>
                                  </a:rPr>
                                </m:ctrlPr>
                              </m:sSubPr>
                              <m:e>
                                <m:r>
                                  <a:rPr lang="en-US" altLang="zh-CN" b="0" i="1" dirty="0">
                                    <a:solidFill>
                                      <a:prstClr val="black"/>
                                    </a:solidFill>
                                    <a:latin typeface="Cambria Math" panose="02040503050406030204" pitchFamily="18" charset="0"/>
                                    <a:ea typeface="Cambria Math" panose="02040503050406030204" pitchFamily="18" charset="0"/>
                                  </a:rPr>
                                  <m:t>∆</m:t>
                                </m:r>
                              </m:e>
                              <m:sub>
                                <m:r>
                                  <m:rPr>
                                    <m:sty m:val="p"/>
                                  </m:rPr>
                                  <a:rPr lang="en-US" altLang="zh-CN" b="0" i="1" dirty="0">
                                    <a:solidFill>
                                      <a:prstClr val="black"/>
                                    </a:solidFill>
                                    <a:latin typeface="Cambria Math" panose="02040503050406030204" pitchFamily="18" charset="0"/>
                                    <a:ea typeface="Cambria Math" panose="02040503050406030204" pitchFamily="18" charset="0"/>
                                  </a:rPr>
                                  <m:t>in</m:t>
                                </m:r>
                              </m:sub>
                            </m:sSub>
                          </m:e>
                        </m:func>
                        <m:r>
                          <a:rPr lang="en-US" altLang="zh-CN" b="0" i="1" dirty="0">
                            <a:solidFill>
                              <a:prstClr val="black"/>
                            </a:solidFill>
                            <a:latin typeface="Cambria Math" panose="02040503050406030204" pitchFamily="18" charset="0"/>
                            <a:ea typeface="Cambria Math" panose="02040503050406030204" pitchFamily="18" charset="0"/>
                          </a:rPr>
                          <m:t>−2</m:t>
                        </m:r>
                        <m:func>
                          <m:funcPr>
                            <m:ctrlPr>
                              <a:rPr lang="en-US" altLang="zh-CN" b="0" i="1" dirty="0">
                                <a:solidFill>
                                  <a:prstClr val="black"/>
                                </a:solidFill>
                                <a:latin typeface="Cambria Math" panose="02040503050406030204" pitchFamily="18" charset="0"/>
                                <a:ea typeface="Cambria Math" panose="02040503050406030204" pitchFamily="18" charset="0"/>
                              </a:rPr>
                            </m:ctrlPr>
                          </m:funcPr>
                          <m:fName>
                            <m:r>
                              <m:rPr>
                                <m:sty m:val="p"/>
                              </m:rPr>
                              <a:rPr lang="en-US" altLang="zh-CN" b="0" i="0" dirty="0">
                                <a:solidFill>
                                  <a:prstClr val="black"/>
                                </a:solidFill>
                                <a:latin typeface="Cambria Math" panose="02040503050406030204" pitchFamily="18" charset="0"/>
                                <a:ea typeface="Cambria Math" panose="02040503050406030204" pitchFamily="18" charset="0"/>
                              </a:rPr>
                              <m:t>log</m:t>
                            </m:r>
                          </m:fName>
                          <m:e>
                            <m:r>
                              <a:rPr lang="en-US" altLang="zh-CN" b="0" i="1" dirty="0">
                                <a:solidFill>
                                  <a:prstClr val="black"/>
                                </a:solidFill>
                                <a:latin typeface="Cambria Math" panose="02040503050406030204" pitchFamily="18" charset="0"/>
                                <a:ea typeface="Cambria Math" panose="02040503050406030204" pitchFamily="18" charset="0"/>
                              </a:rPr>
                              <m:t>(1/(1−</m:t>
                            </m:r>
                            <m:r>
                              <a:rPr lang="en-US" altLang="zh-CN" b="0" i="1" dirty="0">
                                <a:solidFill>
                                  <a:prstClr val="black"/>
                                </a:solidFill>
                                <a:latin typeface="Cambria Math" panose="02040503050406030204" pitchFamily="18" charset="0"/>
                                <a:ea typeface="Cambria Math" panose="02040503050406030204" pitchFamily="18" charset="0"/>
                              </a:rPr>
                              <m:t>𝛼</m:t>
                            </m:r>
                            <m:r>
                              <a:rPr lang="en-US" altLang="zh-CN" b="0" i="1" dirty="0">
                                <a:solidFill>
                                  <a:prstClr val="black"/>
                                </a:solidFill>
                                <a:latin typeface="Cambria Math" panose="02040503050406030204" pitchFamily="18" charset="0"/>
                                <a:ea typeface="Cambria Math" panose="02040503050406030204" pitchFamily="18" charset="0"/>
                              </a:rPr>
                              <m:t>))</m:t>
                            </m:r>
                          </m:e>
                        </m:func>
                      </m:den>
                    </m:f>
                  </m:oMath>
                </a14:m>
                <a:r>
                  <a:rPr lang="en-US" dirty="0">
                    <a:solidFill>
                      <a:prstClr val="black"/>
                    </a:solidFill>
                  </a:rPr>
                  <a:t>,   if </a:t>
                </a:r>
                <a14:m>
                  <m:oMath xmlns:m="http://schemas.openxmlformats.org/officeDocument/2006/math">
                    <m:sSub>
                      <m:sSubPr>
                        <m:ctrlPr>
                          <a:rPr lang="en-US" i="1" dirty="0">
                            <a:solidFill>
                              <a:prstClr val="black"/>
                            </a:solidFill>
                            <a:latin typeface="Cambria Math" panose="02040503050406030204" pitchFamily="18" charset="0"/>
                          </a:rPr>
                        </m:ctrlPr>
                      </m:sSubPr>
                      <m:e>
                        <m:r>
                          <a:rPr lang="en-US" i="1" dirty="0">
                            <a:solidFill>
                              <a:prstClr val="black"/>
                            </a:solidFill>
                            <a:latin typeface="Cambria Math" panose="02040503050406030204" pitchFamily="18" charset="0"/>
                            <a:ea typeface="Cambria Math" panose="02040503050406030204" pitchFamily="18" charset="0"/>
                          </a:rPr>
                          <m:t>∆</m:t>
                        </m:r>
                      </m:e>
                      <m:sub>
                        <m:r>
                          <m:rPr>
                            <m:sty m:val="p"/>
                          </m:rPr>
                          <a:rPr lang="en-US" b="0" i="1" dirty="0">
                            <a:solidFill>
                              <a:prstClr val="black"/>
                            </a:solidFill>
                            <a:latin typeface="Cambria Math" panose="02040503050406030204" pitchFamily="18" charset="0"/>
                          </a:rPr>
                          <m:t>in</m:t>
                        </m:r>
                      </m:sub>
                    </m:sSub>
                    <m:r>
                      <a:rPr lang="en-US" b="0" i="1" dirty="0">
                        <a:solidFill>
                          <a:prstClr val="black"/>
                        </a:solidFill>
                        <a:latin typeface="Cambria Math" panose="02040503050406030204" pitchFamily="18" charset="0"/>
                      </a:rPr>
                      <m:t>&gt;1/(1−</m:t>
                    </m:r>
                    <m:r>
                      <a:rPr lang="en-US" b="0" i="1" dirty="0">
                        <a:solidFill>
                          <a:prstClr val="black"/>
                        </a:solidFill>
                        <a:latin typeface="Cambria Math" panose="02040503050406030204" pitchFamily="18" charset="0"/>
                        <a:ea typeface="Cambria Math" panose="02040503050406030204" pitchFamily="18" charset="0"/>
                      </a:rPr>
                      <m:t>𝛼</m:t>
                    </m:r>
                    <m:r>
                      <a:rPr lang="en-US" b="0" i="1" dirty="0">
                        <a:solidFill>
                          <a:prstClr val="black"/>
                        </a:solidFill>
                        <a:latin typeface="Cambria Math" panose="02040503050406030204" pitchFamily="18" charset="0"/>
                      </a:rPr>
                      <m:t>)</m:t>
                    </m:r>
                  </m:oMath>
                </a14:m>
                <a:endParaRPr lang="en-US" dirty="0">
                  <a:solidFill>
                    <a:prstClr val="black"/>
                  </a:solidFill>
                </a:endParaRPr>
              </a:p>
            </p:txBody>
          </p:sp>
        </mc:Choice>
        <mc:Fallback xmlns="">
          <p:sp>
            <p:nvSpPr>
              <p:cNvPr id="45" name="TextBox 44">
                <a:extLst>
                  <a:ext uri="{FF2B5EF4-FFF2-40B4-BE49-F238E27FC236}">
                    <a16:creationId xmlns:a16="http://schemas.microsoft.com/office/drawing/2014/main" id="{22771E5A-B097-B898-990B-F0DA26C2329A}"/>
                  </a:ext>
                </a:extLst>
              </p:cNvPr>
              <p:cNvSpPr txBox="1">
                <a:spLocks noRot="1" noChangeAspect="1" noMove="1" noResize="1" noEditPoints="1" noAdjustHandles="1" noChangeArrowheads="1" noChangeShapeType="1" noTextEdit="1"/>
              </p:cNvSpPr>
              <p:nvPr/>
            </p:nvSpPr>
            <p:spPr bwMode="auto">
              <a:xfrm>
                <a:off x="5366651" y="5912699"/>
                <a:ext cx="4004814" cy="491288"/>
              </a:xfrm>
              <a:prstGeom prst="rect">
                <a:avLst/>
              </a:prstGeom>
              <a:blipFill>
                <a:blip r:embed="rId8"/>
                <a:stretch>
                  <a:fillRect l="-1582" t="-2500" r="-11076" b="-15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094B0FBF-E883-90BA-BB0B-36C9AE729F66}"/>
                  </a:ext>
                </a:extLst>
              </p:cNvPr>
              <p:cNvSpPr txBox="1"/>
              <p:nvPr/>
            </p:nvSpPr>
            <p:spPr bwMode="auto">
              <a:xfrm>
                <a:off x="5366651" y="6559578"/>
                <a:ext cx="4708894"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 xmlns:m="http://schemas.openxmlformats.org/officeDocument/2006/math">
                    <m:r>
                      <a:rPr lang="en-US" altLang="zh-CN" b="0" i="1" dirty="0">
                        <a:solidFill>
                          <a:prstClr val="black"/>
                        </a:solidFill>
                        <a:latin typeface="Cambria Math" panose="02040503050406030204" pitchFamily="18" charset="0"/>
                        <a:ea typeface="Cambria Math" panose="02040503050406030204" pitchFamily="18" charset="0"/>
                      </a:rPr>
                      <m:t>1/2</m:t>
                    </m:r>
                  </m:oMath>
                </a14:m>
                <a:r>
                  <a:rPr lang="en-US" dirty="0">
                    <a:solidFill>
                      <a:prstClr val="black"/>
                    </a:solidFill>
                  </a:rPr>
                  <a:t>,                            if </a:t>
                </a:r>
                <a14:m>
                  <m:oMath xmlns:m="http://schemas.openxmlformats.org/officeDocument/2006/math">
                    <m:sSub>
                      <m:sSubPr>
                        <m:ctrlPr>
                          <a:rPr lang="en-US" i="1" dirty="0">
                            <a:solidFill>
                              <a:prstClr val="black"/>
                            </a:solidFill>
                            <a:latin typeface="Cambria Math" panose="02040503050406030204" pitchFamily="18" charset="0"/>
                          </a:rPr>
                        </m:ctrlPr>
                      </m:sSubPr>
                      <m:e>
                        <m:r>
                          <a:rPr lang="en-US" i="1" dirty="0">
                            <a:solidFill>
                              <a:prstClr val="black"/>
                            </a:solidFill>
                            <a:latin typeface="Cambria Math" panose="02040503050406030204" pitchFamily="18" charset="0"/>
                            <a:ea typeface="Cambria Math" panose="02040503050406030204" pitchFamily="18" charset="0"/>
                          </a:rPr>
                          <m:t>∆</m:t>
                        </m:r>
                      </m:e>
                      <m:sub>
                        <m:r>
                          <m:rPr>
                            <m:sty m:val="p"/>
                          </m:rPr>
                          <a:rPr lang="en-US" b="0" i="1" dirty="0">
                            <a:solidFill>
                              <a:prstClr val="black"/>
                            </a:solidFill>
                            <a:latin typeface="Cambria Math" panose="02040503050406030204" pitchFamily="18" charset="0"/>
                          </a:rPr>
                          <m:t>in</m:t>
                        </m:r>
                      </m:sub>
                    </m:sSub>
                    <m:r>
                      <a:rPr lang="en-US" i="1" dirty="0">
                        <a:solidFill>
                          <a:prstClr val="black"/>
                        </a:solidFill>
                        <a:latin typeface="Cambria Math" panose="02040503050406030204" pitchFamily="18" charset="0"/>
                        <a:ea typeface="Cambria Math" panose="02040503050406030204" pitchFamily="18" charset="0"/>
                      </a:rPr>
                      <m:t>≤</m:t>
                    </m:r>
                    <m:r>
                      <a:rPr lang="en-US" b="0" i="1" dirty="0">
                        <a:solidFill>
                          <a:prstClr val="black"/>
                        </a:solidFill>
                        <a:latin typeface="Cambria Math" panose="02040503050406030204" pitchFamily="18" charset="0"/>
                      </a:rPr>
                      <m:t>1/(1−</m:t>
                    </m:r>
                    <m:r>
                      <a:rPr lang="en-US" b="0" i="1" dirty="0">
                        <a:solidFill>
                          <a:prstClr val="black"/>
                        </a:solidFill>
                        <a:latin typeface="Cambria Math" panose="02040503050406030204" pitchFamily="18" charset="0"/>
                        <a:ea typeface="Cambria Math" panose="02040503050406030204" pitchFamily="18" charset="0"/>
                      </a:rPr>
                      <m:t>𝛼</m:t>
                    </m:r>
                    <m:r>
                      <a:rPr lang="en-US" b="0" i="1" dirty="0">
                        <a:solidFill>
                          <a:prstClr val="black"/>
                        </a:solidFill>
                        <a:latin typeface="Cambria Math" panose="02040503050406030204" pitchFamily="18" charset="0"/>
                      </a:rPr>
                      <m:t>)</m:t>
                    </m:r>
                  </m:oMath>
                </a14:m>
                <a:endParaRPr lang="en-US" dirty="0">
                  <a:solidFill>
                    <a:prstClr val="black"/>
                  </a:solidFill>
                </a:endParaRPr>
              </a:p>
            </p:txBody>
          </p:sp>
        </mc:Choice>
        <mc:Fallback xmlns="">
          <p:sp>
            <p:nvSpPr>
              <p:cNvPr id="46" name="TextBox 45">
                <a:extLst>
                  <a:ext uri="{FF2B5EF4-FFF2-40B4-BE49-F238E27FC236}">
                    <a16:creationId xmlns:a16="http://schemas.microsoft.com/office/drawing/2014/main" id="{094B0FBF-E883-90BA-BB0B-36C9AE729F66}"/>
                  </a:ext>
                </a:extLst>
              </p:cNvPr>
              <p:cNvSpPr txBox="1">
                <a:spLocks noRot="1" noChangeAspect="1" noMove="1" noResize="1" noEditPoints="1" noAdjustHandles="1" noChangeArrowheads="1" noChangeShapeType="1" noTextEdit="1"/>
              </p:cNvSpPr>
              <p:nvPr/>
            </p:nvSpPr>
            <p:spPr bwMode="auto">
              <a:xfrm>
                <a:off x="5366651" y="6559578"/>
                <a:ext cx="4708894" cy="307777"/>
              </a:xfrm>
              <a:prstGeom prst="rect">
                <a:avLst/>
              </a:prstGeom>
              <a:blipFill>
                <a:blip r:embed="rId9"/>
                <a:stretch>
                  <a:fillRect l="-1882" t="-24000" b="-48000"/>
                </a:stretch>
              </a:blipFill>
              <a:ln w="9525" algn="ctr">
                <a:noFill/>
                <a:miter lim="800000"/>
                <a:headEnd/>
                <a:tailEnd/>
              </a:ln>
              <a:effectLst/>
            </p:spPr>
            <p:txBody>
              <a:bodyPr/>
              <a:lstStyle/>
              <a:p>
                <a:r>
                  <a:rPr lang="en-US">
                    <a:noFill/>
                  </a:rPr>
                  <a:t> </a:t>
                </a:r>
              </a:p>
            </p:txBody>
          </p:sp>
        </mc:Fallback>
      </mc:AlternateContent>
      <p:sp>
        <p:nvSpPr>
          <p:cNvPr id="47" name="Left Brace 46">
            <a:extLst>
              <a:ext uri="{FF2B5EF4-FFF2-40B4-BE49-F238E27FC236}">
                <a16:creationId xmlns:a16="http://schemas.microsoft.com/office/drawing/2014/main" id="{D56275A4-19BC-DAD8-B685-ED19E957185B}"/>
              </a:ext>
            </a:extLst>
          </p:cNvPr>
          <p:cNvSpPr/>
          <p:nvPr/>
        </p:nvSpPr>
        <p:spPr>
          <a:xfrm>
            <a:off x="5041649" y="5912700"/>
            <a:ext cx="235802" cy="954656"/>
          </a:xfrm>
          <a:prstGeom prst="lef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53" name="文本框 109">
                <a:extLst>
                  <a:ext uri="{FF2B5EF4-FFF2-40B4-BE49-F238E27FC236}">
                    <a16:creationId xmlns:a16="http://schemas.microsoft.com/office/drawing/2014/main" id="{DD512127-7E5C-E310-4572-A65CD850A32A}"/>
                  </a:ext>
                </a:extLst>
              </p:cNvPr>
              <p:cNvSpPr txBox="1"/>
              <p:nvPr/>
            </p:nvSpPr>
            <p:spPr bwMode="auto">
              <a:xfrm>
                <a:off x="5025241" y="4737385"/>
                <a:ext cx="4104200" cy="7833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m:rPr>
                          <m:sty m:val="p"/>
                        </m:rPr>
                        <a:rPr lang="en-US" altLang="zh-CN">
                          <a:latin typeface="Cambria Math" panose="02040503050406030204" pitchFamily="18" charset="0"/>
                          <a:cs typeface="Times New Roman" panose="02020603050405020304" pitchFamily="18" charset="0"/>
                        </a:rPr>
                        <m:t>Ω</m:t>
                      </m:r>
                      <m:d>
                        <m:dPr>
                          <m:ctrlPr>
                            <a:rPr lang="en-US" altLang="zh-CN" i="1">
                              <a:latin typeface="Cambria Math" panose="02040503050406030204" pitchFamily="18" charset="0"/>
                              <a:cs typeface="Times New Roman" panose="02020603050405020304" pitchFamily="18" charset="0"/>
                            </a:rPr>
                          </m:ctrlPr>
                        </m:dPr>
                        <m:e>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𝑛</m:t>
                              </m:r>
                            </m:e>
                            <m:sup>
                              <m:f>
                                <m:fPr>
                                  <m:ctrlPr>
                                    <a:rPr lang="en-US" altLang="zh-CN" i="1">
                                      <a:latin typeface="Cambria Math" panose="02040503050406030204" pitchFamily="18" charset="0"/>
                                      <a:cs typeface="Times New Roman" panose="02020603050405020304" pitchFamily="18" charset="0"/>
                                    </a:rPr>
                                  </m:ctrlPr>
                                </m:fPr>
                                <m:num>
                                  <m:r>
                                    <a:rPr lang="en-US" altLang="zh-CN" i="1">
                                      <a:latin typeface="Cambria Math" panose="02040503050406030204" pitchFamily="18" charset="0"/>
                                      <a:cs typeface="Times New Roman" panose="02020603050405020304" pitchFamily="18" charset="0"/>
                                    </a:rPr>
                                    <m:t>1</m:t>
                                  </m:r>
                                </m:num>
                                <m:den>
                                  <m:r>
                                    <a:rPr lang="en-US" altLang="zh-CN" i="1">
                                      <a:latin typeface="Cambria Math" panose="02040503050406030204" pitchFamily="18" charset="0"/>
                                      <a:cs typeface="Times New Roman" panose="02020603050405020304" pitchFamily="18" charset="0"/>
                                    </a:rPr>
                                    <m:t>2</m:t>
                                  </m:r>
                                </m:den>
                              </m:f>
                            </m:sup>
                          </m:sSup>
                          <m:r>
                            <a:rPr lang="en-US" altLang="zh-CN"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i="1">
                                  <a:latin typeface="Cambria Math" panose="02040503050406030204" pitchFamily="18" charset="0"/>
                                  <a:cs typeface="Times New Roman" panose="02020603050405020304" pitchFamily="18" charset="0"/>
                                </a:rPr>
                              </m:ctrlPr>
                            </m:funcPr>
                            <m:fName>
                              <m:r>
                                <m:rPr>
                                  <m:sty m:val="p"/>
                                </m:rPr>
                                <a:rPr lang="en-US" altLang="zh-CN">
                                  <a:latin typeface="Cambria Math" panose="02040503050406030204" pitchFamily="18" charset="0"/>
                                  <a:cs typeface="Times New Roman" panose="02020603050405020304" pitchFamily="18" charset="0"/>
                                </a:rPr>
                                <m:t>min</m:t>
                              </m:r>
                            </m:fName>
                            <m:e>
                              <m:d>
                                <m:dPr>
                                  <m:ctrlPr>
                                    <a:rPr lang="en-US" altLang="zh-CN" i="1">
                                      <a:latin typeface="Cambria Math" panose="02040503050406030204" pitchFamily="18" charset="0"/>
                                      <a:cs typeface="Times New Roman" panose="02020603050405020304" pitchFamily="18" charset="0"/>
                                    </a:rPr>
                                  </m:ctrlPr>
                                </m:dPr>
                                <m:e>
                                  <m:f>
                                    <m:fPr>
                                      <m:ctrlPr>
                                        <a:rPr lang="en-US" altLang="zh-CN" i="1">
                                          <a:latin typeface="Cambria Math" panose="02040503050406030204" pitchFamily="18" charset="0"/>
                                          <a:cs typeface="Times New Roman" panose="02020603050405020304" pitchFamily="18" charset="0"/>
                                        </a:rPr>
                                      </m:ctrlPr>
                                    </m:fPr>
                                    <m:num>
                                      <m:sSubSup>
                                        <m:sSubSupPr>
                                          <m:ctrlPr>
                                            <a:rPr lang="en-US" altLang="zh-CN" i="1">
                                              <a:latin typeface="Cambria Math" panose="02040503050406030204" pitchFamily="18" charset="0"/>
                                              <a:cs typeface="Times New Roman" panose="02020603050405020304" pitchFamily="18" charset="0"/>
                                            </a:rPr>
                                          </m:ctrlPr>
                                        </m:sSubSupPr>
                                        <m:e>
                                          <m:r>
                                            <m:rPr>
                                              <m:sty m:val="p"/>
                                            </m:rPr>
                                            <a:rPr lang="en-US" altLang="zh-CN">
                                              <a:latin typeface="Cambria Math" panose="02040503050406030204" pitchFamily="18" charset="0"/>
                                              <a:cs typeface="Times New Roman" panose="02020603050405020304" pitchFamily="18" charset="0"/>
                                            </a:rPr>
                                            <m:t>Δ</m:t>
                                          </m:r>
                                        </m:e>
                                        <m:sub>
                                          <m:r>
                                            <m:rPr>
                                              <m:sty m:val="p"/>
                                            </m:rPr>
                                            <a:rPr lang="en-US" altLang="zh-CN">
                                              <a:latin typeface="Cambria Math" panose="02040503050406030204" pitchFamily="18" charset="0"/>
                                              <a:cs typeface="Times New Roman" panose="02020603050405020304" pitchFamily="18" charset="0"/>
                                            </a:rPr>
                                            <m:t>in</m:t>
                                          </m:r>
                                        </m:sub>
                                        <m:sup>
                                          <m:r>
                                            <a:rPr lang="en-US" altLang="zh-CN" i="1">
                                              <a:latin typeface="Cambria Math" panose="02040503050406030204" pitchFamily="18" charset="0"/>
                                              <a:cs typeface="Times New Roman" panose="02020603050405020304" pitchFamily="18" charset="0"/>
                                            </a:rPr>
                                            <m:t>1/2</m:t>
                                          </m:r>
                                        </m:sup>
                                      </m:sSubSup>
                                    </m:num>
                                    <m:den>
                                      <m:sSup>
                                        <m:sSupPr>
                                          <m:ctrlPr>
                                            <a:rPr lang="en-US" altLang="zh-CN" b="1" i="1">
                                              <a:solidFill>
                                                <a:srgbClr val="C00000"/>
                                              </a:solidFill>
                                              <a:latin typeface="Cambria Math" panose="02040503050406030204" pitchFamily="18" charset="0"/>
                                              <a:cs typeface="Times New Roman" panose="02020603050405020304" pitchFamily="18" charset="0"/>
                                            </a:rPr>
                                          </m:ctrlPr>
                                        </m:sSupPr>
                                        <m:e>
                                          <m:r>
                                            <a:rPr lang="en-US" altLang="zh-CN" b="1" i="1">
                                              <a:solidFill>
                                                <a:srgbClr val="C00000"/>
                                              </a:solidFill>
                                              <a:latin typeface="Cambria Math" panose="02040503050406030204" pitchFamily="18" charset="0"/>
                                              <a:cs typeface="Times New Roman" panose="02020603050405020304" pitchFamily="18" charset="0"/>
                                            </a:rPr>
                                            <m:t>𝒏</m:t>
                                          </m:r>
                                        </m:e>
                                        <m:sup>
                                          <m:r>
                                            <a:rPr lang="en-US" altLang="zh-CN"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𝜸</m:t>
                                          </m:r>
                                        </m:sup>
                                      </m:sSup>
                                    </m:den>
                                  </m:f>
                                  <m:r>
                                    <a:rPr lang="en-US" altLang="zh-CN" i="1">
                                      <a:latin typeface="Cambria Math" panose="02040503050406030204" pitchFamily="18" charset="0"/>
                                      <a:cs typeface="Times New Roman" panose="02020603050405020304" pitchFamily="18" charset="0"/>
                                    </a:rPr>
                                    <m:t>,</m:t>
                                  </m:r>
                                  <m:f>
                                    <m:fPr>
                                      <m:ctrlPr>
                                        <a:rPr lang="en-US" altLang="zh-CN" i="1">
                                          <a:latin typeface="Cambria Math" panose="02040503050406030204" pitchFamily="18" charset="0"/>
                                          <a:cs typeface="Times New Roman" panose="02020603050405020304" pitchFamily="18" charset="0"/>
                                        </a:rPr>
                                      </m:ctrlPr>
                                    </m:fPr>
                                    <m:num>
                                      <m:sSubSup>
                                        <m:sSubSupPr>
                                          <m:ctrlPr>
                                            <a:rPr lang="en-US" altLang="zh-CN" i="1">
                                              <a:latin typeface="Cambria Math" panose="02040503050406030204" pitchFamily="18" charset="0"/>
                                              <a:cs typeface="Times New Roman" panose="02020603050405020304" pitchFamily="18" charset="0"/>
                                            </a:rPr>
                                          </m:ctrlPr>
                                        </m:sSubSupPr>
                                        <m:e>
                                          <m:r>
                                            <m:rPr>
                                              <m:sty m:val="p"/>
                                            </m:rPr>
                                            <a:rPr lang="en-US" altLang="zh-CN">
                                              <a:latin typeface="Cambria Math" panose="02040503050406030204" pitchFamily="18" charset="0"/>
                                              <a:cs typeface="Times New Roman" panose="02020603050405020304" pitchFamily="18" charset="0"/>
                                            </a:rPr>
                                            <m:t>Δ</m:t>
                                          </m:r>
                                        </m:e>
                                        <m:sub>
                                          <m:r>
                                            <m:rPr>
                                              <m:sty m:val="p"/>
                                            </m:rPr>
                                            <a:rPr lang="en-US" altLang="zh-CN">
                                              <a:latin typeface="Cambria Math" panose="02040503050406030204" pitchFamily="18" charset="0"/>
                                              <a:cs typeface="Times New Roman" panose="02020603050405020304" pitchFamily="18" charset="0"/>
                                            </a:rPr>
                                            <m:t>out</m:t>
                                          </m:r>
                                        </m:sub>
                                        <m:sup>
                                          <m:r>
                                            <a:rPr lang="en-US" altLang="zh-CN" i="1">
                                              <a:latin typeface="Cambria Math" panose="02040503050406030204" pitchFamily="18" charset="0"/>
                                              <a:cs typeface="Times New Roman" panose="02020603050405020304" pitchFamily="18" charset="0"/>
                                            </a:rPr>
                                            <m:t>1/2</m:t>
                                          </m:r>
                                        </m:sup>
                                      </m:sSubSup>
                                    </m:num>
                                    <m:den>
                                      <m:sSup>
                                        <m:sSupPr>
                                          <m:ctrlPr>
                                            <a:rPr lang="en-US" altLang="zh-CN" b="1" i="1">
                                              <a:solidFill>
                                                <a:srgbClr val="C00000"/>
                                              </a:solidFill>
                                              <a:latin typeface="Cambria Math" panose="02040503050406030204" pitchFamily="18" charset="0"/>
                                              <a:cs typeface="Times New Roman" panose="02020603050405020304" pitchFamily="18" charset="0"/>
                                            </a:rPr>
                                          </m:ctrlPr>
                                        </m:sSupPr>
                                        <m:e>
                                          <m:r>
                                            <a:rPr lang="en-US" altLang="zh-CN" b="1" i="1">
                                              <a:solidFill>
                                                <a:srgbClr val="C00000"/>
                                              </a:solidFill>
                                              <a:latin typeface="Cambria Math" panose="02040503050406030204" pitchFamily="18" charset="0"/>
                                              <a:cs typeface="Times New Roman" panose="02020603050405020304" pitchFamily="18" charset="0"/>
                                            </a:rPr>
                                            <m:t>𝒏</m:t>
                                          </m:r>
                                        </m:e>
                                        <m:sup>
                                          <m:r>
                                            <a:rPr lang="en-US" altLang="zh-CN"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𝜸</m:t>
                                          </m:r>
                                        </m:sup>
                                      </m:sSup>
                                    </m:den>
                                  </m:f>
                                  <m:r>
                                    <a:rPr lang="en-US" altLang="zh-CN" i="1">
                                      <a:latin typeface="Cambria Math" panose="02040503050406030204" pitchFamily="18" charset="0"/>
                                      <a:cs typeface="Times New Roman" panose="02020603050405020304" pitchFamily="18" charset="0"/>
                                    </a:rPr>
                                    <m:t>,</m:t>
                                  </m:r>
                                  <m:r>
                                    <a:rPr lang="zh-CN" altLang="en-US" i="1">
                                      <a:latin typeface="Cambria Math" panose="02040503050406030204" pitchFamily="18" charset="0"/>
                                      <a:cs typeface="Times New Roman" panose="02020603050405020304" pitchFamily="18" charset="0"/>
                                    </a:rPr>
                                    <m:t> </m:t>
                                  </m:r>
                                  <m:sSup>
                                    <m:sSupPr>
                                      <m:ctrlPr>
                                        <a:rPr lang="en-US" altLang="zh-CN" i="1">
                                          <a:latin typeface="Cambria Math" panose="02040503050406030204" pitchFamily="18" charset="0"/>
                                          <a:cs typeface="Times New Roman" panose="02020603050405020304" pitchFamily="18" charset="0"/>
                                        </a:rPr>
                                      </m:ctrlPr>
                                    </m:sSupPr>
                                    <m:e>
                                      <m:r>
                                        <a:rPr lang="en-US" altLang="zh-CN" i="1">
                                          <a:latin typeface="Cambria Math" panose="02040503050406030204" pitchFamily="18" charset="0"/>
                                          <a:cs typeface="Times New Roman" panose="02020603050405020304" pitchFamily="18" charset="0"/>
                                        </a:rPr>
                                        <m:t>𝑚</m:t>
                                      </m:r>
                                    </m:e>
                                    <m:sup>
                                      <m:f>
                                        <m:fPr>
                                          <m:ctrlPr>
                                            <a:rPr lang="en-US" altLang="zh-CN" i="1">
                                              <a:latin typeface="Cambria Math" panose="02040503050406030204" pitchFamily="18" charset="0"/>
                                              <a:cs typeface="Times New Roman" panose="02020603050405020304" pitchFamily="18" charset="0"/>
                                            </a:rPr>
                                          </m:ctrlPr>
                                        </m:fPr>
                                        <m:num>
                                          <m:r>
                                            <a:rPr lang="en-US" altLang="zh-CN" i="1">
                                              <a:latin typeface="Cambria Math" panose="02040503050406030204" pitchFamily="18" charset="0"/>
                                              <a:cs typeface="Times New Roman" panose="02020603050405020304" pitchFamily="18" charset="0"/>
                                            </a:rPr>
                                            <m:t>1</m:t>
                                          </m:r>
                                        </m:num>
                                        <m:den>
                                          <m:r>
                                            <a:rPr lang="en-US" altLang="zh-CN" i="1">
                                              <a:latin typeface="Cambria Math" panose="02040503050406030204" pitchFamily="18" charset="0"/>
                                              <a:cs typeface="Times New Roman" panose="02020603050405020304" pitchFamily="18" charset="0"/>
                                            </a:rPr>
                                            <m:t>4</m:t>
                                          </m:r>
                                        </m:den>
                                      </m:f>
                                    </m:sup>
                                  </m:sSup>
                                </m:e>
                              </m:d>
                            </m:e>
                          </m:func>
                        </m:e>
                      </m:d>
                    </m:oMath>
                  </m:oMathPara>
                </a14:m>
                <a:endParaRPr lang="en-US" dirty="0">
                  <a:solidFill>
                    <a:prstClr val="black"/>
                  </a:solidFill>
                  <a:latin typeface="Times New Roman" panose="02020603050405020304" pitchFamily="18" charset="0"/>
                  <a:cs typeface="Times New Roman" panose="02020603050405020304" pitchFamily="18" charset="0"/>
                </a:endParaRPr>
              </a:p>
            </p:txBody>
          </p:sp>
        </mc:Choice>
        <mc:Fallback>
          <p:sp>
            <p:nvSpPr>
              <p:cNvPr id="53" name="文本框 109">
                <a:extLst>
                  <a:ext uri="{FF2B5EF4-FFF2-40B4-BE49-F238E27FC236}">
                    <a16:creationId xmlns:a16="http://schemas.microsoft.com/office/drawing/2014/main" id="{DD512127-7E5C-E310-4572-A65CD850A32A}"/>
                  </a:ext>
                </a:extLst>
              </p:cNvPr>
              <p:cNvSpPr txBox="1">
                <a:spLocks noRot="1" noChangeAspect="1" noMove="1" noResize="1" noEditPoints="1" noAdjustHandles="1" noChangeArrowheads="1" noChangeShapeType="1" noTextEdit="1"/>
              </p:cNvSpPr>
              <p:nvPr/>
            </p:nvSpPr>
            <p:spPr bwMode="auto">
              <a:xfrm>
                <a:off x="5025241" y="4737385"/>
                <a:ext cx="4104200" cy="783334"/>
              </a:xfrm>
              <a:prstGeom prst="rect">
                <a:avLst/>
              </a:prstGeom>
              <a:blipFill>
                <a:blip r:embed="rId10"/>
                <a:stretch>
                  <a:fillRect b="-1587"/>
                </a:stretch>
              </a:blipFill>
              <a:ln w="9525" algn="ctr">
                <a:noFill/>
                <a:miter lim="800000"/>
                <a:headEnd/>
                <a:tailEnd/>
              </a:ln>
              <a:effectLst/>
            </p:spPr>
            <p:txBody>
              <a:bodyPr/>
              <a:lstStyle/>
              <a:p>
                <a:r>
                  <a:rPr lang="en-US">
                    <a:noFill/>
                  </a:rPr>
                  <a:t> </a:t>
                </a:r>
              </a:p>
            </p:txBody>
          </p:sp>
        </mc:Fallback>
      </mc:AlternateContent>
      <p:sp>
        <p:nvSpPr>
          <p:cNvPr id="54" name="文本框 102">
            <a:extLst>
              <a:ext uri="{FF2B5EF4-FFF2-40B4-BE49-F238E27FC236}">
                <a16:creationId xmlns:a16="http://schemas.microsoft.com/office/drawing/2014/main" id="{30BD90BB-4F02-6C66-1456-0ED6CEC04DDF}"/>
              </a:ext>
            </a:extLst>
          </p:cNvPr>
          <p:cNvSpPr txBox="1"/>
          <p:nvPr/>
        </p:nvSpPr>
        <p:spPr bwMode="auto">
          <a:xfrm>
            <a:off x="4588991" y="2308768"/>
            <a:ext cx="4958937" cy="476518"/>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2500" b="1" dirty="0">
                <a:solidFill>
                  <a:srgbClr val="C00000"/>
                </a:solidFill>
                <a:latin typeface="Times New Roman" panose="02020603050405020304" pitchFamily="18" charset="0"/>
                <a:cs typeface="Times New Roman" panose="02020603050405020304" pitchFamily="18" charset="0"/>
              </a:rPr>
              <a:t> Our Results</a:t>
            </a:r>
          </a:p>
        </p:txBody>
      </p:sp>
      <mc:AlternateContent xmlns:mc="http://schemas.openxmlformats.org/markup-compatibility/2006" xmlns:a14="http://schemas.microsoft.com/office/drawing/2010/main">
        <mc:Choice Requires="a14">
          <p:sp>
            <p:nvSpPr>
              <p:cNvPr id="3" name="文本框 7">
                <a:extLst>
                  <a:ext uri="{FF2B5EF4-FFF2-40B4-BE49-F238E27FC236}">
                    <a16:creationId xmlns:a16="http://schemas.microsoft.com/office/drawing/2014/main" id="{D6CD90B4-B3A7-3ED6-3E0B-E7CF161DC7FE}"/>
                  </a:ext>
                </a:extLst>
              </p:cNvPr>
              <p:cNvSpPr txBox="1"/>
              <p:nvPr/>
            </p:nvSpPr>
            <p:spPr bwMode="auto">
              <a:xfrm>
                <a:off x="-309173" y="7338769"/>
                <a:ext cx="367233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900" i="1">
                        <a:latin typeface="Cambria Math" panose="02040503050406030204" pitchFamily="18" charset="0"/>
                        <a:ea typeface="楷体" panose="02010609060101010101" pitchFamily="49" charset="-122"/>
                      </a:rPr>
                      <m:t>𝑛</m:t>
                    </m:r>
                    <m:r>
                      <a:rPr lang="en-US" altLang="zh-CN" sz="1900" b="0" i="1">
                        <a:latin typeface="Cambria Math" panose="02040503050406030204" pitchFamily="18" charset="0"/>
                        <a:ea typeface="楷体" panose="02010609060101010101" pitchFamily="49" charset="-122"/>
                      </a:rPr>
                      <m:t>, </m:t>
                    </m:r>
                    <m:r>
                      <a:rPr lang="en-US" altLang="zh-CN" sz="1900" b="0" i="1">
                        <a:latin typeface="Cambria Math" panose="02040503050406030204" pitchFamily="18" charset="0"/>
                        <a:ea typeface="楷体" panose="02010609060101010101" pitchFamily="49" charset="-122"/>
                      </a:rPr>
                      <m:t>𝑚</m:t>
                    </m:r>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 of nodes/edges</a:t>
                </a:r>
              </a:p>
            </p:txBody>
          </p:sp>
        </mc:Choice>
        <mc:Fallback xmlns="">
          <p:sp>
            <p:nvSpPr>
              <p:cNvPr id="3" name="文本框 7">
                <a:extLst>
                  <a:ext uri="{FF2B5EF4-FFF2-40B4-BE49-F238E27FC236}">
                    <a16:creationId xmlns:a16="http://schemas.microsoft.com/office/drawing/2014/main" id="{D6CD90B4-B3A7-3ED6-3E0B-E7CF161DC7FE}"/>
                  </a:ext>
                </a:extLst>
              </p:cNvPr>
              <p:cNvSpPr txBox="1">
                <a:spLocks noRot="1" noChangeAspect="1" noMove="1" noResize="1" noEditPoints="1" noAdjustHandles="1" noChangeArrowheads="1" noChangeShapeType="1" noTextEdit="1"/>
              </p:cNvSpPr>
              <p:nvPr/>
            </p:nvSpPr>
            <p:spPr bwMode="auto">
              <a:xfrm>
                <a:off x="-309173" y="7338769"/>
                <a:ext cx="3672336" cy="384721"/>
              </a:xfrm>
              <a:prstGeom prst="rect">
                <a:avLst/>
              </a:prstGeom>
              <a:blipFill>
                <a:blip r:embed="rId11"/>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8">
                <a:extLst>
                  <a:ext uri="{FF2B5EF4-FFF2-40B4-BE49-F238E27FC236}">
                    <a16:creationId xmlns:a16="http://schemas.microsoft.com/office/drawing/2014/main" id="{E4237674-2977-0761-F847-3815D8C2D762}"/>
                  </a:ext>
                </a:extLst>
              </p:cNvPr>
              <p:cNvSpPr txBox="1"/>
              <p:nvPr/>
            </p:nvSpPr>
            <p:spPr bwMode="auto">
              <a:xfrm>
                <a:off x="2329630" y="7338769"/>
                <a:ext cx="4862633" cy="413318"/>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sSub>
                          <m:sSubPr>
                            <m:ctrlPr>
                              <a:rPr lang="en-US" altLang="zh-CN" sz="1900" b="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in</m:t>
                            </m:r>
                          </m:sub>
                        </m:sSub>
                        <m:r>
                          <a:rPr lang="en-US" altLang="zh-CN" sz="1900" b="0" i="1">
                            <a:latin typeface="Cambria Math" panose="02040503050406030204" pitchFamily="18" charset="0"/>
                            <a:ea typeface="楷体" panose="02010609060101010101" pitchFamily="49" charset="-122"/>
                          </a:rPr>
                          <m:t>, </m:t>
                        </m:r>
                        <m:sSub>
                          <m:sSubPr>
                            <m:ctrlPr>
                              <a:rPr lang="en-US" altLang="zh-CN" sz="190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out</m:t>
                            </m:r>
                          </m:sub>
                        </m:sSub>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maximum in-/out-degree</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 name="文本框 8">
                <a:extLst>
                  <a:ext uri="{FF2B5EF4-FFF2-40B4-BE49-F238E27FC236}">
                    <a16:creationId xmlns:a16="http://schemas.microsoft.com/office/drawing/2014/main" id="{E4237674-2977-0761-F847-3815D8C2D762}"/>
                  </a:ext>
                </a:extLst>
              </p:cNvPr>
              <p:cNvSpPr txBox="1">
                <a:spLocks noRot="1" noChangeAspect="1" noMove="1" noResize="1" noEditPoints="1" noAdjustHandles="1" noChangeArrowheads="1" noChangeShapeType="1" noTextEdit="1"/>
              </p:cNvSpPr>
              <p:nvPr/>
            </p:nvSpPr>
            <p:spPr bwMode="auto">
              <a:xfrm>
                <a:off x="2329630" y="7338769"/>
                <a:ext cx="4862633" cy="413318"/>
              </a:xfrm>
              <a:prstGeom prst="rect">
                <a:avLst/>
              </a:prstGeom>
              <a:blipFill>
                <a:blip r:embed="rId12"/>
                <a:stretch>
                  <a:fillRect t="-5882" b="-1764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8">
                <a:extLst>
                  <a:ext uri="{FF2B5EF4-FFF2-40B4-BE49-F238E27FC236}">
                    <a16:creationId xmlns:a16="http://schemas.microsoft.com/office/drawing/2014/main" id="{0311C026-1A37-A4A0-847C-423C9837654C}"/>
                  </a:ext>
                </a:extLst>
              </p:cNvPr>
              <p:cNvSpPr txBox="1"/>
              <p:nvPr/>
            </p:nvSpPr>
            <p:spPr bwMode="auto">
              <a:xfrm>
                <a:off x="6250818" y="7338769"/>
                <a:ext cx="383646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r>
                          <a:rPr lang="en-US" altLang="zh-CN" sz="1900" i="1">
                            <a:latin typeface="Cambria Math" panose="02040503050406030204" pitchFamily="18" charset="0"/>
                            <a:ea typeface="楷体" panose="02010609060101010101" pitchFamily="49" charset="-122"/>
                          </a:rPr>
                          <m:t>𝛼</m:t>
                        </m:r>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damping factor of PageRank</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5" name="文本框 8">
                <a:extLst>
                  <a:ext uri="{FF2B5EF4-FFF2-40B4-BE49-F238E27FC236}">
                    <a16:creationId xmlns:a16="http://schemas.microsoft.com/office/drawing/2014/main" id="{0311C026-1A37-A4A0-847C-423C9837654C}"/>
                  </a:ext>
                </a:extLst>
              </p:cNvPr>
              <p:cNvSpPr txBox="1">
                <a:spLocks noRot="1" noChangeAspect="1" noMove="1" noResize="1" noEditPoints="1" noAdjustHandles="1" noChangeArrowheads="1" noChangeShapeType="1" noTextEdit="1"/>
              </p:cNvSpPr>
              <p:nvPr/>
            </p:nvSpPr>
            <p:spPr bwMode="auto">
              <a:xfrm>
                <a:off x="6250818" y="7338769"/>
                <a:ext cx="3836466" cy="384721"/>
              </a:xfrm>
              <a:prstGeom prst="rect">
                <a:avLst/>
              </a:prstGeom>
              <a:blipFill>
                <a:blip r:embed="rId13"/>
                <a:stretch>
                  <a:fillRect t="-6250" b="-21875"/>
                </a:stretch>
              </a:blipFill>
              <a:ln w="9525" algn="ctr">
                <a:noFill/>
                <a:miter lim="800000"/>
                <a:headEnd/>
                <a:tailEnd/>
              </a:ln>
              <a:effectLst/>
            </p:spPr>
            <p:txBody>
              <a:bodyPr/>
              <a:lstStyle/>
              <a:p>
                <a:r>
                  <a:rPr lang="en-US">
                    <a:noFill/>
                  </a:rPr>
                  <a:t> </a:t>
                </a:r>
              </a:p>
            </p:txBody>
          </p:sp>
        </mc:Fallback>
      </mc:AlternateContent>
      <p:sp>
        <p:nvSpPr>
          <p:cNvPr id="13" name="文本框 8">
            <a:extLst>
              <a:ext uri="{FF2B5EF4-FFF2-40B4-BE49-F238E27FC236}">
                <a16:creationId xmlns:a16="http://schemas.microsoft.com/office/drawing/2014/main" id="{161F2CC6-EE73-E232-BEE5-6EFA547A940B}"/>
              </a:ext>
            </a:extLst>
          </p:cNvPr>
          <p:cNvSpPr txBox="1"/>
          <p:nvPr/>
        </p:nvSpPr>
        <p:spPr bwMode="auto">
          <a:xfrm>
            <a:off x="8067412" y="926836"/>
            <a:ext cx="2297056" cy="430887"/>
          </a:xfrm>
          <a:prstGeom prst="rect">
            <a:avLst/>
          </a:prstGeom>
          <a:noFill/>
          <a:ln w="9525" algn="ctr">
            <a:noFill/>
            <a:miter lim="800000"/>
            <a:headEnd/>
            <a:tailEnd/>
          </a:ln>
          <a:effectLst/>
        </p:spPr>
        <p:txBody>
          <a:bodyPr wrap="square">
            <a:spAutoFit/>
          </a:bodyPr>
          <a:lstStyle/>
          <a:p>
            <a:pPr marL="0" lvl="2" eaLnBrk="0" hangingPunct="0">
              <a:spcBef>
                <a:spcPts val="300"/>
              </a:spcBef>
              <a:buSzPct val="80000"/>
              <a:defRPr/>
            </a:pP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max in-degree</a:t>
            </a:r>
            <a:endParaRPr lang="en-US" altLang="zh-CN" sz="2200" b="1">
              <a:solidFill>
                <a:srgbClr val="C00000"/>
              </a:solidFill>
              <a:latin typeface="Cambria Math" panose="02040503050406030204" pitchFamily="18" charset="0"/>
              <a:ea typeface="楷体" panose="02010609060101010101" pitchFamily="49" charset="-122"/>
              <a:cs typeface="Times New Roman" panose="02020603050405020304" pitchFamily="18" charset="0"/>
            </a:endParaRPr>
          </a:p>
        </p:txBody>
      </p:sp>
      <p:sp>
        <p:nvSpPr>
          <p:cNvPr id="14" name="Arc 13">
            <a:extLst>
              <a:ext uri="{FF2B5EF4-FFF2-40B4-BE49-F238E27FC236}">
                <a16:creationId xmlns:a16="http://schemas.microsoft.com/office/drawing/2014/main" id="{956387D9-05A9-1D41-B9FD-9AFDB6302A97}"/>
              </a:ext>
            </a:extLst>
          </p:cNvPr>
          <p:cNvSpPr/>
          <p:nvPr/>
        </p:nvSpPr>
        <p:spPr>
          <a:xfrm rot="629864">
            <a:off x="8929177" y="1231427"/>
            <a:ext cx="684870" cy="628687"/>
          </a:xfrm>
          <a:prstGeom prst="arc">
            <a:avLst>
              <a:gd name="adj1" fmla="val 18627398"/>
              <a:gd name="adj2" fmla="val 3468818"/>
            </a:avLst>
          </a:prstGeom>
          <a:ln w="28575">
            <a:solidFill>
              <a:srgbClr val="C00000"/>
            </a:solidFill>
            <a:headEnd type="none"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78889D04-7986-517C-E334-9078B484CAE3}"/>
              </a:ext>
            </a:extLst>
          </p:cNvPr>
          <p:cNvSpPr/>
          <p:nvPr/>
        </p:nvSpPr>
        <p:spPr>
          <a:xfrm>
            <a:off x="8205457" y="4366319"/>
            <a:ext cx="763750" cy="628687"/>
          </a:xfrm>
          <a:prstGeom prst="arc">
            <a:avLst>
              <a:gd name="adj1" fmla="val 17736710"/>
              <a:gd name="adj2" fmla="val 3656761"/>
            </a:avLst>
          </a:prstGeom>
          <a:ln w="38100">
            <a:solidFill>
              <a:srgbClr val="C00000"/>
            </a:solidFill>
            <a:headEnd type="stealth"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文本框 8">
            <a:extLst>
              <a:ext uri="{FF2B5EF4-FFF2-40B4-BE49-F238E27FC236}">
                <a16:creationId xmlns:a16="http://schemas.microsoft.com/office/drawing/2014/main" id="{6B321709-9190-AEB4-F38B-12D69B1B3EC5}"/>
              </a:ext>
            </a:extLst>
          </p:cNvPr>
          <p:cNvSpPr txBox="1"/>
          <p:nvPr/>
        </p:nvSpPr>
        <p:spPr bwMode="auto">
          <a:xfrm>
            <a:off x="8978506" y="4461005"/>
            <a:ext cx="1001198" cy="400110"/>
          </a:xfrm>
          <a:prstGeom prst="rect">
            <a:avLst/>
          </a:prstGeom>
          <a:noFill/>
          <a:ln w="9525" algn="ctr">
            <a:noFill/>
            <a:miter lim="800000"/>
            <a:headEnd/>
            <a:tailEnd/>
          </a:ln>
          <a:effectLst/>
        </p:spPr>
        <p:txBody>
          <a:bodyPr wrap="square">
            <a:spAutoFit/>
          </a:bodyPr>
          <a:lstStyle/>
          <a:p>
            <a:pPr marL="0" lvl="2" eaLnBrk="0" hangingPunct="0">
              <a:spcBef>
                <a:spcPts val="300"/>
              </a:spcBef>
              <a:buSzPct val="80000"/>
              <a:defRPr/>
            </a:pPr>
            <a:r>
              <a:rPr lang="en-US" altLang="zh-CN"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match</a:t>
            </a:r>
            <a:endParaRPr lang="en-US" altLang="zh-CN" b="1" i="1">
              <a:solidFill>
                <a:srgbClr val="C00000"/>
              </a:solidFill>
              <a:latin typeface="Cambria Math" panose="020405030504060302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1839801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9438D-B6A4-81BE-787D-68D598EE1A25}"/>
            </a:ext>
          </a:extLst>
        </p:cNvPr>
        <p:cNvGrpSpPr/>
        <p:nvPr/>
      </p:nvGrpSpPr>
      <p:grpSpPr>
        <a:xfrm>
          <a:off x="0" y="0"/>
          <a:ext cx="0" cy="0"/>
          <a:chOff x="0" y="0"/>
          <a:chExt cx="0" cy="0"/>
        </a:xfrm>
      </p:grpSpPr>
      <p:sp>
        <p:nvSpPr>
          <p:cNvPr id="27" name="圆角矩形 16">
            <a:extLst>
              <a:ext uri="{FF2B5EF4-FFF2-40B4-BE49-F238E27FC236}">
                <a16:creationId xmlns:a16="http://schemas.microsoft.com/office/drawing/2014/main" id="{F7F75FC6-C42A-1BB6-12E2-DB739054EBE5}"/>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20" name="标题 24">
                <a:extLst>
                  <a:ext uri="{FF2B5EF4-FFF2-40B4-BE49-F238E27FC236}">
                    <a16:creationId xmlns:a16="http://schemas.microsoft.com/office/drawing/2014/main" id="{F020CA6E-E58C-E706-0F75-AF84EA5FCCDC}"/>
                  </a:ext>
                </a:extLst>
              </p:cNvPr>
              <p:cNvSpPr txBox="1">
                <a:spLocks/>
              </p:cNvSpPr>
              <p:nvPr/>
            </p:nvSpPr>
            <p:spPr>
              <a:xfrm>
                <a:off x="563626" y="65040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Constructing lower bound of </a:t>
                </a:r>
                <a14:m>
                  <m:oMath xmlns:m="http://schemas.openxmlformats.org/officeDocument/2006/math">
                    <m:r>
                      <m:rPr>
                        <m:sty m:val="p"/>
                      </m:rPr>
                      <a:rPr lang="el-GR" altLang="zh-CN" sz="25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2500" i="1">
                            <a:solidFill>
                              <a:schemeClr val="tx1"/>
                            </a:solidFill>
                            <a:latin typeface="Cambria Math" panose="02040503050406030204" pitchFamily="18" charset="0"/>
                            <a:cs typeface="Times New Roman" panose="02020603050405020304" pitchFamily="18" charset="0"/>
                          </a:rPr>
                        </m:ctrlPr>
                      </m:dPr>
                      <m:e>
                        <m:sSup>
                          <m:sSupPr>
                            <m:ctrlPr>
                              <a:rPr lang="en-US" altLang="zh-CN" sz="2500" i="1">
                                <a:solidFill>
                                  <a:schemeClr val="tx1"/>
                                </a:solidFill>
                                <a:latin typeface="Cambria Math" panose="02040503050406030204" pitchFamily="18" charset="0"/>
                                <a:cs typeface="Times New Roman" panose="02020603050405020304" pitchFamily="18" charset="0"/>
                              </a:rPr>
                            </m:ctrlPr>
                          </m:sSupPr>
                          <m:e>
                            <m:r>
                              <a:rPr lang="en-US" altLang="zh-CN" sz="2500" i="1">
                                <a:solidFill>
                                  <a:schemeClr val="tx1"/>
                                </a:solidFill>
                                <a:latin typeface="Cambria Math" panose="02040503050406030204" pitchFamily="18" charset="0"/>
                                <a:cs typeface="Times New Roman" panose="02020603050405020304" pitchFamily="18" charset="0"/>
                              </a:rPr>
                              <m:t>𝑛</m:t>
                            </m:r>
                          </m:e>
                          <m:sup>
                            <m:f>
                              <m:fPr>
                                <m:ctrlPr>
                                  <a:rPr lang="en-US" altLang="zh-CN" sz="2500" i="1">
                                    <a:solidFill>
                                      <a:schemeClr val="tx1"/>
                                    </a:solidFill>
                                    <a:latin typeface="Cambria Math" panose="02040503050406030204" pitchFamily="18" charset="0"/>
                                    <a:cs typeface="Times New Roman" panose="02020603050405020304" pitchFamily="18" charset="0"/>
                                  </a:rPr>
                                </m:ctrlPr>
                              </m:fPr>
                              <m:num>
                                <m:r>
                                  <a:rPr lang="en-US" altLang="zh-CN" sz="2500" b="0" i="1">
                                    <a:solidFill>
                                      <a:schemeClr val="tx1"/>
                                    </a:solidFill>
                                    <a:latin typeface="Cambria Math" panose="02040503050406030204" pitchFamily="18" charset="0"/>
                                    <a:cs typeface="Times New Roman" panose="02020603050405020304" pitchFamily="18" charset="0"/>
                                  </a:rPr>
                                  <m:t>1</m:t>
                                </m:r>
                              </m:num>
                              <m:den>
                                <m:r>
                                  <a:rPr lang="en-US" altLang="zh-CN" sz="2500" b="0" i="1">
                                    <a:solidFill>
                                      <a:schemeClr val="tx1"/>
                                    </a:solidFill>
                                    <a:latin typeface="Cambria Math" panose="02040503050406030204" pitchFamily="18" charset="0"/>
                                    <a:cs typeface="Times New Roman" panose="02020603050405020304" pitchFamily="18" charset="0"/>
                                  </a:rPr>
                                  <m:t>2</m:t>
                                </m:r>
                              </m:den>
                            </m:f>
                          </m:sup>
                        </m:sSup>
                        <m:r>
                          <a:rPr lang="en-US" altLang="zh-CN" sz="25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500">
                            <a:solidFill>
                              <a:schemeClr val="tx1"/>
                            </a:solidFill>
                            <a:latin typeface="Cambria Math" panose="02040503050406030204" pitchFamily="18" charset="0"/>
                            <a:cs typeface="Times New Roman" panose="02020603050405020304" pitchFamily="18" charset="0"/>
                          </a:rPr>
                          <m:t>min</m:t>
                        </m:r>
                        <m:r>
                          <a:rPr lang="en-US" altLang="zh-CN" sz="2500" i="1">
                            <a:solidFill>
                              <a:schemeClr val="tx1"/>
                            </a:solidFill>
                            <a:latin typeface="Cambria Math" panose="02040503050406030204" pitchFamily="18" charset="0"/>
                            <a:cs typeface="Times New Roman" panose="02020603050405020304" pitchFamily="18" charset="0"/>
                          </a:rPr>
                          <m:t>⁡{</m:t>
                        </m:r>
                        <m:sSubSup>
                          <m:sSubSupPr>
                            <m:ctrlPr>
                              <a:rPr lang="en-US" altLang="zh-CN" sz="2500" i="1">
                                <a:solidFill>
                                  <a:schemeClr val="tx1"/>
                                </a:solidFill>
                                <a:latin typeface="Cambria Math" panose="02040503050406030204" pitchFamily="18" charset="0"/>
                                <a:cs typeface="Times New Roman" panose="02020603050405020304" pitchFamily="18" charset="0"/>
                              </a:rPr>
                            </m:ctrlPr>
                          </m:sSubSupPr>
                          <m:e>
                            <m:r>
                              <a:rPr lang="en-US" altLang="zh-CN" sz="25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e>
                          <m:sub>
                            <m:r>
                              <m:rPr>
                                <m:sty m:val="p"/>
                              </m:rPr>
                              <a:rPr lang="en-US" altLang="zh-CN" sz="2500" i="1">
                                <a:solidFill>
                                  <a:schemeClr val="tx1"/>
                                </a:solidFill>
                                <a:latin typeface="Cambria Math" panose="02040503050406030204" pitchFamily="18" charset="0"/>
                                <a:cs typeface="Times New Roman" panose="02020603050405020304" pitchFamily="18" charset="0"/>
                              </a:rPr>
                              <m:t>out</m:t>
                            </m:r>
                          </m:sub>
                          <m:sup>
                            <m:r>
                              <a:rPr lang="en-US" altLang="zh-CN" sz="2500" i="1">
                                <a:solidFill>
                                  <a:schemeClr val="tx1"/>
                                </a:solidFill>
                                <a:latin typeface="Cambria Math" panose="02040503050406030204" pitchFamily="18" charset="0"/>
                                <a:cs typeface="Times New Roman" panose="02020603050405020304" pitchFamily="18" charset="0"/>
                              </a:rPr>
                              <m:t>1/2</m:t>
                            </m:r>
                          </m:sup>
                        </m:sSubSup>
                        <m:r>
                          <a:rPr lang="en-US" altLang="zh-CN" sz="2500" i="1">
                            <a:solidFill>
                              <a:schemeClr val="tx1"/>
                            </a:solidFill>
                            <a:latin typeface="Cambria Math" panose="02040503050406030204" pitchFamily="18" charset="0"/>
                            <a:cs typeface="Times New Roman" panose="02020603050405020304" pitchFamily="18" charset="0"/>
                          </a:rPr>
                          <m:t>, </m:t>
                        </m:r>
                        <m:sSup>
                          <m:sSupPr>
                            <m:ctrlPr>
                              <a:rPr lang="en-US" altLang="zh-CN" sz="2500" i="1">
                                <a:solidFill>
                                  <a:schemeClr val="tx1"/>
                                </a:solidFill>
                                <a:latin typeface="Cambria Math" panose="02040503050406030204" pitchFamily="18" charset="0"/>
                                <a:cs typeface="Times New Roman" panose="02020603050405020304" pitchFamily="18" charset="0"/>
                              </a:rPr>
                            </m:ctrlPr>
                          </m:sSupPr>
                          <m:e>
                            <m:r>
                              <a:rPr lang="en-US" altLang="zh-CN" sz="2500" b="0" i="1">
                                <a:solidFill>
                                  <a:schemeClr val="tx1"/>
                                </a:solidFill>
                                <a:latin typeface="Cambria Math" panose="02040503050406030204" pitchFamily="18" charset="0"/>
                                <a:cs typeface="Times New Roman" panose="02020603050405020304" pitchFamily="18" charset="0"/>
                              </a:rPr>
                              <m:t>𝑚</m:t>
                            </m:r>
                          </m:e>
                          <m:sup>
                            <m:f>
                              <m:fPr>
                                <m:ctrlPr>
                                  <a:rPr lang="en-US" altLang="zh-CN" sz="2500" i="1">
                                    <a:solidFill>
                                      <a:schemeClr val="tx1"/>
                                    </a:solidFill>
                                    <a:latin typeface="Cambria Math" panose="02040503050406030204" pitchFamily="18" charset="0"/>
                                    <a:cs typeface="Times New Roman" panose="02020603050405020304" pitchFamily="18" charset="0"/>
                                  </a:rPr>
                                </m:ctrlPr>
                              </m:fPr>
                              <m:num>
                                <m:r>
                                  <a:rPr lang="en-US" altLang="zh-CN" sz="2500" i="1">
                                    <a:solidFill>
                                      <a:schemeClr val="tx1"/>
                                    </a:solidFill>
                                    <a:latin typeface="Cambria Math" panose="02040503050406030204" pitchFamily="18" charset="0"/>
                                    <a:cs typeface="Times New Roman" panose="02020603050405020304" pitchFamily="18" charset="0"/>
                                  </a:rPr>
                                  <m:t>1</m:t>
                                </m:r>
                              </m:num>
                              <m:den>
                                <m:r>
                                  <a:rPr lang="en-US" altLang="zh-CN" sz="2500" b="0" i="1">
                                    <a:solidFill>
                                      <a:schemeClr val="tx1"/>
                                    </a:solidFill>
                                    <a:latin typeface="Cambria Math" panose="02040503050406030204" pitchFamily="18" charset="0"/>
                                    <a:cs typeface="Times New Roman" panose="02020603050405020304" pitchFamily="18" charset="0"/>
                                  </a:rPr>
                                  <m:t>4</m:t>
                                </m:r>
                              </m:den>
                            </m:f>
                          </m:sup>
                        </m:sSup>
                        <m:r>
                          <a:rPr lang="en-US" altLang="zh-CN" sz="2500" i="1">
                            <a:solidFill>
                              <a:schemeClr val="tx1"/>
                            </a:solidFill>
                            <a:latin typeface="Cambria Math" panose="02040503050406030204" pitchFamily="18" charset="0"/>
                            <a:cs typeface="Times New Roman" panose="02020603050405020304" pitchFamily="18" charset="0"/>
                          </a:rPr>
                          <m:t>}</m:t>
                        </m:r>
                      </m:e>
                    </m:d>
                  </m:oMath>
                </a14:m>
                <a:r>
                  <a:rPr lang="en-US" altLang="zh-CN" sz="25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20" name="标题 24">
                <a:extLst>
                  <a:ext uri="{FF2B5EF4-FFF2-40B4-BE49-F238E27FC236}">
                    <a16:creationId xmlns:a16="http://schemas.microsoft.com/office/drawing/2014/main" id="{F020CA6E-E58C-E706-0F75-AF84EA5FCCDC}"/>
                  </a:ext>
                </a:extLst>
              </p:cNvPr>
              <p:cNvSpPr txBox="1">
                <a:spLocks noRot="1" noChangeAspect="1" noMove="1" noResize="1" noEditPoints="1" noAdjustHandles="1" noChangeArrowheads="1" noChangeShapeType="1" noTextEdit="1"/>
              </p:cNvSpPr>
              <p:nvPr/>
            </p:nvSpPr>
            <p:spPr>
              <a:xfrm>
                <a:off x="563626" y="650402"/>
                <a:ext cx="8997950" cy="561975"/>
              </a:xfrm>
              <a:prstGeom prst="rect">
                <a:avLst/>
              </a:prstGeom>
              <a:blipFill>
                <a:blip r:embed="rId3"/>
                <a:stretch>
                  <a:fillRect l="-1408" b="-44444"/>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2E4B06E9-CDC9-0B9F-BB58-A9CA1F222FB2}"/>
              </a:ext>
            </a:extLst>
          </p:cNvPr>
          <p:cNvSpPr/>
          <p:nvPr/>
        </p:nvSpPr>
        <p:spPr>
          <a:xfrm>
            <a:off x="4442549" y="6446113"/>
            <a:ext cx="333576" cy="341194"/>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Oval 3">
            <a:extLst>
              <a:ext uri="{FF2B5EF4-FFF2-40B4-BE49-F238E27FC236}">
                <a16:creationId xmlns:a16="http://schemas.microsoft.com/office/drawing/2014/main" id="{764BD03F-BC68-A10C-0A18-8A1DAFDA109A}"/>
              </a:ext>
            </a:extLst>
          </p:cNvPr>
          <p:cNvSpPr/>
          <p:nvPr/>
        </p:nvSpPr>
        <p:spPr>
          <a:xfrm>
            <a:off x="2621448" y="56279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Oval 4">
            <a:extLst>
              <a:ext uri="{FF2B5EF4-FFF2-40B4-BE49-F238E27FC236}">
                <a16:creationId xmlns:a16="http://schemas.microsoft.com/office/drawing/2014/main" id="{FE4FDD65-7672-08E4-6CD5-BED0B88FCE24}"/>
              </a:ext>
            </a:extLst>
          </p:cNvPr>
          <p:cNvSpPr/>
          <p:nvPr/>
        </p:nvSpPr>
        <p:spPr>
          <a:xfrm>
            <a:off x="3360702" y="56279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29EAB878-8455-70E0-1279-3336CDE57748}"/>
              </a:ext>
            </a:extLst>
          </p:cNvPr>
          <p:cNvSpPr/>
          <p:nvPr/>
        </p:nvSpPr>
        <p:spPr>
          <a:xfrm>
            <a:off x="4099956" y="56279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3189ACE1-FA91-90B4-3EB6-5006CDBAAA7A}"/>
              </a:ext>
            </a:extLst>
          </p:cNvPr>
          <p:cNvSpPr/>
          <p:nvPr/>
        </p:nvSpPr>
        <p:spPr>
          <a:xfrm>
            <a:off x="4839210" y="56279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09C9FD62-575A-5FCB-438F-A425A00DB37A}"/>
              </a:ext>
            </a:extLst>
          </p:cNvPr>
          <p:cNvSpPr/>
          <p:nvPr/>
        </p:nvSpPr>
        <p:spPr>
          <a:xfrm>
            <a:off x="5578464" y="5625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65F0B45-8848-01D8-52B7-2C9FE70DBF0B}"/>
              </a:ext>
            </a:extLst>
          </p:cNvPr>
          <p:cNvSpPr/>
          <p:nvPr/>
        </p:nvSpPr>
        <p:spPr>
          <a:xfrm>
            <a:off x="6249478" y="5625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4407477A-99D6-7DAB-5BD5-09BDC737B769}"/>
              </a:ext>
            </a:extLst>
          </p:cNvPr>
          <p:cNvSpPr/>
          <p:nvPr/>
        </p:nvSpPr>
        <p:spPr>
          <a:xfrm>
            <a:off x="2273702"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A9FA170D-432F-8A06-29C7-14C82E2140DF}"/>
              </a:ext>
            </a:extLst>
          </p:cNvPr>
          <p:cNvSpPr/>
          <p:nvPr/>
        </p:nvSpPr>
        <p:spPr>
          <a:xfrm>
            <a:off x="7920853"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FF6B1383-ECFD-281E-5710-029AE55C21AD}"/>
              </a:ext>
            </a:extLst>
          </p:cNvPr>
          <p:cNvCxnSpPr>
            <a:cxnSpLocks/>
            <a:stCxn id="22" idx="3"/>
            <a:endCxn id="19" idx="0"/>
          </p:cNvCxnSpPr>
          <p:nvPr/>
        </p:nvCxnSpPr>
        <p:spPr>
          <a:xfrm flipH="1">
            <a:off x="6416266" y="5131598"/>
            <a:ext cx="1553438"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26" name="Oval 25">
            <a:extLst>
              <a:ext uri="{FF2B5EF4-FFF2-40B4-BE49-F238E27FC236}">
                <a16:creationId xmlns:a16="http://schemas.microsoft.com/office/drawing/2014/main" id="{D50D6D54-1765-2B28-6A7A-B4C4F50BBE42}"/>
              </a:ext>
            </a:extLst>
          </p:cNvPr>
          <p:cNvSpPr/>
          <p:nvPr/>
        </p:nvSpPr>
        <p:spPr>
          <a:xfrm>
            <a:off x="6930218" y="38200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2329C0C6-1563-85DE-947E-101EE352BA80}"/>
              </a:ext>
            </a:extLst>
          </p:cNvPr>
          <p:cNvSpPr/>
          <p:nvPr/>
        </p:nvSpPr>
        <p:spPr>
          <a:xfrm>
            <a:off x="7342241" y="38200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Oval 29">
            <a:extLst>
              <a:ext uri="{FF2B5EF4-FFF2-40B4-BE49-F238E27FC236}">
                <a16:creationId xmlns:a16="http://schemas.microsoft.com/office/drawing/2014/main" id="{170D4B18-4AFE-A2B9-3710-C1FC70A34ACD}"/>
              </a:ext>
            </a:extLst>
          </p:cNvPr>
          <p:cNvSpPr/>
          <p:nvPr/>
        </p:nvSpPr>
        <p:spPr>
          <a:xfrm>
            <a:off x="7754264" y="38200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 name="Oval 30">
            <a:extLst>
              <a:ext uri="{FF2B5EF4-FFF2-40B4-BE49-F238E27FC236}">
                <a16:creationId xmlns:a16="http://schemas.microsoft.com/office/drawing/2014/main" id="{687E794D-3E63-C6E1-4F9A-3E81CA6E9766}"/>
              </a:ext>
            </a:extLst>
          </p:cNvPr>
          <p:cNvSpPr/>
          <p:nvPr/>
        </p:nvSpPr>
        <p:spPr>
          <a:xfrm>
            <a:off x="8578310" y="38200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BFE3BBB3-C1CD-8CCB-556D-27F6BC5E5D23}"/>
              </a:ext>
            </a:extLst>
          </p:cNvPr>
          <p:cNvCxnSpPr>
            <a:cxnSpLocks/>
            <a:stCxn id="31" idx="3"/>
            <a:endCxn id="22" idx="0"/>
          </p:cNvCxnSpPr>
          <p:nvPr/>
        </p:nvCxnSpPr>
        <p:spPr>
          <a:xfrm flipH="1">
            <a:off x="8087641" y="4111263"/>
            <a:ext cx="539520" cy="72910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6A0140AE-9B6F-0660-6C5A-D831E44938F6}"/>
              </a:ext>
            </a:extLst>
          </p:cNvPr>
          <p:cNvCxnSpPr>
            <a:cxnSpLocks/>
            <a:stCxn id="30" idx="4"/>
            <a:endCxn id="22" idx="0"/>
          </p:cNvCxnSpPr>
          <p:nvPr/>
        </p:nvCxnSpPr>
        <p:spPr>
          <a:xfrm>
            <a:off x="7921052" y="4161230"/>
            <a:ext cx="166589" cy="67914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1B6C18DF-76D7-874D-F46C-343F9021519E}"/>
              </a:ext>
            </a:extLst>
          </p:cNvPr>
          <p:cNvCxnSpPr>
            <a:cxnSpLocks/>
            <a:stCxn id="29" idx="5"/>
            <a:endCxn id="22" idx="0"/>
          </p:cNvCxnSpPr>
          <p:nvPr/>
        </p:nvCxnSpPr>
        <p:spPr>
          <a:xfrm>
            <a:off x="7626966" y="4111263"/>
            <a:ext cx="460675" cy="72910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B04AA342-4460-C326-FCA1-BD50FAD4A5CF}"/>
              </a:ext>
            </a:extLst>
          </p:cNvPr>
          <p:cNvCxnSpPr>
            <a:cxnSpLocks/>
            <a:stCxn id="26" idx="5"/>
            <a:endCxn id="22" idx="0"/>
          </p:cNvCxnSpPr>
          <p:nvPr/>
        </p:nvCxnSpPr>
        <p:spPr>
          <a:xfrm>
            <a:off x="7214943" y="4111263"/>
            <a:ext cx="872698" cy="72910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47" name="Oval 46">
            <a:extLst>
              <a:ext uri="{FF2B5EF4-FFF2-40B4-BE49-F238E27FC236}">
                <a16:creationId xmlns:a16="http://schemas.microsoft.com/office/drawing/2014/main" id="{0A7A3A13-4D84-D657-829E-6999C1CE93C3}"/>
              </a:ext>
            </a:extLst>
          </p:cNvPr>
          <p:cNvSpPr/>
          <p:nvPr/>
        </p:nvSpPr>
        <p:spPr>
          <a:xfrm>
            <a:off x="2901163"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8" name="Oval 47">
            <a:extLst>
              <a:ext uri="{FF2B5EF4-FFF2-40B4-BE49-F238E27FC236}">
                <a16:creationId xmlns:a16="http://schemas.microsoft.com/office/drawing/2014/main" id="{70E2193B-FAA2-5B31-F777-3BE55D68B00F}"/>
              </a:ext>
            </a:extLst>
          </p:cNvPr>
          <p:cNvSpPr/>
          <p:nvPr/>
        </p:nvSpPr>
        <p:spPr>
          <a:xfrm>
            <a:off x="3528624"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9" name="Oval 48">
            <a:extLst>
              <a:ext uri="{FF2B5EF4-FFF2-40B4-BE49-F238E27FC236}">
                <a16:creationId xmlns:a16="http://schemas.microsoft.com/office/drawing/2014/main" id="{4829691E-E1FC-EB3A-59A3-E8C98E0C6249}"/>
              </a:ext>
            </a:extLst>
          </p:cNvPr>
          <p:cNvSpPr/>
          <p:nvPr/>
        </p:nvSpPr>
        <p:spPr>
          <a:xfrm>
            <a:off x="4156085"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0" name="Oval 49">
            <a:extLst>
              <a:ext uri="{FF2B5EF4-FFF2-40B4-BE49-F238E27FC236}">
                <a16:creationId xmlns:a16="http://schemas.microsoft.com/office/drawing/2014/main" id="{1076F644-4547-DC22-BB14-510BE7DD40C3}"/>
              </a:ext>
            </a:extLst>
          </p:cNvPr>
          <p:cNvSpPr/>
          <p:nvPr/>
        </p:nvSpPr>
        <p:spPr>
          <a:xfrm>
            <a:off x="4783546"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1" name="Oval 50">
            <a:extLst>
              <a:ext uri="{FF2B5EF4-FFF2-40B4-BE49-F238E27FC236}">
                <a16:creationId xmlns:a16="http://schemas.microsoft.com/office/drawing/2014/main" id="{A1F2B4E4-E771-6378-90CC-32E7B3CE2510}"/>
              </a:ext>
            </a:extLst>
          </p:cNvPr>
          <p:cNvSpPr/>
          <p:nvPr/>
        </p:nvSpPr>
        <p:spPr>
          <a:xfrm>
            <a:off x="5411007"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2" name="Oval 51">
            <a:extLst>
              <a:ext uri="{FF2B5EF4-FFF2-40B4-BE49-F238E27FC236}">
                <a16:creationId xmlns:a16="http://schemas.microsoft.com/office/drawing/2014/main" id="{A052727B-54A4-AB9E-D1B1-F0AA43FCFBFA}"/>
              </a:ext>
            </a:extLst>
          </p:cNvPr>
          <p:cNvSpPr/>
          <p:nvPr/>
        </p:nvSpPr>
        <p:spPr>
          <a:xfrm>
            <a:off x="6038468"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3" name="Straight Arrow Connector 52">
            <a:extLst>
              <a:ext uri="{FF2B5EF4-FFF2-40B4-BE49-F238E27FC236}">
                <a16:creationId xmlns:a16="http://schemas.microsoft.com/office/drawing/2014/main" id="{A54250F8-3188-82B5-E1D9-39168211B7BD}"/>
              </a:ext>
            </a:extLst>
          </p:cNvPr>
          <p:cNvCxnSpPr>
            <a:cxnSpLocks/>
            <a:stCxn id="19" idx="3"/>
            <a:endCxn id="3" idx="0"/>
          </p:cNvCxnSpPr>
          <p:nvPr/>
        </p:nvCxnSpPr>
        <p:spPr>
          <a:xfrm flipH="1">
            <a:off x="4609337" y="5916885"/>
            <a:ext cx="1688992" cy="52922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D27D2E8D-1B3C-95D6-479A-EDE1C11CD954}"/>
              </a:ext>
            </a:extLst>
          </p:cNvPr>
          <p:cNvCxnSpPr>
            <a:cxnSpLocks/>
            <a:stCxn id="18" idx="3"/>
            <a:endCxn id="3" idx="0"/>
          </p:cNvCxnSpPr>
          <p:nvPr/>
        </p:nvCxnSpPr>
        <p:spPr>
          <a:xfrm flipH="1">
            <a:off x="4609337" y="5916885"/>
            <a:ext cx="1017978" cy="52922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843A4DA7-8ABA-9EFC-BC50-A2C17AEF0968}"/>
              </a:ext>
            </a:extLst>
          </p:cNvPr>
          <p:cNvCxnSpPr>
            <a:cxnSpLocks/>
            <a:stCxn id="16" idx="4"/>
            <a:endCxn id="3" idx="0"/>
          </p:cNvCxnSpPr>
          <p:nvPr/>
        </p:nvCxnSpPr>
        <p:spPr>
          <a:xfrm flipH="1">
            <a:off x="4609337" y="5969130"/>
            <a:ext cx="396661" cy="47698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BAE740E8-95C4-6D55-5CD2-B505F48945B8}"/>
              </a:ext>
            </a:extLst>
          </p:cNvPr>
          <p:cNvCxnSpPr>
            <a:cxnSpLocks/>
            <a:stCxn id="7" idx="4"/>
            <a:endCxn id="3" idx="0"/>
          </p:cNvCxnSpPr>
          <p:nvPr/>
        </p:nvCxnSpPr>
        <p:spPr>
          <a:xfrm>
            <a:off x="4266744" y="5969130"/>
            <a:ext cx="342593" cy="47698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FB9B046F-816D-F13F-899C-1527515C5CB6}"/>
              </a:ext>
            </a:extLst>
          </p:cNvPr>
          <p:cNvCxnSpPr>
            <a:cxnSpLocks/>
            <a:stCxn id="5" idx="5"/>
            <a:endCxn id="3" idx="0"/>
          </p:cNvCxnSpPr>
          <p:nvPr/>
        </p:nvCxnSpPr>
        <p:spPr>
          <a:xfrm>
            <a:off x="3645427" y="5919163"/>
            <a:ext cx="963910" cy="52695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72F4996D-4753-467D-2997-F8B001049371}"/>
              </a:ext>
            </a:extLst>
          </p:cNvPr>
          <p:cNvCxnSpPr>
            <a:cxnSpLocks/>
            <a:stCxn id="4" idx="5"/>
            <a:endCxn id="3" idx="0"/>
          </p:cNvCxnSpPr>
          <p:nvPr/>
        </p:nvCxnSpPr>
        <p:spPr>
          <a:xfrm>
            <a:off x="2906173" y="5919163"/>
            <a:ext cx="1703164" cy="52695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E440EECE-2E71-4F40-8A5B-9701A017F74A}"/>
              </a:ext>
            </a:extLst>
          </p:cNvPr>
          <p:cNvCxnSpPr>
            <a:cxnSpLocks/>
            <a:stCxn id="47" idx="4"/>
            <a:endCxn id="4" idx="0"/>
          </p:cNvCxnSpPr>
          <p:nvPr/>
        </p:nvCxnSpPr>
        <p:spPr>
          <a:xfrm flipH="1">
            <a:off x="2788236" y="5181565"/>
            <a:ext cx="279715" cy="44637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A1F33182-81F9-B729-8555-F5A60FACF81B}"/>
              </a:ext>
            </a:extLst>
          </p:cNvPr>
          <p:cNvCxnSpPr>
            <a:cxnSpLocks/>
            <a:stCxn id="48" idx="3"/>
            <a:endCxn id="4" idx="0"/>
          </p:cNvCxnSpPr>
          <p:nvPr/>
        </p:nvCxnSpPr>
        <p:spPr>
          <a:xfrm flipH="1">
            <a:off x="2788236" y="5131598"/>
            <a:ext cx="789239"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2" name="Straight Arrow Connector 81">
            <a:extLst>
              <a:ext uri="{FF2B5EF4-FFF2-40B4-BE49-F238E27FC236}">
                <a16:creationId xmlns:a16="http://schemas.microsoft.com/office/drawing/2014/main" id="{684EC220-A4E7-3BA0-A4A3-C931FF27167B}"/>
              </a:ext>
            </a:extLst>
          </p:cNvPr>
          <p:cNvCxnSpPr>
            <a:cxnSpLocks/>
            <a:stCxn id="48" idx="4"/>
            <a:endCxn id="5" idx="0"/>
          </p:cNvCxnSpPr>
          <p:nvPr/>
        </p:nvCxnSpPr>
        <p:spPr>
          <a:xfrm flipH="1">
            <a:off x="3527490" y="5181565"/>
            <a:ext cx="167922" cy="44637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C0F38613-D79A-946A-CF0D-E1D487497320}"/>
              </a:ext>
            </a:extLst>
          </p:cNvPr>
          <p:cNvCxnSpPr>
            <a:cxnSpLocks/>
            <a:stCxn id="49" idx="3"/>
            <a:endCxn id="5" idx="0"/>
          </p:cNvCxnSpPr>
          <p:nvPr/>
        </p:nvCxnSpPr>
        <p:spPr>
          <a:xfrm flipH="1">
            <a:off x="3527490" y="5131598"/>
            <a:ext cx="677446"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4B8512C8-981F-C231-80BC-17D9FFB46791}"/>
              </a:ext>
            </a:extLst>
          </p:cNvPr>
          <p:cNvCxnSpPr>
            <a:cxnSpLocks/>
            <a:stCxn id="47" idx="5"/>
            <a:endCxn id="5" idx="0"/>
          </p:cNvCxnSpPr>
          <p:nvPr/>
        </p:nvCxnSpPr>
        <p:spPr>
          <a:xfrm>
            <a:off x="3185888" y="5131598"/>
            <a:ext cx="341602"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7" name="Straight Arrow Connector 96">
            <a:extLst>
              <a:ext uri="{FF2B5EF4-FFF2-40B4-BE49-F238E27FC236}">
                <a16:creationId xmlns:a16="http://schemas.microsoft.com/office/drawing/2014/main" id="{330EDF3D-F2DC-7F43-82E2-057B4606D0BC}"/>
              </a:ext>
            </a:extLst>
          </p:cNvPr>
          <p:cNvCxnSpPr>
            <a:cxnSpLocks/>
            <a:stCxn id="48" idx="5"/>
            <a:endCxn id="7" idx="0"/>
          </p:cNvCxnSpPr>
          <p:nvPr/>
        </p:nvCxnSpPr>
        <p:spPr>
          <a:xfrm>
            <a:off x="3813349" y="5131598"/>
            <a:ext cx="453395"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0" name="Straight Arrow Connector 99">
            <a:extLst>
              <a:ext uri="{FF2B5EF4-FFF2-40B4-BE49-F238E27FC236}">
                <a16:creationId xmlns:a16="http://schemas.microsoft.com/office/drawing/2014/main" id="{180F5BE2-3682-5F87-1711-83A4B5542D2D}"/>
              </a:ext>
            </a:extLst>
          </p:cNvPr>
          <p:cNvCxnSpPr>
            <a:cxnSpLocks/>
            <a:stCxn id="49" idx="4"/>
            <a:endCxn id="7" idx="0"/>
          </p:cNvCxnSpPr>
          <p:nvPr/>
        </p:nvCxnSpPr>
        <p:spPr>
          <a:xfrm flipH="1">
            <a:off x="4266744" y="5181565"/>
            <a:ext cx="56129" cy="44637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5" name="Straight Arrow Connector 104">
            <a:extLst>
              <a:ext uri="{FF2B5EF4-FFF2-40B4-BE49-F238E27FC236}">
                <a16:creationId xmlns:a16="http://schemas.microsoft.com/office/drawing/2014/main" id="{B2F43340-B2F8-5749-CF7D-0AFDD267661E}"/>
              </a:ext>
            </a:extLst>
          </p:cNvPr>
          <p:cNvCxnSpPr>
            <a:cxnSpLocks/>
            <a:stCxn id="50" idx="3"/>
            <a:endCxn id="7" idx="0"/>
          </p:cNvCxnSpPr>
          <p:nvPr/>
        </p:nvCxnSpPr>
        <p:spPr>
          <a:xfrm flipH="1">
            <a:off x="4266744" y="5131598"/>
            <a:ext cx="565653"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8" name="Straight Arrow Connector 107">
            <a:extLst>
              <a:ext uri="{FF2B5EF4-FFF2-40B4-BE49-F238E27FC236}">
                <a16:creationId xmlns:a16="http://schemas.microsoft.com/office/drawing/2014/main" id="{ED0B48F3-79E4-B74A-9E6D-FD023EBE7A4F}"/>
              </a:ext>
            </a:extLst>
          </p:cNvPr>
          <p:cNvCxnSpPr>
            <a:cxnSpLocks/>
            <a:stCxn id="50" idx="4"/>
            <a:endCxn id="16" idx="0"/>
          </p:cNvCxnSpPr>
          <p:nvPr/>
        </p:nvCxnSpPr>
        <p:spPr>
          <a:xfrm>
            <a:off x="4950334" y="5181565"/>
            <a:ext cx="55664" cy="44637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1" name="Straight Arrow Connector 110">
            <a:extLst>
              <a:ext uri="{FF2B5EF4-FFF2-40B4-BE49-F238E27FC236}">
                <a16:creationId xmlns:a16="http://schemas.microsoft.com/office/drawing/2014/main" id="{C777858C-C863-BE69-EE41-6C86E2737242}"/>
              </a:ext>
            </a:extLst>
          </p:cNvPr>
          <p:cNvCxnSpPr>
            <a:cxnSpLocks/>
            <a:stCxn id="49" idx="5"/>
            <a:endCxn id="16" idx="0"/>
          </p:cNvCxnSpPr>
          <p:nvPr/>
        </p:nvCxnSpPr>
        <p:spPr>
          <a:xfrm>
            <a:off x="4440810" y="5131598"/>
            <a:ext cx="565188"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4" name="Straight Arrow Connector 113">
            <a:extLst>
              <a:ext uri="{FF2B5EF4-FFF2-40B4-BE49-F238E27FC236}">
                <a16:creationId xmlns:a16="http://schemas.microsoft.com/office/drawing/2014/main" id="{67B6090D-030B-BD7B-5F65-AC9D76B627A3}"/>
              </a:ext>
            </a:extLst>
          </p:cNvPr>
          <p:cNvCxnSpPr>
            <a:cxnSpLocks/>
            <a:stCxn id="51" idx="3"/>
            <a:endCxn id="16" idx="0"/>
          </p:cNvCxnSpPr>
          <p:nvPr/>
        </p:nvCxnSpPr>
        <p:spPr>
          <a:xfrm flipH="1">
            <a:off x="5005998" y="5131598"/>
            <a:ext cx="453860"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7" name="Straight Arrow Connector 116">
            <a:extLst>
              <a:ext uri="{FF2B5EF4-FFF2-40B4-BE49-F238E27FC236}">
                <a16:creationId xmlns:a16="http://schemas.microsoft.com/office/drawing/2014/main" id="{3A57AB33-60A8-7941-2804-AFE9EC15AEEC}"/>
              </a:ext>
            </a:extLst>
          </p:cNvPr>
          <p:cNvCxnSpPr>
            <a:cxnSpLocks/>
            <a:stCxn id="50" idx="5"/>
            <a:endCxn id="18" idx="0"/>
          </p:cNvCxnSpPr>
          <p:nvPr/>
        </p:nvCxnSpPr>
        <p:spPr>
          <a:xfrm>
            <a:off x="5068271" y="5131598"/>
            <a:ext cx="676981"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20" name="Straight Arrow Connector 119">
            <a:extLst>
              <a:ext uri="{FF2B5EF4-FFF2-40B4-BE49-F238E27FC236}">
                <a16:creationId xmlns:a16="http://schemas.microsoft.com/office/drawing/2014/main" id="{7038E9E1-9293-FE83-8F39-CF1D6A388EE1}"/>
              </a:ext>
            </a:extLst>
          </p:cNvPr>
          <p:cNvCxnSpPr>
            <a:cxnSpLocks/>
            <a:stCxn id="51" idx="4"/>
            <a:endCxn id="18" idx="0"/>
          </p:cNvCxnSpPr>
          <p:nvPr/>
        </p:nvCxnSpPr>
        <p:spPr>
          <a:xfrm>
            <a:off x="5577795" y="5181565"/>
            <a:ext cx="167457" cy="44409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23" name="Straight Arrow Connector 122">
            <a:extLst>
              <a:ext uri="{FF2B5EF4-FFF2-40B4-BE49-F238E27FC236}">
                <a16:creationId xmlns:a16="http://schemas.microsoft.com/office/drawing/2014/main" id="{D02521AC-886D-E8DD-61F3-166328BA4DF1}"/>
              </a:ext>
            </a:extLst>
          </p:cNvPr>
          <p:cNvCxnSpPr>
            <a:cxnSpLocks/>
            <a:stCxn id="52" idx="3"/>
            <a:endCxn id="18" idx="0"/>
          </p:cNvCxnSpPr>
          <p:nvPr/>
        </p:nvCxnSpPr>
        <p:spPr>
          <a:xfrm flipH="1">
            <a:off x="5745252" y="5131598"/>
            <a:ext cx="342067"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74BACDF2-F238-4C6B-4FF2-E56883D009AF}"/>
              </a:ext>
            </a:extLst>
          </p:cNvPr>
          <p:cNvCxnSpPr>
            <a:cxnSpLocks/>
            <a:stCxn id="52" idx="4"/>
            <a:endCxn id="19" idx="0"/>
          </p:cNvCxnSpPr>
          <p:nvPr/>
        </p:nvCxnSpPr>
        <p:spPr>
          <a:xfrm>
            <a:off x="6205256" y="5181565"/>
            <a:ext cx="211010" cy="44409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30" name="Straight Arrow Connector 129">
            <a:extLst>
              <a:ext uri="{FF2B5EF4-FFF2-40B4-BE49-F238E27FC236}">
                <a16:creationId xmlns:a16="http://schemas.microsoft.com/office/drawing/2014/main" id="{6A02AE91-5AF4-5204-30F9-62CCD01DD700}"/>
              </a:ext>
            </a:extLst>
          </p:cNvPr>
          <p:cNvCxnSpPr>
            <a:cxnSpLocks/>
            <a:stCxn id="51" idx="5"/>
            <a:endCxn id="19" idx="0"/>
          </p:cNvCxnSpPr>
          <p:nvPr/>
        </p:nvCxnSpPr>
        <p:spPr>
          <a:xfrm>
            <a:off x="5695732" y="5131598"/>
            <a:ext cx="720534"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87" name="Oval 186">
            <a:extLst>
              <a:ext uri="{FF2B5EF4-FFF2-40B4-BE49-F238E27FC236}">
                <a16:creationId xmlns:a16="http://schemas.microsoft.com/office/drawing/2014/main" id="{5C574F2B-498A-9F37-485E-4D5549567384}"/>
              </a:ext>
            </a:extLst>
          </p:cNvPr>
          <p:cNvSpPr/>
          <p:nvPr/>
        </p:nvSpPr>
        <p:spPr>
          <a:xfrm>
            <a:off x="8166287" y="38200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90" name="Straight Arrow Connector 189">
            <a:extLst>
              <a:ext uri="{FF2B5EF4-FFF2-40B4-BE49-F238E27FC236}">
                <a16:creationId xmlns:a16="http://schemas.microsoft.com/office/drawing/2014/main" id="{4E173BC5-B10A-7913-9B89-4940034B235A}"/>
              </a:ext>
            </a:extLst>
          </p:cNvPr>
          <p:cNvCxnSpPr>
            <a:cxnSpLocks/>
            <a:stCxn id="187" idx="4"/>
            <a:endCxn id="22" idx="0"/>
          </p:cNvCxnSpPr>
          <p:nvPr/>
        </p:nvCxnSpPr>
        <p:spPr>
          <a:xfrm flipH="1">
            <a:off x="8087641" y="4161230"/>
            <a:ext cx="245434" cy="67914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 name="文本框 7">
                <a:extLst>
                  <a:ext uri="{FF2B5EF4-FFF2-40B4-BE49-F238E27FC236}">
                    <a16:creationId xmlns:a16="http://schemas.microsoft.com/office/drawing/2014/main" id="{AF253313-1DBD-44F5-EF12-5D6A3E400A73}"/>
                  </a:ext>
                </a:extLst>
              </p:cNvPr>
              <p:cNvSpPr txBox="1"/>
              <p:nvPr/>
            </p:nvSpPr>
            <p:spPr bwMode="auto">
              <a:xfrm>
                <a:off x="-309173" y="7338769"/>
                <a:ext cx="367233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900" i="1">
                        <a:latin typeface="Cambria Math" panose="02040503050406030204" pitchFamily="18" charset="0"/>
                        <a:ea typeface="楷体" panose="02010609060101010101" pitchFamily="49" charset="-122"/>
                      </a:rPr>
                      <m:t>𝑛</m:t>
                    </m:r>
                    <m:r>
                      <a:rPr lang="en-US" altLang="zh-CN" sz="1900" b="0" i="1">
                        <a:latin typeface="Cambria Math" panose="02040503050406030204" pitchFamily="18" charset="0"/>
                        <a:ea typeface="楷体" panose="02010609060101010101" pitchFamily="49" charset="-122"/>
                      </a:rPr>
                      <m:t>, </m:t>
                    </m:r>
                    <m:r>
                      <a:rPr lang="en-US" altLang="zh-CN" sz="1900" b="0" i="1">
                        <a:latin typeface="Cambria Math" panose="02040503050406030204" pitchFamily="18" charset="0"/>
                        <a:ea typeface="楷体" panose="02010609060101010101" pitchFamily="49" charset="-122"/>
                      </a:rPr>
                      <m:t>𝑚</m:t>
                    </m:r>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 of nodes/edges</a:t>
                </a:r>
              </a:p>
            </p:txBody>
          </p:sp>
        </mc:Choice>
        <mc:Fallback xmlns="">
          <p:sp>
            <p:nvSpPr>
              <p:cNvPr id="2" name="文本框 7">
                <a:extLst>
                  <a:ext uri="{FF2B5EF4-FFF2-40B4-BE49-F238E27FC236}">
                    <a16:creationId xmlns:a16="http://schemas.microsoft.com/office/drawing/2014/main" id="{AF253313-1DBD-44F5-EF12-5D6A3E400A73}"/>
                  </a:ext>
                </a:extLst>
              </p:cNvPr>
              <p:cNvSpPr txBox="1">
                <a:spLocks noRot="1" noChangeAspect="1" noMove="1" noResize="1" noEditPoints="1" noAdjustHandles="1" noChangeArrowheads="1" noChangeShapeType="1" noTextEdit="1"/>
              </p:cNvSpPr>
              <p:nvPr/>
            </p:nvSpPr>
            <p:spPr bwMode="auto">
              <a:xfrm>
                <a:off x="-309173" y="7338769"/>
                <a:ext cx="3672336" cy="384721"/>
              </a:xfrm>
              <a:prstGeom prst="rect">
                <a:avLst/>
              </a:prstGeom>
              <a:blipFill>
                <a:blip r:embed="rId4"/>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文本框 8">
                <a:extLst>
                  <a:ext uri="{FF2B5EF4-FFF2-40B4-BE49-F238E27FC236}">
                    <a16:creationId xmlns:a16="http://schemas.microsoft.com/office/drawing/2014/main" id="{E744FB59-D0DE-7D1F-DC9A-D0CFF9408546}"/>
                  </a:ext>
                </a:extLst>
              </p:cNvPr>
              <p:cNvSpPr txBox="1"/>
              <p:nvPr/>
            </p:nvSpPr>
            <p:spPr bwMode="auto">
              <a:xfrm>
                <a:off x="2329630" y="7338769"/>
                <a:ext cx="4862633" cy="413318"/>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sSub>
                          <m:sSubPr>
                            <m:ctrlPr>
                              <a:rPr lang="en-US" altLang="zh-CN" sz="1900" b="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in</m:t>
                            </m:r>
                          </m:sub>
                        </m:sSub>
                        <m:r>
                          <a:rPr lang="en-US" altLang="zh-CN" sz="1900" b="0" i="1">
                            <a:latin typeface="Cambria Math" panose="02040503050406030204" pitchFamily="18" charset="0"/>
                            <a:ea typeface="楷体" panose="02010609060101010101" pitchFamily="49" charset="-122"/>
                          </a:rPr>
                          <m:t>, </m:t>
                        </m:r>
                        <m:sSub>
                          <m:sSubPr>
                            <m:ctrlPr>
                              <a:rPr lang="en-US" altLang="zh-CN" sz="190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out</m:t>
                            </m:r>
                          </m:sub>
                        </m:sSub>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maximum in-/out-degree</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p:sp>
            <p:nvSpPr>
              <p:cNvPr id="6" name="文本框 8">
                <a:extLst>
                  <a:ext uri="{FF2B5EF4-FFF2-40B4-BE49-F238E27FC236}">
                    <a16:creationId xmlns:a16="http://schemas.microsoft.com/office/drawing/2014/main" id="{E744FB59-D0DE-7D1F-DC9A-D0CFF9408546}"/>
                  </a:ext>
                </a:extLst>
              </p:cNvPr>
              <p:cNvSpPr txBox="1">
                <a:spLocks noRot="1" noChangeAspect="1" noMove="1" noResize="1" noEditPoints="1" noAdjustHandles="1" noChangeArrowheads="1" noChangeShapeType="1" noTextEdit="1"/>
              </p:cNvSpPr>
              <p:nvPr/>
            </p:nvSpPr>
            <p:spPr bwMode="auto">
              <a:xfrm>
                <a:off x="2329630" y="7338769"/>
                <a:ext cx="4862633" cy="413318"/>
              </a:xfrm>
              <a:prstGeom prst="rect">
                <a:avLst/>
              </a:prstGeom>
              <a:blipFill>
                <a:blip r:embed="rId5"/>
                <a:stretch>
                  <a:fillRect t="-5882" b="-1764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文本框 8">
                <a:extLst>
                  <a:ext uri="{FF2B5EF4-FFF2-40B4-BE49-F238E27FC236}">
                    <a16:creationId xmlns:a16="http://schemas.microsoft.com/office/drawing/2014/main" id="{058A2134-ABEB-8207-FF66-E6FD92F71A74}"/>
                  </a:ext>
                </a:extLst>
              </p:cNvPr>
              <p:cNvSpPr txBox="1"/>
              <p:nvPr/>
            </p:nvSpPr>
            <p:spPr bwMode="auto">
              <a:xfrm>
                <a:off x="6250818" y="7338769"/>
                <a:ext cx="383646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r>
                          <a:rPr lang="en-US" altLang="zh-CN" sz="1900" i="1">
                            <a:latin typeface="Cambria Math" panose="02040503050406030204" pitchFamily="18" charset="0"/>
                            <a:ea typeface="楷体" panose="02010609060101010101" pitchFamily="49" charset="-122"/>
                          </a:rPr>
                          <m:t>𝛼</m:t>
                        </m:r>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damping factor of PageRank</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p:sp>
            <p:nvSpPr>
              <p:cNvPr id="10" name="文本框 8">
                <a:extLst>
                  <a:ext uri="{FF2B5EF4-FFF2-40B4-BE49-F238E27FC236}">
                    <a16:creationId xmlns:a16="http://schemas.microsoft.com/office/drawing/2014/main" id="{058A2134-ABEB-8207-FF66-E6FD92F71A74}"/>
                  </a:ext>
                </a:extLst>
              </p:cNvPr>
              <p:cNvSpPr txBox="1">
                <a:spLocks noRot="1" noChangeAspect="1" noMove="1" noResize="1" noEditPoints="1" noAdjustHandles="1" noChangeArrowheads="1" noChangeShapeType="1" noTextEdit="1"/>
              </p:cNvSpPr>
              <p:nvPr/>
            </p:nvSpPr>
            <p:spPr bwMode="auto">
              <a:xfrm>
                <a:off x="6250818" y="7338769"/>
                <a:ext cx="3836466" cy="384721"/>
              </a:xfrm>
              <a:prstGeom prst="rect">
                <a:avLst/>
              </a:prstGeom>
              <a:blipFill>
                <a:blip r:embed="rId6"/>
                <a:stretch>
                  <a:fillRect t="-6250" b="-21875"/>
                </a:stretch>
              </a:blipFill>
              <a:ln w="9525" algn="ctr">
                <a:noFill/>
                <a:miter lim="800000"/>
                <a:headEnd/>
                <a:tailEnd/>
              </a:ln>
              <a:effectLst/>
            </p:spPr>
            <p:txBody>
              <a:bodyPr/>
              <a:lstStyle/>
              <a:p>
                <a:r>
                  <a:rPr lang="en-US">
                    <a:noFill/>
                  </a:rPr>
                  <a:t> </a:t>
                </a:r>
              </a:p>
            </p:txBody>
          </p:sp>
        </mc:Fallback>
      </mc:AlternateContent>
      <p:sp>
        <p:nvSpPr>
          <p:cNvPr id="57" name="Oval 56">
            <a:extLst>
              <a:ext uri="{FF2B5EF4-FFF2-40B4-BE49-F238E27FC236}">
                <a16:creationId xmlns:a16="http://schemas.microsoft.com/office/drawing/2014/main" id="{9B6C9084-FBD0-F447-3751-EC1AE8F1B4F1}"/>
              </a:ext>
            </a:extLst>
          </p:cNvPr>
          <p:cNvSpPr/>
          <p:nvPr/>
        </p:nvSpPr>
        <p:spPr>
          <a:xfrm>
            <a:off x="1646241"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3" name="Oval 62">
            <a:extLst>
              <a:ext uri="{FF2B5EF4-FFF2-40B4-BE49-F238E27FC236}">
                <a16:creationId xmlns:a16="http://schemas.microsoft.com/office/drawing/2014/main" id="{088F959F-2644-9922-8ED0-5A4E5FF3A900}"/>
              </a:ext>
            </a:extLst>
          </p:cNvPr>
          <p:cNvSpPr/>
          <p:nvPr/>
        </p:nvSpPr>
        <p:spPr>
          <a:xfrm>
            <a:off x="1018780"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5" name="Straight Arrow Connector 64">
            <a:extLst>
              <a:ext uri="{FF2B5EF4-FFF2-40B4-BE49-F238E27FC236}">
                <a16:creationId xmlns:a16="http://schemas.microsoft.com/office/drawing/2014/main" id="{3E8E4AB1-B52E-7BC3-A81E-D6777AFC428E}"/>
              </a:ext>
            </a:extLst>
          </p:cNvPr>
          <p:cNvCxnSpPr>
            <a:cxnSpLocks/>
            <a:stCxn id="63" idx="5"/>
            <a:endCxn id="4" idx="0"/>
          </p:cNvCxnSpPr>
          <p:nvPr/>
        </p:nvCxnSpPr>
        <p:spPr>
          <a:xfrm>
            <a:off x="1303505" y="5131598"/>
            <a:ext cx="1484731"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60F455D6-BD18-DC3E-1D48-6EB2BE08AA8C}"/>
              </a:ext>
            </a:extLst>
          </p:cNvPr>
          <p:cNvCxnSpPr>
            <a:cxnSpLocks/>
            <a:stCxn id="21" idx="5"/>
            <a:endCxn id="4" idx="0"/>
          </p:cNvCxnSpPr>
          <p:nvPr/>
        </p:nvCxnSpPr>
        <p:spPr>
          <a:xfrm>
            <a:off x="2558427" y="5131598"/>
            <a:ext cx="229809"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EDA8F9A9-6EB7-4450-30E0-440E9390144A}"/>
              </a:ext>
            </a:extLst>
          </p:cNvPr>
          <p:cNvCxnSpPr>
            <a:cxnSpLocks/>
            <a:stCxn id="50" idx="3"/>
            <a:endCxn id="5" idx="0"/>
          </p:cNvCxnSpPr>
          <p:nvPr/>
        </p:nvCxnSpPr>
        <p:spPr>
          <a:xfrm flipH="1">
            <a:off x="3527490" y="5131598"/>
            <a:ext cx="1304907"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2CD53C28-5444-4427-4045-E097224F86B4}"/>
              </a:ext>
            </a:extLst>
          </p:cNvPr>
          <p:cNvCxnSpPr>
            <a:cxnSpLocks/>
            <a:stCxn id="21" idx="5"/>
            <a:endCxn id="5" idx="0"/>
          </p:cNvCxnSpPr>
          <p:nvPr/>
        </p:nvCxnSpPr>
        <p:spPr>
          <a:xfrm>
            <a:off x="2558427" y="5131598"/>
            <a:ext cx="969063"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C66F71A4-BA2B-8907-7360-62CB2B155990}"/>
              </a:ext>
            </a:extLst>
          </p:cNvPr>
          <p:cNvCxnSpPr>
            <a:cxnSpLocks/>
            <a:stCxn id="57" idx="5"/>
            <a:endCxn id="4" idx="0"/>
          </p:cNvCxnSpPr>
          <p:nvPr/>
        </p:nvCxnSpPr>
        <p:spPr>
          <a:xfrm>
            <a:off x="1930966" y="5131598"/>
            <a:ext cx="857270"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A6F396D6-DCAB-0EAC-580F-E4820FC562CA}"/>
              </a:ext>
            </a:extLst>
          </p:cNvPr>
          <p:cNvCxnSpPr>
            <a:cxnSpLocks/>
            <a:stCxn id="49" idx="3"/>
            <a:endCxn id="4" idx="0"/>
          </p:cNvCxnSpPr>
          <p:nvPr/>
        </p:nvCxnSpPr>
        <p:spPr>
          <a:xfrm flipH="1">
            <a:off x="2788236" y="5131598"/>
            <a:ext cx="1416700"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6" name="Straight Arrow Connector 95">
            <a:extLst>
              <a:ext uri="{FF2B5EF4-FFF2-40B4-BE49-F238E27FC236}">
                <a16:creationId xmlns:a16="http://schemas.microsoft.com/office/drawing/2014/main" id="{DB3BBAA0-B44E-6EC9-83A1-839C7CD11100}"/>
              </a:ext>
            </a:extLst>
          </p:cNvPr>
          <p:cNvCxnSpPr>
            <a:cxnSpLocks/>
            <a:stCxn id="51" idx="3"/>
            <a:endCxn id="7" idx="0"/>
          </p:cNvCxnSpPr>
          <p:nvPr/>
        </p:nvCxnSpPr>
        <p:spPr>
          <a:xfrm flipH="1">
            <a:off x="4266744" y="5131598"/>
            <a:ext cx="1193114"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1" name="Straight Arrow Connector 100">
            <a:extLst>
              <a:ext uri="{FF2B5EF4-FFF2-40B4-BE49-F238E27FC236}">
                <a16:creationId xmlns:a16="http://schemas.microsoft.com/office/drawing/2014/main" id="{40057865-2C61-ED04-CAD7-1F9B08B7F6A6}"/>
              </a:ext>
            </a:extLst>
          </p:cNvPr>
          <p:cNvCxnSpPr>
            <a:cxnSpLocks/>
            <a:stCxn id="47" idx="5"/>
            <a:endCxn id="7" idx="0"/>
          </p:cNvCxnSpPr>
          <p:nvPr/>
        </p:nvCxnSpPr>
        <p:spPr>
          <a:xfrm>
            <a:off x="3185888" y="5131598"/>
            <a:ext cx="1080856"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7" name="Straight Arrow Connector 106">
            <a:extLst>
              <a:ext uri="{FF2B5EF4-FFF2-40B4-BE49-F238E27FC236}">
                <a16:creationId xmlns:a16="http://schemas.microsoft.com/office/drawing/2014/main" id="{DD32C09E-A83B-2876-4937-5BB65A250226}"/>
              </a:ext>
            </a:extLst>
          </p:cNvPr>
          <p:cNvCxnSpPr>
            <a:cxnSpLocks/>
            <a:stCxn id="48" idx="5"/>
            <a:endCxn id="16" idx="0"/>
          </p:cNvCxnSpPr>
          <p:nvPr/>
        </p:nvCxnSpPr>
        <p:spPr>
          <a:xfrm>
            <a:off x="3813349" y="5131598"/>
            <a:ext cx="1192649"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2" name="Straight Arrow Connector 111">
            <a:extLst>
              <a:ext uri="{FF2B5EF4-FFF2-40B4-BE49-F238E27FC236}">
                <a16:creationId xmlns:a16="http://schemas.microsoft.com/office/drawing/2014/main" id="{90A78BA0-2431-1600-1E44-836A6FE2D9B7}"/>
              </a:ext>
            </a:extLst>
          </p:cNvPr>
          <p:cNvCxnSpPr>
            <a:cxnSpLocks/>
            <a:stCxn id="52" idx="3"/>
            <a:endCxn id="16" idx="0"/>
          </p:cNvCxnSpPr>
          <p:nvPr/>
        </p:nvCxnSpPr>
        <p:spPr>
          <a:xfrm flipH="1">
            <a:off x="5005998" y="5131598"/>
            <a:ext cx="1081321"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19" name="Oval 118">
            <a:extLst>
              <a:ext uri="{FF2B5EF4-FFF2-40B4-BE49-F238E27FC236}">
                <a16:creationId xmlns:a16="http://schemas.microsoft.com/office/drawing/2014/main" id="{B0558A33-0E59-A089-B22E-FA4EB86B12EA}"/>
              </a:ext>
            </a:extLst>
          </p:cNvPr>
          <p:cNvSpPr/>
          <p:nvPr/>
        </p:nvSpPr>
        <p:spPr>
          <a:xfrm>
            <a:off x="6665929"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21" name="Straight Arrow Connector 120">
            <a:extLst>
              <a:ext uri="{FF2B5EF4-FFF2-40B4-BE49-F238E27FC236}">
                <a16:creationId xmlns:a16="http://schemas.microsoft.com/office/drawing/2014/main" id="{A5D9ECAE-B314-2814-DBAC-1702A6BD6539}"/>
              </a:ext>
            </a:extLst>
          </p:cNvPr>
          <p:cNvCxnSpPr>
            <a:cxnSpLocks/>
            <a:stCxn id="119" idx="3"/>
            <a:endCxn id="18" idx="0"/>
          </p:cNvCxnSpPr>
          <p:nvPr/>
        </p:nvCxnSpPr>
        <p:spPr>
          <a:xfrm flipH="1">
            <a:off x="5745252" y="5131598"/>
            <a:ext cx="969528"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25" name="Straight Arrow Connector 124">
            <a:extLst>
              <a:ext uri="{FF2B5EF4-FFF2-40B4-BE49-F238E27FC236}">
                <a16:creationId xmlns:a16="http://schemas.microsoft.com/office/drawing/2014/main" id="{185E9C6E-707F-F2FF-4AC5-62C69DBCB271}"/>
              </a:ext>
            </a:extLst>
          </p:cNvPr>
          <p:cNvCxnSpPr>
            <a:cxnSpLocks/>
            <a:stCxn id="119" idx="3"/>
            <a:endCxn id="19" idx="0"/>
          </p:cNvCxnSpPr>
          <p:nvPr/>
        </p:nvCxnSpPr>
        <p:spPr>
          <a:xfrm flipH="1">
            <a:off x="6416266" y="5131598"/>
            <a:ext cx="298514"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32" name="Oval 131">
            <a:extLst>
              <a:ext uri="{FF2B5EF4-FFF2-40B4-BE49-F238E27FC236}">
                <a16:creationId xmlns:a16="http://schemas.microsoft.com/office/drawing/2014/main" id="{591C51FC-29D2-204F-C2B2-E399B896CC13}"/>
              </a:ext>
            </a:extLst>
          </p:cNvPr>
          <p:cNvSpPr/>
          <p:nvPr/>
        </p:nvSpPr>
        <p:spPr>
          <a:xfrm>
            <a:off x="7293390" y="48403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4" name="Straight Arrow Connector 133">
            <a:extLst>
              <a:ext uri="{FF2B5EF4-FFF2-40B4-BE49-F238E27FC236}">
                <a16:creationId xmlns:a16="http://schemas.microsoft.com/office/drawing/2014/main" id="{BAE4D28D-4A9E-4B58-4A4A-F7EA7D154F07}"/>
              </a:ext>
            </a:extLst>
          </p:cNvPr>
          <p:cNvCxnSpPr>
            <a:cxnSpLocks/>
            <a:stCxn id="132" idx="3"/>
            <a:endCxn id="19" idx="0"/>
          </p:cNvCxnSpPr>
          <p:nvPr/>
        </p:nvCxnSpPr>
        <p:spPr>
          <a:xfrm flipH="1">
            <a:off x="6416266" y="5131598"/>
            <a:ext cx="925975"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45" name="Oval 144">
            <a:extLst>
              <a:ext uri="{FF2B5EF4-FFF2-40B4-BE49-F238E27FC236}">
                <a16:creationId xmlns:a16="http://schemas.microsoft.com/office/drawing/2014/main" id="{7E4E5E4B-9E64-BB4D-BD55-DCA3FCC82462}"/>
              </a:ext>
            </a:extLst>
          </p:cNvPr>
          <p:cNvSpPr/>
          <p:nvPr/>
        </p:nvSpPr>
        <p:spPr>
          <a:xfrm>
            <a:off x="8990333" y="38200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46" name="Straight Arrow Connector 145">
            <a:extLst>
              <a:ext uri="{FF2B5EF4-FFF2-40B4-BE49-F238E27FC236}">
                <a16:creationId xmlns:a16="http://schemas.microsoft.com/office/drawing/2014/main" id="{392103AA-0EC0-FF0A-A92A-FFEDE36836A4}"/>
              </a:ext>
            </a:extLst>
          </p:cNvPr>
          <p:cNvCxnSpPr>
            <a:cxnSpLocks/>
            <a:stCxn id="145" idx="3"/>
            <a:endCxn id="22" idx="0"/>
          </p:cNvCxnSpPr>
          <p:nvPr/>
        </p:nvCxnSpPr>
        <p:spPr>
          <a:xfrm flipH="1">
            <a:off x="8087641" y="4111263"/>
            <a:ext cx="951543" cy="72910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4" name="Straight Arrow Connector 173">
            <a:extLst>
              <a:ext uri="{FF2B5EF4-FFF2-40B4-BE49-F238E27FC236}">
                <a16:creationId xmlns:a16="http://schemas.microsoft.com/office/drawing/2014/main" id="{C3C36F1C-F499-206A-2FC0-5882B6A54780}"/>
              </a:ext>
            </a:extLst>
          </p:cNvPr>
          <p:cNvCxnSpPr>
            <a:cxnSpLocks/>
            <a:stCxn id="50" idx="5"/>
            <a:endCxn id="19" idx="0"/>
          </p:cNvCxnSpPr>
          <p:nvPr/>
        </p:nvCxnSpPr>
        <p:spPr>
          <a:xfrm>
            <a:off x="5068271" y="5131598"/>
            <a:ext cx="1347995"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8" name="Straight Arrow Connector 177">
            <a:extLst>
              <a:ext uri="{FF2B5EF4-FFF2-40B4-BE49-F238E27FC236}">
                <a16:creationId xmlns:a16="http://schemas.microsoft.com/office/drawing/2014/main" id="{0B1E2509-DA0C-F0A5-E7D1-724E078AADD3}"/>
              </a:ext>
            </a:extLst>
          </p:cNvPr>
          <p:cNvCxnSpPr>
            <a:cxnSpLocks/>
            <a:stCxn id="49" idx="5"/>
            <a:endCxn id="18" idx="0"/>
          </p:cNvCxnSpPr>
          <p:nvPr/>
        </p:nvCxnSpPr>
        <p:spPr>
          <a:xfrm>
            <a:off x="4440810" y="5131598"/>
            <a:ext cx="1304442"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4" name="Straight Arrow Connector 183">
            <a:extLst>
              <a:ext uri="{FF2B5EF4-FFF2-40B4-BE49-F238E27FC236}">
                <a16:creationId xmlns:a16="http://schemas.microsoft.com/office/drawing/2014/main" id="{4E585717-66A4-367D-28C1-3BB0E42E4FF2}"/>
              </a:ext>
            </a:extLst>
          </p:cNvPr>
          <p:cNvCxnSpPr>
            <a:cxnSpLocks/>
            <a:stCxn id="132" idx="3"/>
            <a:endCxn id="18" idx="0"/>
          </p:cNvCxnSpPr>
          <p:nvPr/>
        </p:nvCxnSpPr>
        <p:spPr>
          <a:xfrm flipH="1">
            <a:off x="5745252" y="5131598"/>
            <a:ext cx="1596989" cy="4940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1" name="Straight Arrow Connector 190">
            <a:extLst>
              <a:ext uri="{FF2B5EF4-FFF2-40B4-BE49-F238E27FC236}">
                <a16:creationId xmlns:a16="http://schemas.microsoft.com/office/drawing/2014/main" id="{376AD25A-5143-0C31-DE64-540F0AEDD6AD}"/>
              </a:ext>
            </a:extLst>
          </p:cNvPr>
          <p:cNvCxnSpPr>
            <a:cxnSpLocks/>
            <a:stCxn id="57" idx="5"/>
            <a:endCxn id="5" idx="0"/>
          </p:cNvCxnSpPr>
          <p:nvPr/>
        </p:nvCxnSpPr>
        <p:spPr>
          <a:xfrm>
            <a:off x="1930966" y="5131598"/>
            <a:ext cx="1596524" cy="4963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6" name="Straight Arrow Connector 195">
            <a:extLst>
              <a:ext uri="{FF2B5EF4-FFF2-40B4-BE49-F238E27FC236}">
                <a16:creationId xmlns:a16="http://schemas.microsoft.com/office/drawing/2014/main" id="{8B6DF747-0AFF-3359-E444-B1FD1C1F379D}"/>
              </a:ext>
            </a:extLst>
          </p:cNvPr>
          <p:cNvCxnSpPr>
            <a:cxnSpLocks/>
            <a:stCxn id="63" idx="0"/>
          </p:cNvCxnSpPr>
          <p:nvPr/>
        </p:nvCxnSpPr>
        <p:spPr>
          <a:xfrm flipH="1" flipV="1">
            <a:off x="974558" y="4500728"/>
            <a:ext cx="211010" cy="3396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9" name="Straight Arrow Connector 198">
            <a:extLst>
              <a:ext uri="{FF2B5EF4-FFF2-40B4-BE49-F238E27FC236}">
                <a16:creationId xmlns:a16="http://schemas.microsoft.com/office/drawing/2014/main" id="{5F6EFA58-37C8-5F92-F2A5-4D57642186F1}"/>
              </a:ext>
            </a:extLst>
          </p:cNvPr>
          <p:cNvCxnSpPr>
            <a:cxnSpLocks/>
            <a:stCxn id="63" idx="0"/>
          </p:cNvCxnSpPr>
          <p:nvPr/>
        </p:nvCxnSpPr>
        <p:spPr>
          <a:xfrm flipV="1">
            <a:off x="1185568" y="4478136"/>
            <a:ext cx="0" cy="3622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49" name="Straight Arrow Connector 248">
            <a:extLst>
              <a:ext uri="{FF2B5EF4-FFF2-40B4-BE49-F238E27FC236}">
                <a16:creationId xmlns:a16="http://schemas.microsoft.com/office/drawing/2014/main" id="{62C5A472-F345-D4FB-063F-25DED7652ED1}"/>
              </a:ext>
            </a:extLst>
          </p:cNvPr>
          <p:cNvCxnSpPr>
            <a:cxnSpLocks/>
            <a:stCxn id="63" idx="0"/>
          </p:cNvCxnSpPr>
          <p:nvPr/>
        </p:nvCxnSpPr>
        <p:spPr>
          <a:xfrm flipV="1">
            <a:off x="1185568" y="4500728"/>
            <a:ext cx="210697" cy="3396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53" name="Straight Arrow Connector 252">
            <a:extLst>
              <a:ext uri="{FF2B5EF4-FFF2-40B4-BE49-F238E27FC236}">
                <a16:creationId xmlns:a16="http://schemas.microsoft.com/office/drawing/2014/main" id="{BF63CF52-9FAB-13B7-1B2D-83FE8B0B0FF4}"/>
              </a:ext>
            </a:extLst>
          </p:cNvPr>
          <p:cNvCxnSpPr>
            <a:cxnSpLocks/>
            <a:stCxn id="57" idx="0"/>
          </p:cNvCxnSpPr>
          <p:nvPr/>
        </p:nvCxnSpPr>
        <p:spPr>
          <a:xfrm flipH="1" flipV="1">
            <a:off x="1587334" y="4492500"/>
            <a:ext cx="225695" cy="34787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54" name="Straight Arrow Connector 253">
            <a:extLst>
              <a:ext uri="{FF2B5EF4-FFF2-40B4-BE49-F238E27FC236}">
                <a16:creationId xmlns:a16="http://schemas.microsoft.com/office/drawing/2014/main" id="{F91777E1-B5C0-9CC3-E3DA-4B07D6A82406}"/>
              </a:ext>
            </a:extLst>
          </p:cNvPr>
          <p:cNvCxnSpPr>
            <a:cxnSpLocks/>
            <a:stCxn id="57" idx="0"/>
          </p:cNvCxnSpPr>
          <p:nvPr/>
        </p:nvCxnSpPr>
        <p:spPr>
          <a:xfrm flipH="1" flipV="1">
            <a:off x="1798344" y="4469908"/>
            <a:ext cx="14685" cy="37046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55" name="Straight Arrow Connector 254">
            <a:extLst>
              <a:ext uri="{FF2B5EF4-FFF2-40B4-BE49-F238E27FC236}">
                <a16:creationId xmlns:a16="http://schemas.microsoft.com/office/drawing/2014/main" id="{DC7F432C-C5A4-3BD3-0C91-BD05618414A9}"/>
              </a:ext>
            </a:extLst>
          </p:cNvPr>
          <p:cNvCxnSpPr>
            <a:cxnSpLocks/>
            <a:stCxn id="57" idx="0"/>
          </p:cNvCxnSpPr>
          <p:nvPr/>
        </p:nvCxnSpPr>
        <p:spPr>
          <a:xfrm flipV="1">
            <a:off x="1813029" y="4492500"/>
            <a:ext cx="196012" cy="34787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59" name="Straight Arrow Connector 258">
            <a:extLst>
              <a:ext uri="{FF2B5EF4-FFF2-40B4-BE49-F238E27FC236}">
                <a16:creationId xmlns:a16="http://schemas.microsoft.com/office/drawing/2014/main" id="{9E44C02E-43A6-0365-F4BC-F77F14ED299F}"/>
              </a:ext>
            </a:extLst>
          </p:cNvPr>
          <p:cNvCxnSpPr>
            <a:cxnSpLocks/>
            <a:stCxn id="21" idx="0"/>
          </p:cNvCxnSpPr>
          <p:nvPr/>
        </p:nvCxnSpPr>
        <p:spPr>
          <a:xfrm flipH="1" flipV="1">
            <a:off x="2219665" y="4515206"/>
            <a:ext cx="220825" cy="32516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0" name="Straight Arrow Connector 259">
            <a:extLst>
              <a:ext uri="{FF2B5EF4-FFF2-40B4-BE49-F238E27FC236}">
                <a16:creationId xmlns:a16="http://schemas.microsoft.com/office/drawing/2014/main" id="{7B9585B0-AFCB-6A0D-762C-21FEE5BAF5A1}"/>
              </a:ext>
            </a:extLst>
          </p:cNvPr>
          <p:cNvCxnSpPr>
            <a:cxnSpLocks/>
            <a:stCxn id="21" idx="0"/>
          </p:cNvCxnSpPr>
          <p:nvPr/>
        </p:nvCxnSpPr>
        <p:spPr>
          <a:xfrm flipH="1" flipV="1">
            <a:off x="2430675" y="4492614"/>
            <a:ext cx="9815" cy="34775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1" name="Straight Arrow Connector 260">
            <a:extLst>
              <a:ext uri="{FF2B5EF4-FFF2-40B4-BE49-F238E27FC236}">
                <a16:creationId xmlns:a16="http://schemas.microsoft.com/office/drawing/2014/main" id="{8B0640CA-4414-F15C-0F28-DAAB034C8726}"/>
              </a:ext>
            </a:extLst>
          </p:cNvPr>
          <p:cNvCxnSpPr>
            <a:cxnSpLocks/>
            <a:stCxn id="21" idx="0"/>
          </p:cNvCxnSpPr>
          <p:nvPr/>
        </p:nvCxnSpPr>
        <p:spPr>
          <a:xfrm flipV="1">
            <a:off x="2440490" y="4515206"/>
            <a:ext cx="200882" cy="32516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5" name="Straight Arrow Connector 264">
            <a:extLst>
              <a:ext uri="{FF2B5EF4-FFF2-40B4-BE49-F238E27FC236}">
                <a16:creationId xmlns:a16="http://schemas.microsoft.com/office/drawing/2014/main" id="{5A02121D-0D13-B425-0ADE-5BE960246811}"/>
              </a:ext>
            </a:extLst>
          </p:cNvPr>
          <p:cNvCxnSpPr>
            <a:cxnSpLocks/>
          </p:cNvCxnSpPr>
          <p:nvPr/>
        </p:nvCxnSpPr>
        <p:spPr>
          <a:xfrm flipH="1" flipV="1">
            <a:off x="2849194" y="4520745"/>
            <a:ext cx="211010" cy="31085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6" name="Straight Arrow Connector 265">
            <a:extLst>
              <a:ext uri="{FF2B5EF4-FFF2-40B4-BE49-F238E27FC236}">
                <a16:creationId xmlns:a16="http://schemas.microsoft.com/office/drawing/2014/main" id="{D81C7CC2-D170-7BE6-BD50-C068A8B31711}"/>
              </a:ext>
            </a:extLst>
          </p:cNvPr>
          <p:cNvCxnSpPr>
            <a:cxnSpLocks/>
            <a:stCxn id="47" idx="0"/>
          </p:cNvCxnSpPr>
          <p:nvPr/>
        </p:nvCxnSpPr>
        <p:spPr>
          <a:xfrm flipH="1" flipV="1">
            <a:off x="3060204" y="4498153"/>
            <a:ext cx="7747" cy="3422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7" name="Straight Arrow Connector 266">
            <a:extLst>
              <a:ext uri="{FF2B5EF4-FFF2-40B4-BE49-F238E27FC236}">
                <a16:creationId xmlns:a16="http://schemas.microsoft.com/office/drawing/2014/main" id="{AC483B1A-DE06-B941-97DE-65120D41F26B}"/>
              </a:ext>
            </a:extLst>
          </p:cNvPr>
          <p:cNvCxnSpPr>
            <a:cxnSpLocks/>
            <a:stCxn id="47" idx="0"/>
          </p:cNvCxnSpPr>
          <p:nvPr/>
        </p:nvCxnSpPr>
        <p:spPr>
          <a:xfrm flipV="1">
            <a:off x="3067951" y="4520745"/>
            <a:ext cx="202950" cy="31962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8" name="Straight Arrow Connector 267">
            <a:extLst>
              <a:ext uri="{FF2B5EF4-FFF2-40B4-BE49-F238E27FC236}">
                <a16:creationId xmlns:a16="http://schemas.microsoft.com/office/drawing/2014/main" id="{9FC6F4C7-FBDE-BFC7-D259-877C54D2811E}"/>
              </a:ext>
            </a:extLst>
          </p:cNvPr>
          <p:cNvCxnSpPr>
            <a:cxnSpLocks/>
            <a:stCxn id="48" idx="0"/>
          </p:cNvCxnSpPr>
          <p:nvPr/>
        </p:nvCxnSpPr>
        <p:spPr>
          <a:xfrm flipH="1" flipV="1">
            <a:off x="3461970" y="4512517"/>
            <a:ext cx="233442" cy="32785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69" name="Straight Arrow Connector 268">
            <a:extLst>
              <a:ext uri="{FF2B5EF4-FFF2-40B4-BE49-F238E27FC236}">
                <a16:creationId xmlns:a16="http://schemas.microsoft.com/office/drawing/2014/main" id="{02BB632E-9B46-E3E2-9F47-A6979F69A3B7}"/>
              </a:ext>
            </a:extLst>
          </p:cNvPr>
          <p:cNvCxnSpPr>
            <a:cxnSpLocks/>
          </p:cNvCxnSpPr>
          <p:nvPr/>
        </p:nvCxnSpPr>
        <p:spPr>
          <a:xfrm flipH="1" flipV="1">
            <a:off x="3672980" y="4489925"/>
            <a:ext cx="14685" cy="34757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70" name="Straight Arrow Connector 269">
            <a:extLst>
              <a:ext uri="{FF2B5EF4-FFF2-40B4-BE49-F238E27FC236}">
                <a16:creationId xmlns:a16="http://schemas.microsoft.com/office/drawing/2014/main" id="{4F87BE0C-8155-B906-DFA6-107048F694CB}"/>
              </a:ext>
            </a:extLst>
          </p:cNvPr>
          <p:cNvCxnSpPr>
            <a:cxnSpLocks/>
            <a:stCxn id="48" idx="0"/>
          </p:cNvCxnSpPr>
          <p:nvPr/>
        </p:nvCxnSpPr>
        <p:spPr>
          <a:xfrm flipV="1">
            <a:off x="3695412" y="4512517"/>
            <a:ext cx="188265" cy="32785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71" name="Straight Arrow Connector 270">
            <a:extLst>
              <a:ext uri="{FF2B5EF4-FFF2-40B4-BE49-F238E27FC236}">
                <a16:creationId xmlns:a16="http://schemas.microsoft.com/office/drawing/2014/main" id="{16ECA09F-E7B4-E181-2AE7-D54D26308443}"/>
              </a:ext>
            </a:extLst>
          </p:cNvPr>
          <p:cNvCxnSpPr>
            <a:cxnSpLocks/>
            <a:stCxn id="49" idx="0"/>
          </p:cNvCxnSpPr>
          <p:nvPr/>
        </p:nvCxnSpPr>
        <p:spPr>
          <a:xfrm flipH="1" flipV="1">
            <a:off x="4094301" y="4535223"/>
            <a:ext cx="228572" cy="30514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72" name="Straight Arrow Connector 271">
            <a:extLst>
              <a:ext uri="{FF2B5EF4-FFF2-40B4-BE49-F238E27FC236}">
                <a16:creationId xmlns:a16="http://schemas.microsoft.com/office/drawing/2014/main" id="{F484F5F2-4333-4812-FAD4-8F1DCE590401}"/>
              </a:ext>
            </a:extLst>
          </p:cNvPr>
          <p:cNvCxnSpPr>
            <a:cxnSpLocks/>
            <a:stCxn id="49" idx="0"/>
          </p:cNvCxnSpPr>
          <p:nvPr/>
        </p:nvCxnSpPr>
        <p:spPr>
          <a:xfrm flipH="1" flipV="1">
            <a:off x="4305311" y="4512631"/>
            <a:ext cx="17562" cy="32774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73" name="Straight Arrow Connector 272">
            <a:extLst>
              <a:ext uri="{FF2B5EF4-FFF2-40B4-BE49-F238E27FC236}">
                <a16:creationId xmlns:a16="http://schemas.microsoft.com/office/drawing/2014/main" id="{027D2B7A-131F-65E6-52C3-D801170799A0}"/>
              </a:ext>
            </a:extLst>
          </p:cNvPr>
          <p:cNvCxnSpPr>
            <a:cxnSpLocks/>
            <a:stCxn id="49" idx="0"/>
          </p:cNvCxnSpPr>
          <p:nvPr/>
        </p:nvCxnSpPr>
        <p:spPr>
          <a:xfrm flipV="1">
            <a:off x="4322873" y="4535223"/>
            <a:ext cx="193135" cy="30514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1" name="Straight Arrow Connector 280">
            <a:extLst>
              <a:ext uri="{FF2B5EF4-FFF2-40B4-BE49-F238E27FC236}">
                <a16:creationId xmlns:a16="http://schemas.microsoft.com/office/drawing/2014/main" id="{5D66E8FB-58D4-21A1-2EAA-3765F208FCB4}"/>
              </a:ext>
            </a:extLst>
          </p:cNvPr>
          <p:cNvCxnSpPr>
            <a:cxnSpLocks/>
            <a:stCxn id="50" idx="0"/>
          </p:cNvCxnSpPr>
          <p:nvPr/>
        </p:nvCxnSpPr>
        <p:spPr>
          <a:xfrm flipH="1" flipV="1">
            <a:off x="4716892" y="4522850"/>
            <a:ext cx="233442" cy="31752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2" name="Straight Arrow Connector 281">
            <a:extLst>
              <a:ext uri="{FF2B5EF4-FFF2-40B4-BE49-F238E27FC236}">
                <a16:creationId xmlns:a16="http://schemas.microsoft.com/office/drawing/2014/main" id="{972630D8-DA6E-1A55-0A0D-FB5DF71A3BC4}"/>
              </a:ext>
            </a:extLst>
          </p:cNvPr>
          <p:cNvCxnSpPr>
            <a:cxnSpLocks/>
            <a:stCxn id="50" idx="0"/>
          </p:cNvCxnSpPr>
          <p:nvPr/>
        </p:nvCxnSpPr>
        <p:spPr>
          <a:xfrm flipH="1" flipV="1">
            <a:off x="4927902" y="4500258"/>
            <a:ext cx="22432" cy="34011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3" name="Straight Arrow Connector 282">
            <a:extLst>
              <a:ext uri="{FF2B5EF4-FFF2-40B4-BE49-F238E27FC236}">
                <a16:creationId xmlns:a16="http://schemas.microsoft.com/office/drawing/2014/main" id="{49481A31-8458-30E1-206B-8082C4B1872B}"/>
              </a:ext>
            </a:extLst>
          </p:cNvPr>
          <p:cNvCxnSpPr>
            <a:cxnSpLocks/>
            <a:stCxn id="50" idx="0"/>
          </p:cNvCxnSpPr>
          <p:nvPr/>
        </p:nvCxnSpPr>
        <p:spPr>
          <a:xfrm flipV="1">
            <a:off x="4950334" y="4522850"/>
            <a:ext cx="188265" cy="31752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4" name="Straight Arrow Connector 283">
            <a:extLst>
              <a:ext uri="{FF2B5EF4-FFF2-40B4-BE49-F238E27FC236}">
                <a16:creationId xmlns:a16="http://schemas.microsoft.com/office/drawing/2014/main" id="{B0AD6179-17F6-CCFC-C5B1-DD9BACBB204B}"/>
              </a:ext>
            </a:extLst>
          </p:cNvPr>
          <p:cNvCxnSpPr>
            <a:cxnSpLocks/>
            <a:stCxn id="51" idx="0"/>
          </p:cNvCxnSpPr>
          <p:nvPr/>
        </p:nvCxnSpPr>
        <p:spPr>
          <a:xfrm flipH="1" flipV="1">
            <a:off x="5349223" y="4545556"/>
            <a:ext cx="228572" cy="29481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5" name="Straight Arrow Connector 284">
            <a:extLst>
              <a:ext uri="{FF2B5EF4-FFF2-40B4-BE49-F238E27FC236}">
                <a16:creationId xmlns:a16="http://schemas.microsoft.com/office/drawing/2014/main" id="{85E73377-9666-FDE1-9B7A-4FE0E9F6316F}"/>
              </a:ext>
            </a:extLst>
          </p:cNvPr>
          <p:cNvCxnSpPr>
            <a:cxnSpLocks/>
            <a:stCxn id="51" idx="0"/>
          </p:cNvCxnSpPr>
          <p:nvPr/>
        </p:nvCxnSpPr>
        <p:spPr>
          <a:xfrm flipH="1" flipV="1">
            <a:off x="5560233" y="4522964"/>
            <a:ext cx="17562" cy="31740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6" name="Straight Arrow Connector 285">
            <a:extLst>
              <a:ext uri="{FF2B5EF4-FFF2-40B4-BE49-F238E27FC236}">
                <a16:creationId xmlns:a16="http://schemas.microsoft.com/office/drawing/2014/main" id="{B8850287-884E-B7E1-609A-C13969D5C512}"/>
              </a:ext>
            </a:extLst>
          </p:cNvPr>
          <p:cNvCxnSpPr>
            <a:cxnSpLocks/>
            <a:stCxn id="51" idx="0"/>
          </p:cNvCxnSpPr>
          <p:nvPr/>
        </p:nvCxnSpPr>
        <p:spPr>
          <a:xfrm flipV="1">
            <a:off x="5577795" y="4545556"/>
            <a:ext cx="193135" cy="29481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3" name="Straight Arrow Connector 292">
            <a:extLst>
              <a:ext uri="{FF2B5EF4-FFF2-40B4-BE49-F238E27FC236}">
                <a16:creationId xmlns:a16="http://schemas.microsoft.com/office/drawing/2014/main" id="{7D692BF1-9B28-8099-BBED-11A3425042A4}"/>
              </a:ext>
            </a:extLst>
          </p:cNvPr>
          <p:cNvCxnSpPr>
            <a:cxnSpLocks/>
            <a:stCxn id="52" idx="0"/>
          </p:cNvCxnSpPr>
          <p:nvPr/>
        </p:nvCxnSpPr>
        <p:spPr>
          <a:xfrm flipH="1" flipV="1">
            <a:off x="5971844" y="4538811"/>
            <a:ext cx="233412" cy="3015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4" name="Straight Arrow Connector 293">
            <a:extLst>
              <a:ext uri="{FF2B5EF4-FFF2-40B4-BE49-F238E27FC236}">
                <a16:creationId xmlns:a16="http://schemas.microsoft.com/office/drawing/2014/main" id="{304AFC56-E925-D69D-706C-E63D3AAF4C5E}"/>
              </a:ext>
            </a:extLst>
          </p:cNvPr>
          <p:cNvCxnSpPr>
            <a:cxnSpLocks/>
            <a:stCxn id="52" idx="0"/>
          </p:cNvCxnSpPr>
          <p:nvPr/>
        </p:nvCxnSpPr>
        <p:spPr>
          <a:xfrm flipH="1" flipV="1">
            <a:off x="6182854" y="4516219"/>
            <a:ext cx="22402" cy="3241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5" name="Straight Arrow Connector 294">
            <a:extLst>
              <a:ext uri="{FF2B5EF4-FFF2-40B4-BE49-F238E27FC236}">
                <a16:creationId xmlns:a16="http://schemas.microsoft.com/office/drawing/2014/main" id="{19B6D1E4-86FE-AD8B-BF4C-BCD9D6A78B6D}"/>
              </a:ext>
            </a:extLst>
          </p:cNvPr>
          <p:cNvCxnSpPr>
            <a:cxnSpLocks/>
            <a:stCxn id="52" idx="0"/>
          </p:cNvCxnSpPr>
          <p:nvPr/>
        </p:nvCxnSpPr>
        <p:spPr>
          <a:xfrm flipV="1">
            <a:off x="6205256" y="4538811"/>
            <a:ext cx="188295" cy="3015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6" name="Straight Arrow Connector 295">
            <a:extLst>
              <a:ext uri="{FF2B5EF4-FFF2-40B4-BE49-F238E27FC236}">
                <a16:creationId xmlns:a16="http://schemas.microsoft.com/office/drawing/2014/main" id="{2078F401-F2A0-0568-5502-2A8AFB98832E}"/>
              </a:ext>
            </a:extLst>
          </p:cNvPr>
          <p:cNvCxnSpPr>
            <a:cxnSpLocks/>
            <a:stCxn id="119" idx="0"/>
          </p:cNvCxnSpPr>
          <p:nvPr/>
        </p:nvCxnSpPr>
        <p:spPr>
          <a:xfrm flipH="1" flipV="1">
            <a:off x="6594435" y="4526438"/>
            <a:ext cx="238282" cy="31393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7" name="Straight Arrow Connector 296">
            <a:extLst>
              <a:ext uri="{FF2B5EF4-FFF2-40B4-BE49-F238E27FC236}">
                <a16:creationId xmlns:a16="http://schemas.microsoft.com/office/drawing/2014/main" id="{BDDA7637-9A9E-A51A-4125-100DE69999C8}"/>
              </a:ext>
            </a:extLst>
          </p:cNvPr>
          <p:cNvCxnSpPr>
            <a:cxnSpLocks/>
            <a:stCxn id="119" idx="0"/>
          </p:cNvCxnSpPr>
          <p:nvPr/>
        </p:nvCxnSpPr>
        <p:spPr>
          <a:xfrm flipH="1" flipV="1">
            <a:off x="6805445" y="4503846"/>
            <a:ext cx="27272" cy="33652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8" name="Straight Arrow Connector 297">
            <a:extLst>
              <a:ext uri="{FF2B5EF4-FFF2-40B4-BE49-F238E27FC236}">
                <a16:creationId xmlns:a16="http://schemas.microsoft.com/office/drawing/2014/main" id="{C4DDB825-85A3-CB01-6D94-7FBF7DD1D7AE}"/>
              </a:ext>
            </a:extLst>
          </p:cNvPr>
          <p:cNvCxnSpPr>
            <a:cxnSpLocks/>
            <a:stCxn id="119" idx="0"/>
          </p:cNvCxnSpPr>
          <p:nvPr/>
        </p:nvCxnSpPr>
        <p:spPr>
          <a:xfrm flipV="1">
            <a:off x="6832717" y="4526438"/>
            <a:ext cx="183425" cy="31393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9" name="Straight Arrow Connector 298">
            <a:extLst>
              <a:ext uri="{FF2B5EF4-FFF2-40B4-BE49-F238E27FC236}">
                <a16:creationId xmlns:a16="http://schemas.microsoft.com/office/drawing/2014/main" id="{783B6AA3-7072-3A63-73D6-2314930FA135}"/>
              </a:ext>
            </a:extLst>
          </p:cNvPr>
          <p:cNvCxnSpPr>
            <a:cxnSpLocks/>
            <a:stCxn id="132" idx="0"/>
          </p:cNvCxnSpPr>
          <p:nvPr/>
        </p:nvCxnSpPr>
        <p:spPr>
          <a:xfrm flipH="1" flipV="1">
            <a:off x="7226766" y="4549144"/>
            <a:ext cx="233412" cy="29122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00" name="Straight Arrow Connector 299">
            <a:extLst>
              <a:ext uri="{FF2B5EF4-FFF2-40B4-BE49-F238E27FC236}">
                <a16:creationId xmlns:a16="http://schemas.microsoft.com/office/drawing/2014/main" id="{7E5D196B-A452-1DF1-CD8F-D524DCC76426}"/>
              </a:ext>
            </a:extLst>
          </p:cNvPr>
          <p:cNvCxnSpPr>
            <a:cxnSpLocks/>
            <a:stCxn id="132" idx="0"/>
          </p:cNvCxnSpPr>
          <p:nvPr/>
        </p:nvCxnSpPr>
        <p:spPr>
          <a:xfrm flipH="1" flipV="1">
            <a:off x="7437776" y="4526552"/>
            <a:ext cx="22402" cy="31381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01" name="Straight Arrow Connector 300">
            <a:extLst>
              <a:ext uri="{FF2B5EF4-FFF2-40B4-BE49-F238E27FC236}">
                <a16:creationId xmlns:a16="http://schemas.microsoft.com/office/drawing/2014/main" id="{2625EA94-C8B6-80F9-6068-49AF88A04FAE}"/>
              </a:ext>
            </a:extLst>
          </p:cNvPr>
          <p:cNvCxnSpPr>
            <a:cxnSpLocks/>
            <a:stCxn id="132" idx="0"/>
          </p:cNvCxnSpPr>
          <p:nvPr/>
        </p:nvCxnSpPr>
        <p:spPr>
          <a:xfrm flipV="1">
            <a:off x="7460178" y="4549144"/>
            <a:ext cx="188295" cy="29122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11" name="TextBox 310">
                <a:extLst>
                  <a:ext uri="{FF2B5EF4-FFF2-40B4-BE49-F238E27FC236}">
                    <a16:creationId xmlns:a16="http://schemas.microsoft.com/office/drawing/2014/main" id="{7A375F1E-DC21-8468-8590-2E0CAF8ED7B8}"/>
                  </a:ext>
                </a:extLst>
              </p:cNvPr>
              <p:cNvSpPr txBox="1"/>
              <p:nvPr/>
            </p:nvSpPr>
            <p:spPr bwMode="auto">
              <a:xfrm>
                <a:off x="3792904" y="1645496"/>
                <a:ext cx="1345240" cy="821315"/>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nary>
                        <m:naryPr>
                          <m:chr m:val="∑"/>
                          <m:supHide m:val="on"/>
                          <m:ctrlPr>
                            <a:rPr lang="el-GR" sz="2200" b="0" i="1" dirty="0">
                              <a:solidFill>
                                <a:srgbClr val="00B050"/>
                              </a:solidFill>
                              <a:latin typeface="Cambria Math" panose="02040503050406030204" pitchFamily="18" charset="0"/>
                              <a:ea typeface="Cambria Math" panose="02040503050406030204" pitchFamily="18" charset="0"/>
                            </a:rPr>
                          </m:ctrlPr>
                        </m:naryPr>
                        <m:sub>
                          <m:r>
                            <m:rPr>
                              <m:brk m:alnAt="7"/>
                            </m:rPr>
                            <a:rPr lang="en-US" sz="2200" b="0" i="1" dirty="0">
                              <a:solidFill>
                                <a:srgbClr val="00B050"/>
                              </a:solidFill>
                              <a:latin typeface="Cambria Math" panose="02040503050406030204" pitchFamily="18" charset="0"/>
                              <a:ea typeface="Cambria Math" panose="02040503050406030204" pitchFamily="18" charset="0"/>
                            </a:rPr>
                            <m:t>𝑤</m:t>
                          </m:r>
                        </m:sub>
                        <m:sup/>
                        <m:e>
                          <m:r>
                            <a:rPr lang="el-GR" sz="2200" b="0" i="1" dirty="0">
                              <a:solidFill>
                                <a:srgbClr val="00B050"/>
                              </a:solidFill>
                              <a:latin typeface="Cambria Math" panose="02040503050406030204" pitchFamily="18" charset="0"/>
                              <a:ea typeface="Cambria Math" panose="02040503050406030204" pitchFamily="18" charset="0"/>
                            </a:rPr>
                            <m:t>𝜋</m:t>
                          </m:r>
                          <m:r>
                            <a:rPr lang="en-US" sz="2200" b="0" i="1" dirty="0">
                              <a:solidFill>
                                <a:srgbClr val="00B050"/>
                              </a:solidFill>
                              <a:latin typeface="Cambria Math" panose="02040503050406030204" pitchFamily="18" charset="0"/>
                              <a:ea typeface="Cambria Math" panose="02040503050406030204" pitchFamily="18" charset="0"/>
                            </a:rPr>
                            <m:t>(</m:t>
                          </m:r>
                          <m:r>
                            <a:rPr lang="en-US" sz="2200" b="0" i="1" dirty="0">
                              <a:solidFill>
                                <a:srgbClr val="00B050"/>
                              </a:solidFill>
                              <a:latin typeface="Cambria Math" panose="02040503050406030204" pitchFamily="18" charset="0"/>
                              <a:ea typeface="Cambria Math" panose="02040503050406030204" pitchFamily="18" charset="0"/>
                            </a:rPr>
                            <m:t>𝑤</m:t>
                          </m:r>
                          <m:r>
                            <a:rPr lang="en-US" sz="2200" b="0" i="1" dirty="0">
                              <a:solidFill>
                                <a:srgbClr val="00B050"/>
                              </a:solidFill>
                              <a:latin typeface="Cambria Math" panose="02040503050406030204" pitchFamily="18" charset="0"/>
                              <a:ea typeface="Cambria Math" panose="02040503050406030204" pitchFamily="18" charset="0"/>
                            </a:rPr>
                            <m:t>,</m:t>
                          </m:r>
                          <m:r>
                            <a:rPr lang="en-US" sz="2200" b="0" i="1" dirty="0">
                              <a:solidFill>
                                <a:srgbClr val="00B050"/>
                              </a:solidFill>
                              <a:latin typeface="Cambria Math" panose="02040503050406030204" pitchFamily="18" charset="0"/>
                              <a:ea typeface="Cambria Math" panose="02040503050406030204" pitchFamily="18" charset="0"/>
                            </a:rPr>
                            <m:t>𝑡</m:t>
                          </m:r>
                          <m:r>
                            <a:rPr lang="en-US" sz="2200" b="0" i="1" dirty="0">
                              <a:solidFill>
                                <a:srgbClr val="00B050"/>
                              </a:solidFill>
                              <a:latin typeface="Cambria Math" panose="02040503050406030204" pitchFamily="18" charset="0"/>
                              <a:ea typeface="Cambria Math" panose="02040503050406030204" pitchFamily="18" charset="0"/>
                            </a:rPr>
                            <m:t>)</m:t>
                          </m:r>
                        </m:e>
                      </m:nary>
                    </m:oMath>
                  </m:oMathPara>
                </a14:m>
                <a:endParaRPr lang="en-US" sz="2200" i="1" dirty="0">
                  <a:solidFill>
                    <a:srgbClr val="00B050"/>
                  </a:solidFill>
                </a:endParaRPr>
              </a:p>
            </p:txBody>
          </p:sp>
        </mc:Choice>
        <mc:Fallback xmlns="">
          <p:sp>
            <p:nvSpPr>
              <p:cNvPr id="311" name="TextBox 310">
                <a:extLst>
                  <a:ext uri="{FF2B5EF4-FFF2-40B4-BE49-F238E27FC236}">
                    <a16:creationId xmlns:a16="http://schemas.microsoft.com/office/drawing/2014/main" id="{7A375F1E-DC21-8468-8590-2E0CAF8ED7B8}"/>
                  </a:ext>
                </a:extLst>
              </p:cNvPr>
              <p:cNvSpPr txBox="1">
                <a:spLocks noRot="1" noChangeAspect="1" noMove="1" noResize="1" noEditPoints="1" noAdjustHandles="1" noChangeArrowheads="1" noChangeShapeType="1" noTextEdit="1"/>
              </p:cNvSpPr>
              <p:nvPr/>
            </p:nvSpPr>
            <p:spPr bwMode="auto">
              <a:xfrm>
                <a:off x="3792904" y="1645496"/>
                <a:ext cx="1345240" cy="821315"/>
              </a:xfrm>
              <a:prstGeom prst="rect">
                <a:avLst/>
              </a:prstGeom>
              <a:blipFill>
                <a:blip r:embed="rId7"/>
                <a:stretch>
                  <a:fillRect l="-75701" t="-145455" r="-6542" b="-2030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2" name="文本框 3">
                <a:extLst>
                  <a:ext uri="{FF2B5EF4-FFF2-40B4-BE49-F238E27FC236}">
                    <a16:creationId xmlns:a16="http://schemas.microsoft.com/office/drawing/2014/main" id="{0C84BBF2-3EB3-2589-76B8-1A6D2841DBB4}"/>
                  </a:ext>
                </a:extLst>
              </p:cNvPr>
              <p:cNvSpPr txBox="1"/>
              <p:nvPr/>
            </p:nvSpPr>
            <p:spPr>
              <a:xfrm>
                <a:off x="598630" y="1622045"/>
                <a:ext cx="2799112" cy="913968"/>
              </a:xfrm>
              <a:prstGeom prst="rect">
                <a:avLst/>
              </a:prstGeom>
              <a:noFill/>
            </p:spPr>
            <p:txBody>
              <a:bodyPr wrap="square" rtlCol="0">
                <a:spAutoFit/>
              </a:bodyPr>
              <a:lstStyle/>
              <a:p>
                <a:pPr>
                  <a:spcBef>
                    <a:spcPts val="2400"/>
                  </a:spcBef>
                  <a:buClr>
                    <a:schemeClr val="tx1"/>
                  </a:buClr>
                  <a:buSzPct val="80000"/>
                </a:pPr>
                <a14:m>
                  <m:oMathPara xmlns:m="http://schemas.openxmlformats.org/officeDocument/2006/math">
                    <m:oMathParaPr>
                      <m:jc m:val="left"/>
                    </m:oMathParaPr>
                    <m:oMath xmlns:m="http://schemas.openxmlformats.org/officeDocument/2006/math">
                      <m:r>
                        <a:rPr kumimoji="1" lang="en-US" altLang="zh-CN" sz="2200" b="0" i="1" dirty="0">
                          <a:solidFill>
                            <a:schemeClr val="tx1"/>
                          </a:solidFill>
                          <a:latin typeface="Cambria Math" panose="02040503050406030204" pitchFamily="18" charset="0"/>
                          <a:ea typeface="Cambria Math" panose="02040503050406030204" pitchFamily="18" charset="0"/>
                        </a:rPr>
                        <m:t>𝜋</m:t>
                      </m:r>
                      <m:d>
                        <m:dPr>
                          <m:ctrlPr>
                            <a:rPr kumimoji="1" lang="en-US" altLang="zh-CN" sz="2200" b="0" i="1" dirty="0">
                              <a:solidFill>
                                <a:schemeClr val="tx1"/>
                              </a:solidFill>
                              <a:latin typeface="Cambria Math" panose="02040503050406030204" pitchFamily="18" charset="0"/>
                              <a:ea typeface="Cambria Math" panose="02040503050406030204" pitchFamily="18" charset="0"/>
                            </a:rPr>
                          </m:ctrlPr>
                        </m:dPr>
                        <m:e>
                          <m:r>
                            <a:rPr kumimoji="1" lang="en-US" altLang="zh-CN" sz="2200" b="0" i="1" dirty="0">
                              <a:solidFill>
                                <a:schemeClr val="tx1"/>
                              </a:solidFill>
                              <a:latin typeface="Cambria Math" panose="02040503050406030204" pitchFamily="18" charset="0"/>
                              <a:ea typeface="Cambria Math" panose="02040503050406030204" pitchFamily="18" charset="0"/>
                            </a:rPr>
                            <m:t>𝑡</m:t>
                          </m:r>
                        </m:e>
                      </m:d>
                      <m:r>
                        <a:rPr kumimoji="1" lang="en-US" altLang="zh-CN" sz="2200" b="0" i="1" dirty="0">
                          <a:solidFill>
                            <a:schemeClr val="tx1"/>
                          </a:solidFill>
                          <a:latin typeface="Cambria Math" panose="02040503050406030204" pitchFamily="18" charset="0"/>
                          <a:ea typeface="Cambria Math" panose="02040503050406030204" pitchFamily="18" charset="0"/>
                        </a:rPr>
                        <m:t>=</m:t>
                      </m:r>
                      <m:f>
                        <m:fPr>
                          <m:ctrlPr>
                            <a:rPr kumimoji="1" lang="en-US" altLang="zh-CN" sz="2200" i="1" dirty="0">
                              <a:solidFill>
                                <a:schemeClr val="tx1"/>
                              </a:solidFill>
                              <a:latin typeface="Cambria Math" panose="02040503050406030204" pitchFamily="18" charset="0"/>
                              <a:ea typeface="Cambria Math" panose="02040503050406030204" pitchFamily="18" charset="0"/>
                            </a:rPr>
                          </m:ctrlPr>
                        </m:fPr>
                        <m:num>
                          <m:r>
                            <a:rPr kumimoji="1" lang="en-US" altLang="zh-CN" sz="2200" i="1" dirty="0">
                              <a:solidFill>
                                <a:schemeClr val="tx1"/>
                              </a:solidFill>
                              <a:latin typeface="Cambria Math" panose="02040503050406030204" pitchFamily="18" charset="0"/>
                              <a:ea typeface="Cambria Math" panose="02040503050406030204" pitchFamily="18" charset="0"/>
                            </a:rPr>
                            <m:t>1</m:t>
                          </m:r>
                        </m:num>
                        <m:den>
                          <m:r>
                            <a:rPr kumimoji="1" lang="en-US" altLang="zh-CN" sz="2200" i="1" dirty="0">
                              <a:solidFill>
                                <a:schemeClr val="tx1"/>
                              </a:solidFill>
                              <a:latin typeface="Cambria Math" panose="02040503050406030204" pitchFamily="18" charset="0"/>
                              <a:ea typeface="Cambria Math" panose="02040503050406030204" pitchFamily="18" charset="0"/>
                            </a:rPr>
                            <m:t>𝑛</m:t>
                          </m:r>
                        </m:den>
                      </m:f>
                      <m:r>
                        <a:rPr kumimoji="1" lang="en-US" altLang="zh-CN" sz="2200" i="1" dirty="0">
                          <a:solidFill>
                            <a:schemeClr val="tx1"/>
                          </a:solidFill>
                          <a:latin typeface="Cambria Math" panose="02040503050406030204" pitchFamily="18" charset="0"/>
                          <a:ea typeface="Cambria Math" panose="02040503050406030204" pitchFamily="18" charset="0"/>
                        </a:rPr>
                        <m:t>∙</m:t>
                      </m:r>
                      <m:nary>
                        <m:naryPr>
                          <m:chr m:val="∑"/>
                          <m:sup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𝑠</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𝑉</m:t>
                          </m:r>
                        </m:sub>
                        <m:sup/>
                        <m:e>
                          <m:r>
                            <a:rPr kumimoji="1" lang="en-US" altLang="zh-CN" sz="2200" i="1" dirty="0">
                              <a:solidFill>
                                <a:schemeClr val="tx1"/>
                              </a:solidFill>
                              <a:latin typeface="Cambria Math" panose="02040503050406030204" pitchFamily="18" charset="0"/>
                              <a:ea typeface="Cambria Math" panose="02040503050406030204" pitchFamily="18" charset="0"/>
                            </a:rPr>
                            <m:t>𝜋</m:t>
                          </m:r>
                          <m:d>
                            <m:dPr>
                              <m:ctrlPr>
                                <a:rPr kumimoji="1" lang="en-US" altLang="zh-CN" sz="2200" i="1" dirty="0">
                                  <a:solidFill>
                                    <a:schemeClr val="tx1"/>
                                  </a:solidFill>
                                  <a:latin typeface="Cambria Math" panose="02040503050406030204" pitchFamily="18" charset="0"/>
                                  <a:ea typeface="Cambria Math" panose="02040503050406030204" pitchFamily="18" charset="0"/>
                                </a:rPr>
                              </m:ctrlPr>
                            </m:dPr>
                            <m:e>
                              <m:r>
                                <m:rPr>
                                  <m:sty m:val="p"/>
                                </m:rPr>
                                <a:rPr kumimoji="1" lang="en-US" altLang="zh-CN" sz="2200" i="1" dirty="0">
                                  <a:solidFill>
                                    <a:schemeClr val="tx1"/>
                                  </a:solidFill>
                                  <a:latin typeface="Cambria Math" panose="02040503050406030204" pitchFamily="18" charset="0"/>
                                  <a:ea typeface="Cambria Math" panose="02040503050406030204" pitchFamily="18" charset="0"/>
                                </a:rPr>
                                <m:t>s</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𝑡</m:t>
                              </m:r>
                            </m:e>
                          </m:d>
                        </m:e>
                      </m:nary>
                    </m:oMath>
                  </m:oMathPara>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312" name="文本框 3">
                <a:extLst>
                  <a:ext uri="{FF2B5EF4-FFF2-40B4-BE49-F238E27FC236}">
                    <a16:creationId xmlns:a16="http://schemas.microsoft.com/office/drawing/2014/main" id="{0C84BBF2-3EB3-2589-76B8-1A6D2841DBB4}"/>
                  </a:ext>
                </a:extLst>
              </p:cNvPr>
              <p:cNvSpPr txBox="1">
                <a:spLocks noRot="1" noChangeAspect="1" noMove="1" noResize="1" noEditPoints="1" noAdjustHandles="1" noChangeArrowheads="1" noChangeShapeType="1" noTextEdit="1"/>
              </p:cNvSpPr>
              <p:nvPr/>
            </p:nvSpPr>
            <p:spPr>
              <a:xfrm>
                <a:off x="598630" y="1622045"/>
                <a:ext cx="2799112" cy="913968"/>
              </a:xfrm>
              <a:prstGeom prst="rect">
                <a:avLst/>
              </a:prstGeom>
              <a:blipFill>
                <a:blip r:embed="rId8"/>
                <a:stretch>
                  <a:fillRect t="-126027" b="-1780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13" name="TextBox 312">
                <a:extLst>
                  <a:ext uri="{FF2B5EF4-FFF2-40B4-BE49-F238E27FC236}">
                    <a16:creationId xmlns:a16="http://schemas.microsoft.com/office/drawing/2014/main" id="{9D3E8F11-6C22-9674-84F7-D76577D9B43A}"/>
                  </a:ext>
                </a:extLst>
              </p:cNvPr>
              <p:cNvSpPr txBox="1"/>
              <p:nvPr/>
            </p:nvSpPr>
            <p:spPr bwMode="auto">
              <a:xfrm>
                <a:off x="5161240" y="1659066"/>
                <a:ext cx="1808316" cy="821443"/>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200" i="1" dirty="0">
                          <a:solidFill>
                            <a:prstClr val="black"/>
                          </a:solidFill>
                          <a:latin typeface="Cambria Math" panose="02040503050406030204" pitchFamily="18" charset="0"/>
                          <a:ea typeface="Cambria Math" panose="02040503050406030204" pitchFamily="18" charset="0"/>
                        </a:rPr>
                        <m:t>≪</m:t>
                      </m:r>
                      <m:r>
                        <a:rPr lang="en-US" sz="2200" b="0" i="1" dirty="0">
                          <a:solidFill>
                            <a:prstClr val="black"/>
                          </a:solidFill>
                          <a:latin typeface="Cambria Math" panose="02040503050406030204" pitchFamily="18" charset="0"/>
                          <a:ea typeface="Cambria Math" panose="02040503050406030204" pitchFamily="18" charset="0"/>
                        </a:rPr>
                        <m:t>   </m:t>
                      </m:r>
                      <m:nary>
                        <m:naryPr>
                          <m:chr m:val="∑"/>
                          <m:supHide m:val="on"/>
                          <m:ctrlPr>
                            <a:rPr lang="el-GR" sz="2200" i="1" dirty="0">
                              <a:solidFill>
                                <a:srgbClr val="00B0F0"/>
                              </a:solidFill>
                              <a:latin typeface="Cambria Math" panose="02040503050406030204" pitchFamily="18" charset="0"/>
                              <a:ea typeface="Cambria Math" panose="02040503050406030204" pitchFamily="18" charset="0"/>
                            </a:rPr>
                          </m:ctrlPr>
                        </m:naryPr>
                        <m:sub>
                          <m:r>
                            <m:rPr>
                              <m:brk m:alnAt="7"/>
                            </m:rPr>
                            <a:rPr lang="en-US" sz="2200" b="0" i="1" dirty="0">
                              <a:solidFill>
                                <a:srgbClr val="00B0F0"/>
                              </a:solidFill>
                              <a:latin typeface="Cambria Math" panose="02040503050406030204" pitchFamily="18" charset="0"/>
                              <a:ea typeface="Cambria Math" panose="02040503050406030204" pitchFamily="18" charset="0"/>
                            </a:rPr>
                            <m:t>𝑣</m:t>
                          </m:r>
                        </m:sub>
                        <m:sup/>
                        <m:e>
                          <m:r>
                            <a:rPr lang="el-GR" sz="2200" i="1" dirty="0">
                              <a:solidFill>
                                <a:srgbClr val="00B0F0"/>
                              </a:solidFill>
                              <a:latin typeface="Cambria Math" panose="02040503050406030204" pitchFamily="18" charset="0"/>
                              <a:ea typeface="Cambria Math" panose="02040503050406030204" pitchFamily="18" charset="0"/>
                            </a:rPr>
                            <m:t>𝜋</m:t>
                          </m:r>
                          <m:r>
                            <a:rPr lang="en-US" sz="2200" i="1" dirty="0">
                              <a:solidFill>
                                <a:srgbClr val="00B0F0"/>
                              </a:solidFill>
                              <a:latin typeface="Cambria Math" panose="02040503050406030204" pitchFamily="18" charset="0"/>
                              <a:ea typeface="Cambria Math" panose="02040503050406030204" pitchFamily="18" charset="0"/>
                            </a:rPr>
                            <m:t>(</m:t>
                          </m:r>
                          <m:r>
                            <a:rPr lang="en-US" sz="2200" i="1" dirty="0">
                              <a:solidFill>
                                <a:srgbClr val="00B0F0"/>
                              </a:solidFill>
                              <a:latin typeface="Cambria Math" panose="02040503050406030204" pitchFamily="18" charset="0"/>
                              <a:ea typeface="Cambria Math" panose="02040503050406030204" pitchFamily="18" charset="0"/>
                            </a:rPr>
                            <m:t>𝑣</m:t>
                          </m:r>
                          <m:r>
                            <a:rPr lang="en-US" sz="2200" i="1" dirty="0">
                              <a:solidFill>
                                <a:srgbClr val="00B0F0"/>
                              </a:solidFill>
                              <a:latin typeface="Cambria Math" panose="02040503050406030204" pitchFamily="18" charset="0"/>
                              <a:ea typeface="Cambria Math" panose="02040503050406030204" pitchFamily="18" charset="0"/>
                            </a:rPr>
                            <m:t>,</m:t>
                          </m:r>
                          <m:r>
                            <a:rPr lang="en-US" sz="2200" i="1" dirty="0">
                              <a:solidFill>
                                <a:srgbClr val="00B0F0"/>
                              </a:solidFill>
                              <a:latin typeface="Cambria Math" panose="02040503050406030204" pitchFamily="18" charset="0"/>
                              <a:ea typeface="Cambria Math" panose="02040503050406030204" pitchFamily="18" charset="0"/>
                            </a:rPr>
                            <m:t>𝑡</m:t>
                          </m:r>
                          <m:r>
                            <a:rPr lang="en-US" sz="2200" i="1" dirty="0">
                              <a:solidFill>
                                <a:srgbClr val="00B0F0"/>
                              </a:solidFill>
                              <a:latin typeface="Cambria Math" panose="02040503050406030204" pitchFamily="18" charset="0"/>
                              <a:ea typeface="Cambria Math" panose="02040503050406030204" pitchFamily="18" charset="0"/>
                            </a:rPr>
                            <m:t>)</m:t>
                          </m:r>
                        </m:e>
                      </m:nary>
                    </m:oMath>
                  </m:oMathPara>
                </a14:m>
                <a:endParaRPr lang="en-US" sz="2200" i="1" dirty="0">
                  <a:solidFill>
                    <a:prstClr val="black"/>
                  </a:solidFill>
                </a:endParaRPr>
              </a:p>
            </p:txBody>
          </p:sp>
        </mc:Choice>
        <mc:Fallback>
          <p:sp>
            <p:nvSpPr>
              <p:cNvPr id="313" name="TextBox 312">
                <a:extLst>
                  <a:ext uri="{FF2B5EF4-FFF2-40B4-BE49-F238E27FC236}">
                    <a16:creationId xmlns:a16="http://schemas.microsoft.com/office/drawing/2014/main" id="{9D3E8F11-6C22-9674-84F7-D76577D9B43A}"/>
                  </a:ext>
                </a:extLst>
              </p:cNvPr>
              <p:cNvSpPr txBox="1">
                <a:spLocks noRot="1" noChangeAspect="1" noMove="1" noResize="1" noEditPoints="1" noAdjustHandles="1" noChangeArrowheads="1" noChangeShapeType="1" noTextEdit="1"/>
              </p:cNvSpPr>
              <p:nvPr/>
            </p:nvSpPr>
            <p:spPr bwMode="auto">
              <a:xfrm>
                <a:off x="5161240" y="1659066"/>
                <a:ext cx="1808316" cy="821443"/>
              </a:xfrm>
              <a:prstGeom prst="rect">
                <a:avLst/>
              </a:prstGeom>
              <a:blipFill>
                <a:blip r:embed="rId9"/>
                <a:stretch>
                  <a:fillRect l="-27972" t="-145455" r="-4895" b="-203030"/>
                </a:stretch>
              </a:blipFill>
              <a:ln w="9525" algn="ctr">
                <a:noFill/>
                <a:miter lim="800000"/>
                <a:headEnd/>
                <a:tailEnd/>
              </a:ln>
              <a:effectLst/>
            </p:spPr>
            <p:txBody>
              <a:bodyPr/>
              <a:lstStyle/>
              <a:p>
                <a:r>
                  <a:rPr lang="en-US">
                    <a:noFill/>
                  </a:rPr>
                  <a:t> </a:t>
                </a:r>
              </a:p>
            </p:txBody>
          </p:sp>
        </mc:Fallback>
      </mc:AlternateContent>
      <p:sp>
        <p:nvSpPr>
          <p:cNvPr id="315" name="Oval 314">
            <a:extLst>
              <a:ext uri="{FF2B5EF4-FFF2-40B4-BE49-F238E27FC236}">
                <a16:creationId xmlns:a16="http://schemas.microsoft.com/office/drawing/2014/main" id="{D147F3A5-AC91-E8C9-F6DF-18B80F2F7A0E}"/>
              </a:ext>
            </a:extLst>
          </p:cNvPr>
          <p:cNvSpPr/>
          <p:nvPr/>
        </p:nvSpPr>
        <p:spPr>
          <a:xfrm>
            <a:off x="2614824" y="56345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6" name="Oval 315">
            <a:extLst>
              <a:ext uri="{FF2B5EF4-FFF2-40B4-BE49-F238E27FC236}">
                <a16:creationId xmlns:a16="http://schemas.microsoft.com/office/drawing/2014/main" id="{ECFEBDCE-4CC3-4B5E-6A69-AEBF06A2D8E8}"/>
              </a:ext>
            </a:extLst>
          </p:cNvPr>
          <p:cNvSpPr/>
          <p:nvPr/>
        </p:nvSpPr>
        <p:spPr>
          <a:xfrm>
            <a:off x="3354078" y="56345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7" name="Oval 316">
            <a:extLst>
              <a:ext uri="{FF2B5EF4-FFF2-40B4-BE49-F238E27FC236}">
                <a16:creationId xmlns:a16="http://schemas.microsoft.com/office/drawing/2014/main" id="{0AE98AE9-461C-1931-E1B4-0DBDE3146611}"/>
              </a:ext>
            </a:extLst>
          </p:cNvPr>
          <p:cNvSpPr/>
          <p:nvPr/>
        </p:nvSpPr>
        <p:spPr>
          <a:xfrm>
            <a:off x="4093332" y="56345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8" name="Oval 317">
            <a:extLst>
              <a:ext uri="{FF2B5EF4-FFF2-40B4-BE49-F238E27FC236}">
                <a16:creationId xmlns:a16="http://schemas.microsoft.com/office/drawing/2014/main" id="{60D00AAD-CA6A-0BB2-6ED6-D2E007413A5B}"/>
              </a:ext>
            </a:extLst>
          </p:cNvPr>
          <p:cNvSpPr/>
          <p:nvPr/>
        </p:nvSpPr>
        <p:spPr>
          <a:xfrm>
            <a:off x="4832586" y="56345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9" name="Oval 318">
            <a:extLst>
              <a:ext uri="{FF2B5EF4-FFF2-40B4-BE49-F238E27FC236}">
                <a16:creationId xmlns:a16="http://schemas.microsoft.com/office/drawing/2014/main" id="{50270B42-14BD-BBA7-25C6-7D790D2BB587}"/>
              </a:ext>
            </a:extLst>
          </p:cNvPr>
          <p:cNvSpPr/>
          <p:nvPr/>
        </p:nvSpPr>
        <p:spPr>
          <a:xfrm>
            <a:off x="5571840" y="5632286"/>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0" name="Oval 319">
            <a:extLst>
              <a:ext uri="{FF2B5EF4-FFF2-40B4-BE49-F238E27FC236}">
                <a16:creationId xmlns:a16="http://schemas.microsoft.com/office/drawing/2014/main" id="{B7410216-83B3-F7A4-5F1B-282C38A94C17}"/>
              </a:ext>
            </a:extLst>
          </p:cNvPr>
          <p:cNvSpPr/>
          <p:nvPr/>
        </p:nvSpPr>
        <p:spPr>
          <a:xfrm>
            <a:off x="6242854" y="5632286"/>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1" name="Oval 320">
            <a:extLst>
              <a:ext uri="{FF2B5EF4-FFF2-40B4-BE49-F238E27FC236}">
                <a16:creationId xmlns:a16="http://schemas.microsoft.com/office/drawing/2014/main" id="{06CD8ACF-2604-43B7-126F-0B285B2CF909}"/>
              </a:ext>
            </a:extLst>
          </p:cNvPr>
          <p:cNvSpPr/>
          <p:nvPr/>
        </p:nvSpPr>
        <p:spPr>
          <a:xfrm>
            <a:off x="2280330"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2" name="Oval 321">
            <a:extLst>
              <a:ext uri="{FF2B5EF4-FFF2-40B4-BE49-F238E27FC236}">
                <a16:creationId xmlns:a16="http://schemas.microsoft.com/office/drawing/2014/main" id="{AA42EF13-C66F-84A9-03FA-E98ECCADDE39}"/>
              </a:ext>
            </a:extLst>
          </p:cNvPr>
          <p:cNvSpPr/>
          <p:nvPr/>
        </p:nvSpPr>
        <p:spPr>
          <a:xfrm>
            <a:off x="2907791"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3" name="Oval 322">
            <a:extLst>
              <a:ext uri="{FF2B5EF4-FFF2-40B4-BE49-F238E27FC236}">
                <a16:creationId xmlns:a16="http://schemas.microsoft.com/office/drawing/2014/main" id="{D739D522-2AEF-796D-BFFC-D6F54C0EC5AC}"/>
              </a:ext>
            </a:extLst>
          </p:cNvPr>
          <p:cNvSpPr/>
          <p:nvPr/>
        </p:nvSpPr>
        <p:spPr>
          <a:xfrm>
            <a:off x="3535252"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4" name="Oval 323">
            <a:extLst>
              <a:ext uri="{FF2B5EF4-FFF2-40B4-BE49-F238E27FC236}">
                <a16:creationId xmlns:a16="http://schemas.microsoft.com/office/drawing/2014/main" id="{B2705CA3-BF0C-1BF9-B384-B6D05E86F0D4}"/>
              </a:ext>
            </a:extLst>
          </p:cNvPr>
          <p:cNvSpPr/>
          <p:nvPr/>
        </p:nvSpPr>
        <p:spPr>
          <a:xfrm>
            <a:off x="4162713"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5" name="Oval 324">
            <a:extLst>
              <a:ext uri="{FF2B5EF4-FFF2-40B4-BE49-F238E27FC236}">
                <a16:creationId xmlns:a16="http://schemas.microsoft.com/office/drawing/2014/main" id="{F2A39A79-F91B-3782-BAD2-0F1484648C3E}"/>
              </a:ext>
            </a:extLst>
          </p:cNvPr>
          <p:cNvSpPr/>
          <p:nvPr/>
        </p:nvSpPr>
        <p:spPr>
          <a:xfrm>
            <a:off x="4790174"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6" name="Oval 325">
            <a:extLst>
              <a:ext uri="{FF2B5EF4-FFF2-40B4-BE49-F238E27FC236}">
                <a16:creationId xmlns:a16="http://schemas.microsoft.com/office/drawing/2014/main" id="{68D79767-9F44-14B7-3A56-A5AD47A9BE44}"/>
              </a:ext>
            </a:extLst>
          </p:cNvPr>
          <p:cNvSpPr/>
          <p:nvPr/>
        </p:nvSpPr>
        <p:spPr>
          <a:xfrm>
            <a:off x="5417635"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7" name="Oval 326">
            <a:extLst>
              <a:ext uri="{FF2B5EF4-FFF2-40B4-BE49-F238E27FC236}">
                <a16:creationId xmlns:a16="http://schemas.microsoft.com/office/drawing/2014/main" id="{F6ED2552-2735-BD2B-6B9E-496227892D76}"/>
              </a:ext>
            </a:extLst>
          </p:cNvPr>
          <p:cNvSpPr/>
          <p:nvPr/>
        </p:nvSpPr>
        <p:spPr>
          <a:xfrm>
            <a:off x="6045096"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8" name="Oval 327">
            <a:extLst>
              <a:ext uri="{FF2B5EF4-FFF2-40B4-BE49-F238E27FC236}">
                <a16:creationId xmlns:a16="http://schemas.microsoft.com/office/drawing/2014/main" id="{79E44B1E-976E-8815-966B-C61F29E83A00}"/>
              </a:ext>
            </a:extLst>
          </p:cNvPr>
          <p:cNvSpPr/>
          <p:nvPr/>
        </p:nvSpPr>
        <p:spPr>
          <a:xfrm>
            <a:off x="1652869"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9" name="Oval 328">
            <a:extLst>
              <a:ext uri="{FF2B5EF4-FFF2-40B4-BE49-F238E27FC236}">
                <a16:creationId xmlns:a16="http://schemas.microsoft.com/office/drawing/2014/main" id="{386546B4-9D5F-E963-9B5E-D1464180A370}"/>
              </a:ext>
            </a:extLst>
          </p:cNvPr>
          <p:cNvSpPr/>
          <p:nvPr/>
        </p:nvSpPr>
        <p:spPr>
          <a:xfrm>
            <a:off x="1025408"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0" name="Oval 329">
            <a:extLst>
              <a:ext uri="{FF2B5EF4-FFF2-40B4-BE49-F238E27FC236}">
                <a16:creationId xmlns:a16="http://schemas.microsoft.com/office/drawing/2014/main" id="{5909B5CA-573F-656A-356F-EB8D38052454}"/>
              </a:ext>
            </a:extLst>
          </p:cNvPr>
          <p:cNvSpPr/>
          <p:nvPr/>
        </p:nvSpPr>
        <p:spPr>
          <a:xfrm>
            <a:off x="6672557"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1" name="Oval 330">
            <a:extLst>
              <a:ext uri="{FF2B5EF4-FFF2-40B4-BE49-F238E27FC236}">
                <a16:creationId xmlns:a16="http://schemas.microsoft.com/office/drawing/2014/main" id="{EE7D5DB3-C774-22AA-BC5E-A226E9227E1C}"/>
              </a:ext>
            </a:extLst>
          </p:cNvPr>
          <p:cNvSpPr/>
          <p:nvPr/>
        </p:nvSpPr>
        <p:spPr>
          <a:xfrm>
            <a:off x="7300018" y="4833747"/>
            <a:ext cx="333576" cy="341194"/>
          </a:xfrm>
          <a:prstGeom prst="ellipse">
            <a:avLst/>
          </a:prstGeom>
          <a:noFill/>
          <a:ln w="57150">
            <a:solidFill>
              <a:srgbClr val="05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2" name="Oval 331">
            <a:extLst>
              <a:ext uri="{FF2B5EF4-FFF2-40B4-BE49-F238E27FC236}">
                <a16:creationId xmlns:a16="http://schemas.microsoft.com/office/drawing/2014/main" id="{778E776D-52FA-565F-9710-35C45B7B37CF}"/>
              </a:ext>
            </a:extLst>
          </p:cNvPr>
          <p:cNvSpPr/>
          <p:nvPr/>
        </p:nvSpPr>
        <p:spPr>
          <a:xfrm>
            <a:off x="7927394" y="4840371"/>
            <a:ext cx="333576" cy="341194"/>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3" name="Oval 332">
            <a:extLst>
              <a:ext uri="{FF2B5EF4-FFF2-40B4-BE49-F238E27FC236}">
                <a16:creationId xmlns:a16="http://schemas.microsoft.com/office/drawing/2014/main" id="{38C94BF5-8672-3B81-FA65-730F7F9C0086}"/>
              </a:ext>
            </a:extLst>
          </p:cNvPr>
          <p:cNvSpPr/>
          <p:nvPr/>
        </p:nvSpPr>
        <p:spPr>
          <a:xfrm>
            <a:off x="6936846" y="3813412"/>
            <a:ext cx="333576" cy="341194"/>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4" name="Oval 333">
            <a:extLst>
              <a:ext uri="{FF2B5EF4-FFF2-40B4-BE49-F238E27FC236}">
                <a16:creationId xmlns:a16="http://schemas.microsoft.com/office/drawing/2014/main" id="{E35306B6-BB8F-CADC-14E5-C9CD2F99EDDB}"/>
              </a:ext>
            </a:extLst>
          </p:cNvPr>
          <p:cNvSpPr/>
          <p:nvPr/>
        </p:nvSpPr>
        <p:spPr>
          <a:xfrm>
            <a:off x="7348869" y="3813412"/>
            <a:ext cx="333576" cy="341194"/>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5" name="Oval 334">
            <a:extLst>
              <a:ext uri="{FF2B5EF4-FFF2-40B4-BE49-F238E27FC236}">
                <a16:creationId xmlns:a16="http://schemas.microsoft.com/office/drawing/2014/main" id="{B7E827F2-9904-D722-2EA5-CD296ADC76E1}"/>
              </a:ext>
            </a:extLst>
          </p:cNvPr>
          <p:cNvSpPr/>
          <p:nvPr/>
        </p:nvSpPr>
        <p:spPr>
          <a:xfrm>
            <a:off x="7760892" y="3813412"/>
            <a:ext cx="333576" cy="341194"/>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6" name="Oval 335">
            <a:extLst>
              <a:ext uri="{FF2B5EF4-FFF2-40B4-BE49-F238E27FC236}">
                <a16:creationId xmlns:a16="http://schemas.microsoft.com/office/drawing/2014/main" id="{F63E1227-19BD-3E57-C47C-4FFB2842DAC5}"/>
              </a:ext>
            </a:extLst>
          </p:cNvPr>
          <p:cNvSpPr/>
          <p:nvPr/>
        </p:nvSpPr>
        <p:spPr>
          <a:xfrm>
            <a:off x="8584938" y="3813412"/>
            <a:ext cx="333576" cy="341194"/>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7" name="Oval 336">
            <a:extLst>
              <a:ext uri="{FF2B5EF4-FFF2-40B4-BE49-F238E27FC236}">
                <a16:creationId xmlns:a16="http://schemas.microsoft.com/office/drawing/2014/main" id="{07D1E25F-2DF0-1D09-8D84-B71D06143482}"/>
              </a:ext>
            </a:extLst>
          </p:cNvPr>
          <p:cNvSpPr/>
          <p:nvPr/>
        </p:nvSpPr>
        <p:spPr>
          <a:xfrm>
            <a:off x="8172915" y="3813412"/>
            <a:ext cx="333576" cy="341194"/>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8" name="Oval 337">
            <a:extLst>
              <a:ext uri="{FF2B5EF4-FFF2-40B4-BE49-F238E27FC236}">
                <a16:creationId xmlns:a16="http://schemas.microsoft.com/office/drawing/2014/main" id="{FA9E6CF8-4C54-27EF-0BB5-D9AAC12AA2C3}"/>
              </a:ext>
            </a:extLst>
          </p:cNvPr>
          <p:cNvSpPr/>
          <p:nvPr/>
        </p:nvSpPr>
        <p:spPr>
          <a:xfrm>
            <a:off x="8996961" y="3813412"/>
            <a:ext cx="333576" cy="341194"/>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40" name="TextBox 339">
                <a:extLst>
                  <a:ext uri="{FF2B5EF4-FFF2-40B4-BE49-F238E27FC236}">
                    <a16:creationId xmlns:a16="http://schemas.microsoft.com/office/drawing/2014/main" id="{226AC01C-D788-0491-8060-F0A05BB97EDC}"/>
                  </a:ext>
                </a:extLst>
              </p:cNvPr>
              <p:cNvSpPr txBox="1"/>
              <p:nvPr/>
            </p:nvSpPr>
            <p:spPr bwMode="auto">
              <a:xfrm>
                <a:off x="7206593" y="1642722"/>
                <a:ext cx="1576136" cy="821572"/>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200" b="0" i="1" dirty="0">
                          <a:solidFill>
                            <a:prstClr val="black"/>
                          </a:solidFill>
                          <a:latin typeface="Cambria Math" panose="02040503050406030204" pitchFamily="18" charset="0"/>
                          <a:ea typeface="Cambria Math" panose="02040503050406030204" pitchFamily="18" charset="0"/>
                        </a:rPr>
                        <m:t>=</m:t>
                      </m:r>
                      <m:nary>
                        <m:naryPr>
                          <m:chr m:val="∑"/>
                          <m:supHide m:val="on"/>
                          <m:ctrlPr>
                            <a:rPr lang="el-GR" sz="2200" i="1" dirty="0">
                              <a:solidFill>
                                <a:srgbClr val="FF9000"/>
                              </a:solidFill>
                              <a:latin typeface="Cambria Math" panose="02040503050406030204" pitchFamily="18" charset="0"/>
                              <a:ea typeface="Cambria Math" panose="02040503050406030204" pitchFamily="18" charset="0"/>
                            </a:rPr>
                          </m:ctrlPr>
                        </m:naryPr>
                        <m:sub>
                          <m:r>
                            <m:rPr>
                              <m:brk m:alnAt="7"/>
                            </m:rPr>
                            <a:rPr lang="en-US" sz="2200" b="0" i="1" dirty="0">
                              <a:solidFill>
                                <a:srgbClr val="FF9000"/>
                              </a:solidFill>
                              <a:latin typeface="Cambria Math" panose="02040503050406030204" pitchFamily="18" charset="0"/>
                              <a:ea typeface="Cambria Math" panose="02040503050406030204" pitchFamily="18" charset="0"/>
                            </a:rPr>
                            <m:t>𝑥</m:t>
                          </m:r>
                        </m:sub>
                        <m:sup/>
                        <m:e>
                          <m:r>
                            <a:rPr lang="el-GR" sz="2200" i="1" dirty="0">
                              <a:solidFill>
                                <a:srgbClr val="FF9000"/>
                              </a:solidFill>
                              <a:latin typeface="Cambria Math" panose="02040503050406030204" pitchFamily="18" charset="0"/>
                              <a:ea typeface="Cambria Math" panose="02040503050406030204" pitchFamily="18" charset="0"/>
                            </a:rPr>
                            <m:t>𝜋</m:t>
                          </m:r>
                          <m:r>
                            <a:rPr lang="en-US" sz="2200" i="1" dirty="0">
                              <a:solidFill>
                                <a:srgbClr val="FF9000"/>
                              </a:solidFill>
                              <a:latin typeface="Cambria Math" panose="02040503050406030204" pitchFamily="18" charset="0"/>
                              <a:ea typeface="Cambria Math" panose="02040503050406030204" pitchFamily="18" charset="0"/>
                            </a:rPr>
                            <m:t>(</m:t>
                          </m:r>
                          <m:r>
                            <a:rPr lang="en-US" sz="2200" b="0" i="1" dirty="0">
                              <a:solidFill>
                                <a:srgbClr val="FF9000"/>
                              </a:solidFill>
                              <a:latin typeface="Cambria Math" panose="02040503050406030204" pitchFamily="18" charset="0"/>
                              <a:ea typeface="Cambria Math" panose="02040503050406030204" pitchFamily="18" charset="0"/>
                            </a:rPr>
                            <m:t>𝑥</m:t>
                          </m:r>
                          <m:r>
                            <a:rPr lang="en-US" sz="2200" i="1" dirty="0">
                              <a:solidFill>
                                <a:srgbClr val="FF9000"/>
                              </a:solidFill>
                              <a:latin typeface="Cambria Math" panose="02040503050406030204" pitchFamily="18" charset="0"/>
                              <a:ea typeface="Cambria Math" panose="02040503050406030204" pitchFamily="18" charset="0"/>
                            </a:rPr>
                            <m:t>,</m:t>
                          </m:r>
                          <m:r>
                            <a:rPr lang="en-US" sz="2200" b="0" i="1" dirty="0">
                              <a:solidFill>
                                <a:srgbClr val="FF9000"/>
                              </a:solidFill>
                              <a:latin typeface="Cambria Math" panose="02040503050406030204" pitchFamily="18" charset="0"/>
                              <a:ea typeface="Cambria Math" panose="02040503050406030204" pitchFamily="18" charset="0"/>
                            </a:rPr>
                            <m:t>𝑡</m:t>
                          </m:r>
                          <m:r>
                            <a:rPr lang="en-US" sz="2200" i="1" dirty="0">
                              <a:solidFill>
                                <a:srgbClr val="FF9000"/>
                              </a:solidFill>
                              <a:latin typeface="Cambria Math" panose="02040503050406030204" pitchFamily="18" charset="0"/>
                              <a:ea typeface="Cambria Math" panose="02040503050406030204" pitchFamily="18" charset="0"/>
                            </a:rPr>
                            <m:t>)</m:t>
                          </m:r>
                        </m:e>
                      </m:nary>
                    </m:oMath>
                  </m:oMathPara>
                </a14:m>
                <a:endParaRPr lang="en-US" sz="2200" i="1" dirty="0">
                  <a:solidFill>
                    <a:prstClr val="black"/>
                  </a:solidFill>
                </a:endParaRPr>
              </a:p>
            </p:txBody>
          </p:sp>
        </mc:Choice>
        <mc:Fallback>
          <p:sp>
            <p:nvSpPr>
              <p:cNvPr id="340" name="TextBox 339">
                <a:extLst>
                  <a:ext uri="{FF2B5EF4-FFF2-40B4-BE49-F238E27FC236}">
                    <a16:creationId xmlns:a16="http://schemas.microsoft.com/office/drawing/2014/main" id="{226AC01C-D788-0491-8060-F0A05BB97EDC}"/>
                  </a:ext>
                </a:extLst>
              </p:cNvPr>
              <p:cNvSpPr txBox="1">
                <a:spLocks noRot="1" noChangeAspect="1" noMove="1" noResize="1" noEditPoints="1" noAdjustHandles="1" noChangeArrowheads="1" noChangeShapeType="1" noTextEdit="1"/>
              </p:cNvSpPr>
              <p:nvPr/>
            </p:nvSpPr>
            <p:spPr bwMode="auto">
              <a:xfrm>
                <a:off x="7206593" y="1642722"/>
                <a:ext cx="1576136" cy="821572"/>
              </a:xfrm>
              <a:prstGeom prst="rect">
                <a:avLst/>
              </a:prstGeom>
              <a:blipFill>
                <a:blip r:embed="rId10"/>
                <a:stretch>
                  <a:fillRect l="-46400" t="-147692" r="-5600" b="-20615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1" name="TextBox 340">
                <a:extLst>
                  <a:ext uri="{FF2B5EF4-FFF2-40B4-BE49-F238E27FC236}">
                    <a16:creationId xmlns:a16="http://schemas.microsoft.com/office/drawing/2014/main" id="{7ECEB48D-951B-C57F-0DE6-00159C006D5C}"/>
                  </a:ext>
                </a:extLst>
              </p:cNvPr>
              <p:cNvSpPr txBox="1"/>
              <p:nvPr/>
            </p:nvSpPr>
            <p:spPr bwMode="auto">
              <a:xfrm>
                <a:off x="1025237" y="4820681"/>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𝑤</m:t>
                          </m:r>
                        </m:e>
                        <m:sub>
                          <m:r>
                            <a:rPr lang="en-US" sz="1800" b="0" i="1" dirty="0">
                              <a:solidFill>
                                <a:prstClr val="black"/>
                              </a:solidFill>
                              <a:latin typeface="Cambria Math" panose="02040503050406030204" pitchFamily="18" charset="0"/>
                            </a:rPr>
                            <m:t>1</m:t>
                          </m:r>
                        </m:sub>
                      </m:sSub>
                    </m:oMath>
                  </m:oMathPara>
                </a14:m>
                <a:endParaRPr lang="en-US" sz="1800" i="1" dirty="0">
                  <a:solidFill>
                    <a:prstClr val="black"/>
                  </a:solidFill>
                </a:endParaRPr>
              </a:p>
            </p:txBody>
          </p:sp>
        </mc:Choice>
        <mc:Fallback>
          <p:sp>
            <p:nvSpPr>
              <p:cNvPr id="341" name="TextBox 340">
                <a:extLst>
                  <a:ext uri="{FF2B5EF4-FFF2-40B4-BE49-F238E27FC236}">
                    <a16:creationId xmlns:a16="http://schemas.microsoft.com/office/drawing/2014/main" id="{7ECEB48D-951B-C57F-0DE6-00159C006D5C}"/>
                  </a:ext>
                </a:extLst>
              </p:cNvPr>
              <p:cNvSpPr txBox="1">
                <a:spLocks noRot="1" noChangeAspect="1" noMove="1" noResize="1" noEditPoints="1" noAdjustHandles="1" noChangeArrowheads="1" noChangeShapeType="1" noTextEdit="1"/>
              </p:cNvSpPr>
              <p:nvPr/>
            </p:nvSpPr>
            <p:spPr bwMode="auto">
              <a:xfrm>
                <a:off x="1025237" y="4820681"/>
                <a:ext cx="372298" cy="276999"/>
              </a:xfrm>
              <a:prstGeom prst="rect">
                <a:avLst/>
              </a:prstGeom>
              <a:blipFill>
                <a:blip r:embed="rId11"/>
                <a:stretch>
                  <a:fillRect b="-1739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2" name="TextBox 341">
                <a:extLst>
                  <a:ext uri="{FF2B5EF4-FFF2-40B4-BE49-F238E27FC236}">
                    <a16:creationId xmlns:a16="http://schemas.microsoft.com/office/drawing/2014/main" id="{0643B675-6CF7-615C-A05E-622C10B41C0F}"/>
                  </a:ext>
                </a:extLst>
              </p:cNvPr>
              <p:cNvSpPr txBox="1"/>
              <p:nvPr/>
            </p:nvSpPr>
            <p:spPr bwMode="auto">
              <a:xfrm>
                <a:off x="1648171" y="4827163"/>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𝑤</m:t>
                          </m:r>
                        </m:e>
                        <m:sub>
                          <m:r>
                            <a:rPr lang="en-US" sz="1800" b="0" i="1" dirty="0">
                              <a:solidFill>
                                <a:prstClr val="black"/>
                              </a:solidFill>
                              <a:latin typeface="Cambria Math" panose="02040503050406030204" pitchFamily="18" charset="0"/>
                            </a:rPr>
                            <m:t>2</m:t>
                          </m:r>
                        </m:sub>
                      </m:sSub>
                    </m:oMath>
                  </m:oMathPara>
                </a14:m>
                <a:endParaRPr lang="en-US" sz="1800" i="1" dirty="0">
                  <a:solidFill>
                    <a:prstClr val="black"/>
                  </a:solidFill>
                </a:endParaRPr>
              </a:p>
            </p:txBody>
          </p:sp>
        </mc:Choice>
        <mc:Fallback>
          <p:sp>
            <p:nvSpPr>
              <p:cNvPr id="342" name="TextBox 341">
                <a:extLst>
                  <a:ext uri="{FF2B5EF4-FFF2-40B4-BE49-F238E27FC236}">
                    <a16:creationId xmlns:a16="http://schemas.microsoft.com/office/drawing/2014/main" id="{0643B675-6CF7-615C-A05E-622C10B41C0F}"/>
                  </a:ext>
                </a:extLst>
              </p:cNvPr>
              <p:cNvSpPr txBox="1">
                <a:spLocks noRot="1" noChangeAspect="1" noMove="1" noResize="1" noEditPoints="1" noAdjustHandles="1" noChangeArrowheads="1" noChangeShapeType="1" noTextEdit="1"/>
              </p:cNvSpPr>
              <p:nvPr/>
            </p:nvSpPr>
            <p:spPr bwMode="auto">
              <a:xfrm>
                <a:off x="1648171" y="4827163"/>
                <a:ext cx="372298" cy="276999"/>
              </a:xfrm>
              <a:prstGeom prst="rect">
                <a:avLst/>
              </a:prstGeom>
              <a:blipFill>
                <a:blip r:embed="rId12"/>
                <a:stretch>
                  <a:fillRect b="-2272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5" name="TextBox 344">
                <a:extLst>
                  <a:ext uri="{FF2B5EF4-FFF2-40B4-BE49-F238E27FC236}">
                    <a16:creationId xmlns:a16="http://schemas.microsoft.com/office/drawing/2014/main" id="{F7850279-0B2F-4033-8BFB-FF04A5FE3F79}"/>
                  </a:ext>
                </a:extLst>
              </p:cNvPr>
              <p:cNvSpPr txBox="1"/>
              <p:nvPr/>
            </p:nvSpPr>
            <p:spPr bwMode="auto">
              <a:xfrm>
                <a:off x="2605494" y="5596041"/>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1</m:t>
                          </m:r>
                        </m:sub>
                      </m:sSub>
                    </m:oMath>
                  </m:oMathPara>
                </a14:m>
                <a:endParaRPr lang="en-US" i="1" dirty="0">
                  <a:solidFill>
                    <a:prstClr val="black"/>
                  </a:solidFill>
                </a:endParaRPr>
              </a:p>
            </p:txBody>
          </p:sp>
        </mc:Choice>
        <mc:Fallback>
          <p:sp>
            <p:nvSpPr>
              <p:cNvPr id="345" name="TextBox 344">
                <a:extLst>
                  <a:ext uri="{FF2B5EF4-FFF2-40B4-BE49-F238E27FC236}">
                    <a16:creationId xmlns:a16="http://schemas.microsoft.com/office/drawing/2014/main" id="{F7850279-0B2F-4033-8BFB-FF04A5FE3F79}"/>
                  </a:ext>
                </a:extLst>
              </p:cNvPr>
              <p:cNvSpPr txBox="1">
                <a:spLocks noRot="1" noChangeAspect="1" noMove="1" noResize="1" noEditPoints="1" noAdjustHandles="1" noChangeArrowheads="1" noChangeShapeType="1" noTextEdit="1"/>
              </p:cNvSpPr>
              <p:nvPr/>
            </p:nvSpPr>
            <p:spPr bwMode="auto">
              <a:xfrm>
                <a:off x="2605494" y="5596041"/>
                <a:ext cx="372298" cy="307777"/>
              </a:xfrm>
              <a:prstGeom prst="rect">
                <a:avLst/>
              </a:prstGeom>
              <a:blipFill>
                <a:blip r:embed="rId13"/>
                <a:stretch>
                  <a:fillRect b="-16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6" name="TextBox 345">
                <a:extLst>
                  <a:ext uri="{FF2B5EF4-FFF2-40B4-BE49-F238E27FC236}">
                    <a16:creationId xmlns:a16="http://schemas.microsoft.com/office/drawing/2014/main" id="{EEAA2F8E-6C12-3319-7CE3-1CEB304AA952}"/>
                  </a:ext>
                </a:extLst>
              </p:cNvPr>
              <p:cNvSpPr txBox="1"/>
              <p:nvPr/>
            </p:nvSpPr>
            <p:spPr bwMode="auto">
              <a:xfrm>
                <a:off x="3345411" y="5595856"/>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2</m:t>
                          </m:r>
                        </m:sub>
                      </m:sSub>
                    </m:oMath>
                  </m:oMathPara>
                </a14:m>
                <a:endParaRPr lang="en-US" i="1" dirty="0">
                  <a:solidFill>
                    <a:prstClr val="black"/>
                  </a:solidFill>
                </a:endParaRPr>
              </a:p>
            </p:txBody>
          </p:sp>
        </mc:Choice>
        <mc:Fallback>
          <p:sp>
            <p:nvSpPr>
              <p:cNvPr id="346" name="TextBox 345">
                <a:extLst>
                  <a:ext uri="{FF2B5EF4-FFF2-40B4-BE49-F238E27FC236}">
                    <a16:creationId xmlns:a16="http://schemas.microsoft.com/office/drawing/2014/main" id="{EEAA2F8E-6C12-3319-7CE3-1CEB304AA952}"/>
                  </a:ext>
                </a:extLst>
              </p:cNvPr>
              <p:cNvSpPr txBox="1">
                <a:spLocks noRot="1" noChangeAspect="1" noMove="1" noResize="1" noEditPoints="1" noAdjustHandles="1" noChangeArrowheads="1" noChangeShapeType="1" noTextEdit="1"/>
              </p:cNvSpPr>
              <p:nvPr/>
            </p:nvSpPr>
            <p:spPr bwMode="auto">
              <a:xfrm>
                <a:off x="3345411" y="5595856"/>
                <a:ext cx="372298" cy="307777"/>
              </a:xfrm>
              <a:prstGeom prst="rect">
                <a:avLst/>
              </a:prstGeom>
              <a:blipFill>
                <a:blip r:embed="rId14"/>
                <a:stretch>
                  <a:fillRect l="-3333" b="-16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7" name="TextBox 346">
                <a:extLst>
                  <a:ext uri="{FF2B5EF4-FFF2-40B4-BE49-F238E27FC236}">
                    <a16:creationId xmlns:a16="http://schemas.microsoft.com/office/drawing/2014/main" id="{AC1A70DF-98DD-05A6-E585-5B7323A1649D}"/>
                  </a:ext>
                </a:extLst>
              </p:cNvPr>
              <p:cNvSpPr txBox="1"/>
              <p:nvPr/>
            </p:nvSpPr>
            <p:spPr bwMode="auto">
              <a:xfrm>
                <a:off x="7921354" y="4823821"/>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i="1" dirty="0">
                  <a:solidFill>
                    <a:prstClr val="black"/>
                  </a:solidFill>
                </a:endParaRPr>
              </a:p>
            </p:txBody>
          </p:sp>
        </mc:Choice>
        <mc:Fallback>
          <p:sp>
            <p:nvSpPr>
              <p:cNvPr id="347" name="TextBox 346">
                <a:extLst>
                  <a:ext uri="{FF2B5EF4-FFF2-40B4-BE49-F238E27FC236}">
                    <a16:creationId xmlns:a16="http://schemas.microsoft.com/office/drawing/2014/main" id="{AC1A70DF-98DD-05A6-E585-5B7323A1649D}"/>
                  </a:ext>
                </a:extLst>
              </p:cNvPr>
              <p:cNvSpPr txBox="1">
                <a:spLocks noRot="1" noChangeAspect="1" noMove="1" noResize="1" noEditPoints="1" noAdjustHandles="1" noChangeArrowheads="1" noChangeShapeType="1" noTextEdit="1"/>
              </p:cNvSpPr>
              <p:nvPr/>
            </p:nvSpPr>
            <p:spPr bwMode="auto">
              <a:xfrm>
                <a:off x="7921354" y="4823821"/>
                <a:ext cx="372298" cy="307777"/>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8" name="TextBox 347">
                <a:extLst>
                  <a:ext uri="{FF2B5EF4-FFF2-40B4-BE49-F238E27FC236}">
                    <a16:creationId xmlns:a16="http://schemas.microsoft.com/office/drawing/2014/main" id="{EEDA3E73-B944-AEB1-EE2D-23F3CD5EA630}"/>
                  </a:ext>
                </a:extLst>
              </p:cNvPr>
              <p:cNvSpPr txBox="1"/>
              <p:nvPr/>
            </p:nvSpPr>
            <p:spPr bwMode="auto">
              <a:xfrm>
                <a:off x="4423188" y="6453043"/>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i="1" dirty="0">
                  <a:solidFill>
                    <a:schemeClr val="bg1"/>
                  </a:solidFill>
                </a:endParaRPr>
              </a:p>
            </p:txBody>
          </p:sp>
        </mc:Choice>
        <mc:Fallback>
          <p:sp>
            <p:nvSpPr>
              <p:cNvPr id="348" name="TextBox 347">
                <a:extLst>
                  <a:ext uri="{FF2B5EF4-FFF2-40B4-BE49-F238E27FC236}">
                    <a16:creationId xmlns:a16="http://schemas.microsoft.com/office/drawing/2014/main" id="{EEDA3E73-B944-AEB1-EE2D-23F3CD5EA630}"/>
                  </a:ext>
                </a:extLst>
              </p:cNvPr>
              <p:cNvSpPr txBox="1">
                <a:spLocks noRot="1" noChangeAspect="1" noMove="1" noResize="1" noEditPoints="1" noAdjustHandles="1" noChangeArrowheads="1" noChangeShapeType="1" noTextEdit="1"/>
              </p:cNvSpPr>
              <p:nvPr/>
            </p:nvSpPr>
            <p:spPr bwMode="auto">
              <a:xfrm>
                <a:off x="4423188" y="6453043"/>
                <a:ext cx="372298" cy="307777"/>
              </a:xfrm>
              <a:prstGeom prst="rect">
                <a:avLst/>
              </a:prstGeom>
              <a:blipFill>
                <a:blip r:embed="rId16"/>
                <a:stretch>
                  <a:fillRect b="-4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49" name="TextBox 348">
                <a:extLst>
                  <a:ext uri="{FF2B5EF4-FFF2-40B4-BE49-F238E27FC236}">
                    <a16:creationId xmlns:a16="http://schemas.microsoft.com/office/drawing/2014/main" id="{56210DA0-9C2A-A0D6-7734-A14845B48B90}"/>
                  </a:ext>
                </a:extLst>
              </p:cNvPr>
              <p:cNvSpPr txBox="1"/>
              <p:nvPr/>
            </p:nvSpPr>
            <p:spPr bwMode="auto">
              <a:xfrm>
                <a:off x="6934367" y="3805667"/>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1</m:t>
                          </m:r>
                        </m:sub>
                      </m:sSub>
                    </m:oMath>
                  </m:oMathPara>
                </a14:m>
                <a:endParaRPr lang="en-US" sz="1800" i="1" dirty="0">
                  <a:solidFill>
                    <a:prstClr val="black"/>
                  </a:solidFill>
                </a:endParaRPr>
              </a:p>
            </p:txBody>
          </p:sp>
        </mc:Choice>
        <mc:Fallback>
          <p:sp>
            <p:nvSpPr>
              <p:cNvPr id="349" name="TextBox 348">
                <a:extLst>
                  <a:ext uri="{FF2B5EF4-FFF2-40B4-BE49-F238E27FC236}">
                    <a16:creationId xmlns:a16="http://schemas.microsoft.com/office/drawing/2014/main" id="{56210DA0-9C2A-A0D6-7734-A14845B48B90}"/>
                  </a:ext>
                </a:extLst>
              </p:cNvPr>
              <p:cNvSpPr txBox="1">
                <a:spLocks noRot="1" noChangeAspect="1" noMove="1" noResize="1" noEditPoints="1" noAdjustHandles="1" noChangeArrowheads="1" noChangeShapeType="1" noTextEdit="1"/>
              </p:cNvSpPr>
              <p:nvPr/>
            </p:nvSpPr>
            <p:spPr bwMode="auto">
              <a:xfrm>
                <a:off x="6934367" y="3805667"/>
                <a:ext cx="372298" cy="276999"/>
              </a:xfrm>
              <a:prstGeom prst="rect">
                <a:avLst/>
              </a:prstGeom>
              <a:blipFill>
                <a:blip r:embed="rId17"/>
                <a:stretch>
                  <a:fillRect b="-1739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50" name="TextBox 349">
                <a:extLst>
                  <a:ext uri="{FF2B5EF4-FFF2-40B4-BE49-F238E27FC236}">
                    <a16:creationId xmlns:a16="http://schemas.microsoft.com/office/drawing/2014/main" id="{12369DBE-5CC8-73F9-1CD6-EA467A9C70A1}"/>
                  </a:ext>
                </a:extLst>
              </p:cNvPr>
              <p:cNvSpPr txBox="1"/>
              <p:nvPr/>
            </p:nvSpPr>
            <p:spPr bwMode="auto">
              <a:xfrm>
                <a:off x="7342241" y="3804691"/>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2</m:t>
                          </m:r>
                        </m:sub>
                      </m:sSub>
                    </m:oMath>
                  </m:oMathPara>
                </a14:m>
                <a:endParaRPr lang="en-US" sz="1800" i="1" dirty="0">
                  <a:solidFill>
                    <a:prstClr val="black"/>
                  </a:solidFill>
                </a:endParaRPr>
              </a:p>
            </p:txBody>
          </p:sp>
        </mc:Choice>
        <mc:Fallback>
          <p:sp>
            <p:nvSpPr>
              <p:cNvPr id="350" name="TextBox 349">
                <a:extLst>
                  <a:ext uri="{FF2B5EF4-FFF2-40B4-BE49-F238E27FC236}">
                    <a16:creationId xmlns:a16="http://schemas.microsoft.com/office/drawing/2014/main" id="{12369DBE-5CC8-73F9-1CD6-EA467A9C70A1}"/>
                  </a:ext>
                </a:extLst>
              </p:cNvPr>
              <p:cNvSpPr txBox="1">
                <a:spLocks noRot="1" noChangeAspect="1" noMove="1" noResize="1" noEditPoints="1" noAdjustHandles="1" noChangeArrowheads="1" noChangeShapeType="1" noTextEdit="1"/>
              </p:cNvSpPr>
              <p:nvPr/>
            </p:nvSpPr>
            <p:spPr bwMode="auto">
              <a:xfrm>
                <a:off x="7342241" y="3804691"/>
                <a:ext cx="372298" cy="276999"/>
              </a:xfrm>
              <a:prstGeom prst="rect">
                <a:avLst/>
              </a:prstGeom>
              <a:blipFill>
                <a:blip r:embed="rId18"/>
                <a:stretch>
                  <a:fillRect b="-17391"/>
                </a:stretch>
              </a:blipFill>
              <a:ln w="9525" algn="ctr">
                <a:noFill/>
                <a:miter lim="800000"/>
                <a:headEnd/>
                <a:tailEnd/>
              </a:ln>
              <a:effectLst/>
            </p:spPr>
            <p:txBody>
              <a:bodyPr/>
              <a:lstStyle/>
              <a:p>
                <a:r>
                  <a:rPr lang="en-US">
                    <a:noFill/>
                  </a:rPr>
                  <a:t> </a:t>
                </a:r>
              </a:p>
            </p:txBody>
          </p:sp>
        </mc:Fallback>
      </mc:AlternateContent>
      <p:cxnSp>
        <p:nvCxnSpPr>
          <p:cNvPr id="351" name="Straight Arrow Connector 350">
            <a:extLst>
              <a:ext uri="{FF2B5EF4-FFF2-40B4-BE49-F238E27FC236}">
                <a16:creationId xmlns:a16="http://schemas.microsoft.com/office/drawing/2014/main" id="{78362851-3CF3-A15D-F7A1-EA196C1214D1}"/>
              </a:ext>
            </a:extLst>
          </p:cNvPr>
          <p:cNvCxnSpPr>
            <a:cxnSpLocks/>
          </p:cNvCxnSpPr>
          <p:nvPr/>
        </p:nvCxnSpPr>
        <p:spPr>
          <a:xfrm flipH="1">
            <a:off x="4618096" y="5923156"/>
            <a:ext cx="1688992" cy="529228"/>
          </a:xfrm>
          <a:prstGeom prst="straightConnector1">
            <a:avLst/>
          </a:prstGeom>
          <a:ln w="57150">
            <a:solidFill>
              <a:srgbClr val="00B0F0"/>
            </a:solidFill>
            <a:tailEnd type="stealth" w="lg" len="lg"/>
          </a:ln>
        </p:spPr>
        <p:style>
          <a:lnRef idx="1">
            <a:schemeClr val="dk1"/>
          </a:lnRef>
          <a:fillRef idx="0">
            <a:schemeClr val="dk1"/>
          </a:fillRef>
          <a:effectRef idx="0">
            <a:schemeClr val="dk1"/>
          </a:effectRef>
          <a:fontRef idx="minor">
            <a:schemeClr val="tx1"/>
          </a:fontRef>
        </p:style>
      </p:cxnSp>
      <p:cxnSp>
        <p:nvCxnSpPr>
          <p:cNvPr id="352" name="Straight Arrow Connector 351">
            <a:extLst>
              <a:ext uri="{FF2B5EF4-FFF2-40B4-BE49-F238E27FC236}">
                <a16:creationId xmlns:a16="http://schemas.microsoft.com/office/drawing/2014/main" id="{544BC169-8B4B-EFC4-85F9-5130AB67066A}"/>
              </a:ext>
            </a:extLst>
          </p:cNvPr>
          <p:cNvCxnSpPr>
            <a:cxnSpLocks/>
          </p:cNvCxnSpPr>
          <p:nvPr/>
        </p:nvCxnSpPr>
        <p:spPr>
          <a:xfrm flipH="1">
            <a:off x="4618096" y="5923156"/>
            <a:ext cx="1017978" cy="529228"/>
          </a:xfrm>
          <a:prstGeom prst="straightConnector1">
            <a:avLst/>
          </a:prstGeom>
          <a:ln w="57150">
            <a:solidFill>
              <a:srgbClr val="00B0F0"/>
            </a:solidFill>
            <a:tailEnd type="stealth" w="lg" len="lg"/>
          </a:ln>
        </p:spPr>
        <p:style>
          <a:lnRef idx="1">
            <a:schemeClr val="dk1"/>
          </a:lnRef>
          <a:fillRef idx="0">
            <a:schemeClr val="dk1"/>
          </a:fillRef>
          <a:effectRef idx="0">
            <a:schemeClr val="dk1"/>
          </a:effectRef>
          <a:fontRef idx="minor">
            <a:schemeClr val="tx1"/>
          </a:fontRef>
        </p:style>
      </p:cxnSp>
      <p:cxnSp>
        <p:nvCxnSpPr>
          <p:cNvPr id="353" name="Straight Arrow Connector 352">
            <a:extLst>
              <a:ext uri="{FF2B5EF4-FFF2-40B4-BE49-F238E27FC236}">
                <a16:creationId xmlns:a16="http://schemas.microsoft.com/office/drawing/2014/main" id="{C3A86940-CBD0-D5B3-D9B4-C1F9CD65A758}"/>
              </a:ext>
            </a:extLst>
          </p:cNvPr>
          <p:cNvCxnSpPr>
            <a:cxnSpLocks/>
          </p:cNvCxnSpPr>
          <p:nvPr/>
        </p:nvCxnSpPr>
        <p:spPr>
          <a:xfrm flipH="1">
            <a:off x="4618096" y="5975401"/>
            <a:ext cx="396661" cy="476983"/>
          </a:xfrm>
          <a:prstGeom prst="straightConnector1">
            <a:avLst/>
          </a:prstGeom>
          <a:ln w="57150">
            <a:solidFill>
              <a:srgbClr val="00B0F0"/>
            </a:solidFill>
            <a:tailEnd type="stealth" w="lg" len="lg"/>
          </a:ln>
        </p:spPr>
        <p:style>
          <a:lnRef idx="1">
            <a:schemeClr val="dk1"/>
          </a:lnRef>
          <a:fillRef idx="0">
            <a:schemeClr val="dk1"/>
          </a:fillRef>
          <a:effectRef idx="0">
            <a:schemeClr val="dk1"/>
          </a:effectRef>
          <a:fontRef idx="minor">
            <a:schemeClr val="tx1"/>
          </a:fontRef>
        </p:style>
      </p:cxnSp>
      <p:cxnSp>
        <p:nvCxnSpPr>
          <p:cNvPr id="354" name="Straight Arrow Connector 353">
            <a:extLst>
              <a:ext uri="{FF2B5EF4-FFF2-40B4-BE49-F238E27FC236}">
                <a16:creationId xmlns:a16="http://schemas.microsoft.com/office/drawing/2014/main" id="{4A473970-7A48-3868-8CD4-C69A8FDEA3EB}"/>
              </a:ext>
            </a:extLst>
          </p:cNvPr>
          <p:cNvCxnSpPr>
            <a:cxnSpLocks/>
          </p:cNvCxnSpPr>
          <p:nvPr/>
        </p:nvCxnSpPr>
        <p:spPr>
          <a:xfrm>
            <a:off x="4275503" y="5975401"/>
            <a:ext cx="342593" cy="476983"/>
          </a:xfrm>
          <a:prstGeom prst="straightConnector1">
            <a:avLst/>
          </a:prstGeom>
          <a:ln w="57150">
            <a:solidFill>
              <a:srgbClr val="00B0F0"/>
            </a:solidFill>
            <a:tailEnd type="stealth" w="lg" len="lg"/>
          </a:ln>
        </p:spPr>
        <p:style>
          <a:lnRef idx="1">
            <a:schemeClr val="dk1"/>
          </a:lnRef>
          <a:fillRef idx="0">
            <a:schemeClr val="dk1"/>
          </a:fillRef>
          <a:effectRef idx="0">
            <a:schemeClr val="dk1"/>
          </a:effectRef>
          <a:fontRef idx="minor">
            <a:schemeClr val="tx1"/>
          </a:fontRef>
        </p:style>
      </p:cxnSp>
      <p:cxnSp>
        <p:nvCxnSpPr>
          <p:cNvPr id="355" name="Straight Arrow Connector 354">
            <a:extLst>
              <a:ext uri="{FF2B5EF4-FFF2-40B4-BE49-F238E27FC236}">
                <a16:creationId xmlns:a16="http://schemas.microsoft.com/office/drawing/2014/main" id="{2AFD7B37-4762-7631-A6C3-9EE2DAFC523E}"/>
              </a:ext>
            </a:extLst>
          </p:cNvPr>
          <p:cNvCxnSpPr>
            <a:cxnSpLocks/>
          </p:cNvCxnSpPr>
          <p:nvPr/>
        </p:nvCxnSpPr>
        <p:spPr>
          <a:xfrm>
            <a:off x="3654186" y="5925434"/>
            <a:ext cx="963910" cy="526950"/>
          </a:xfrm>
          <a:prstGeom prst="straightConnector1">
            <a:avLst/>
          </a:prstGeom>
          <a:ln w="57150">
            <a:solidFill>
              <a:srgbClr val="00B0F0"/>
            </a:solidFill>
            <a:tailEnd type="stealth" w="lg" len="lg"/>
          </a:ln>
        </p:spPr>
        <p:style>
          <a:lnRef idx="1">
            <a:schemeClr val="dk1"/>
          </a:lnRef>
          <a:fillRef idx="0">
            <a:schemeClr val="dk1"/>
          </a:fillRef>
          <a:effectRef idx="0">
            <a:schemeClr val="dk1"/>
          </a:effectRef>
          <a:fontRef idx="minor">
            <a:schemeClr val="tx1"/>
          </a:fontRef>
        </p:style>
      </p:cxnSp>
      <p:cxnSp>
        <p:nvCxnSpPr>
          <p:cNvPr id="356" name="Straight Arrow Connector 355">
            <a:extLst>
              <a:ext uri="{FF2B5EF4-FFF2-40B4-BE49-F238E27FC236}">
                <a16:creationId xmlns:a16="http://schemas.microsoft.com/office/drawing/2014/main" id="{6337C5F8-C591-C7C6-0067-19402A74F7EB}"/>
              </a:ext>
            </a:extLst>
          </p:cNvPr>
          <p:cNvCxnSpPr>
            <a:cxnSpLocks/>
          </p:cNvCxnSpPr>
          <p:nvPr/>
        </p:nvCxnSpPr>
        <p:spPr>
          <a:xfrm>
            <a:off x="2914932" y="5925434"/>
            <a:ext cx="1703164" cy="526950"/>
          </a:xfrm>
          <a:prstGeom prst="straightConnector1">
            <a:avLst/>
          </a:prstGeom>
          <a:ln w="57150">
            <a:solidFill>
              <a:srgbClr val="00B0F0"/>
            </a:solidFill>
            <a:tailEnd type="stealth" w="lg" len="lg"/>
          </a:ln>
        </p:spPr>
        <p:style>
          <a:lnRef idx="1">
            <a:schemeClr val="dk1"/>
          </a:lnRef>
          <a:fillRef idx="0">
            <a:schemeClr val="dk1"/>
          </a:fillRef>
          <a:effectRef idx="0">
            <a:schemeClr val="dk1"/>
          </a:effectRef>
          <a:fontRef idx="minor">
            <a:schemeClr val="tx1"/>
          </a:fontRef>
        </p:style>
      </p:cxnSp>
      <p:cxnSp>
        <p:nvCxnSpPr>
          <p:cNvPr id="357" name="Straight Arrow Connector 356">
            <a:extLst>
              <a:ext uri="{FF2B5EF4-FFF2-40B4-BE49-F238E27FC236}">
                <a16:creationId xmlns:a16="http://schemas.microsoft.com/office/drawing/2014/main" id="{6C80525C-9529-5059-6CAB-3F39D06B87FA}"/>
              </a:ext>
            </a:extLst>
          </p:cNvPr>
          <p:cNvCxnSpPr>
            <a:cxnSpLocks/>
          </p:cNvCxnSpPr>
          <p:nvPr/>
        </p:nvCxnSpPr>
        <p:spPr>
          <a:xfrm flipH="1">
            <a:off x="2806485" y="5181565"/>
            <a:ext cx="279715" cy="446371"/>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58" name="Straight Arrow Connector 357">
            <a:extLst>
              <a:ext uri="{FF2B5EF4-FFF2-40B4-BE49-F238E27FC236}">
                <a16:creationId xmlns:a16="http://schemas.microsoft.com/office/drawing/2014/main" id="{F62BDE5E-3E48-6798-755E-E58E585306D8}"/>
              </a:ext>
            </a:extLst>
          </p:cNvPr>
          <p:cNvCxnSpPr>
            <a:cxnSpLocks/>
          </p:cNvCxnSpPr>
          <p:nvPr/>
        </p:nvCxnSpPr>
        <p:spPr>
          <a:xfrm flipH="1">
            <a:off x="2806485" y="5131598"/>
            <a:ext cx="789239"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59" name="Straight Arrow Connector 358">
            <a:extLst>
              <a:ext uri="{FF2B5EF4-FFF2-40B4-BE49-F238E27FC236}">
                <a16:creationId xmlns:a16="http://schemas.microsoft.com/office/drawing/2014/main" id="{3C194B11-FCFC-7BF9-87EF-8B00A3A53114}"/>
              </a:ext>
            </a:extLst>
          </p:cNvPr>
          <p:cNvCxnSpPr>
            <a:cxnSpLocks/>
          </p:cNvCxnSpPr>
          <p:nvPr/>
        </p:nvCxnSpPr>
        <p:spPr>
          <a:xfrm>
            <a:off x="1321754" y="5131598"/>
            <a:ext cx="1484731"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0" name="Straight Arrow Connector 359">
            <a:extLst>
              <a:ext uri="{FF2B5EF4-FFF2-40B4-BE49-F238E27FC236}">
                <a16:creationId xmlns:a16="http://schemas.microsoft.com/office/drawing/2014/main" id="{FD8915A1-8424-511D-FDDE-B1D9323E76FD}"/>
              </a:ext>
            </a:extLst>
          </p:cNvPr>
          <p:cNvCxnSpPr>
            <a:cxnSpLocks/>
          </p:cNvCxnSpPr>
          <p:nvPr/>
        </p:nvCxnSpPr>
        <p:spPr>
          <a:xfrm>
            <a:off x="2576676" y="5131598"/>
            <a:ext cx="229809"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1" name="Straight Arrow Connector 360">
            <a:extLst>
              <a:ext uri="{FF2B5EF4-FFF2-40B4-BE49-F238E27FC236}">
                <a16:creationId xmlns:a16="http://schemas.microsoft.com/office/drawing/2014/main" id="{01C19645-7BE4-E50C-D6A8-9540BD02B259}"/>
              </a:ext>
            </a:extLst>
          </p:cNvPr>
          <p:cNvCxnSpPr>
            <a:cxnSpLocks/>
          </p:cNvCxnSpPr>
          <p:nvPr/>
        </p:nvCxnSpPr>
        <p:spPr>
          <a:xfrm>
            <a:off x="1949215" y="5131598"/>
            <a:ext cx="857270"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2" name="Straight Arrow Connector 361">
            <a:extLst>
              <a:ext uri="{FF2B5EF4-FFF2-40B4-BE49-F238E27FC236}">
                <a16:creationId xmlns:a16="http://schemas.microsoft.com/office/drawing/2014/main" id="{2EF73E5A-81C3-A7D4-AD73-D979CFCB164B}"/>
              </a:ext>
            </a:extLst>
          </p:cNvPr>
          <p:cNvCxnSpPr>
            <a:cxnSpLocks/>
          </p:cNvCxnSpPr>
          <p:nvPr/>
        </p:nvCxnSpPr>
        <p:spPr>
          <a:xfrm flipH="1">
            <a:off x="2806485" y="5131598"/>
            <a:ext cx="1416700"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3" name="Straight Arrow Connector 362">
            <a:extLst>
              <a:ext uri="{FF2B5EF4-FFF2-40B4-BE49-F238E27FC236}">
                <a16:creationId xmlns:a16="http://schemas.microsoft.com/office/drawing/2014/main" id="{3D84AB21-D01D-1526-525F-9B4BFF7B2B31}"/>
              </a:ext>
            </a:extLst>
          </p:cNvPr>
          <p:cNvCxnSpPr>
            <a:cxnSpLocks/>
          </p:cNvCxnSpPr>
          <p:nvPr/>
        </p:nvCxnSpPr>
        <p:spPr>
          <a:xfrm flipH="1">
            <a:off x="3536954" y="5189517"/>
            <a:ext cx="167922" cy="446371"/>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4" name="Straight Arrow Connector 363">
            <a:extLst>
              <a:ext uri="{FF2B5EF4-FFF2-40B4-BE49-F238E27FC236}">
                <a16:creationId xmlns:a16="http://schemas.microsoft.com/office/drawing/2014/main" id="{3F2F01A5-502B-6C30-B2BD-85C1B980A60E}"/>
              </a:ext>
            </a:extLst>
          </p:cNvPr>
          <p:cNvCxnSpPr>
            <a:cxnSpLocks/>
          </p:cNvCxnSpPr>
          <p:nvPr/>
        </p:nvCxnSpPr>
        <p:spPr>
          <a:xfrm flipH="1">
            <a:off x="3536954" y="5139550"/>
            <a:ext cx="677446"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5" name="Straight Arrow Connector 364">
            <a:extLst>
              <a:ext uri="{FF2B5EF4-FFF2-40B4-BE49-F238E27FC236}">
                <a16:creationId xmlns:a16="http://schemas.microsoft.com/office/drawing/2014/main" id="{EA1AC9A3-AC25-C5F5-A4DB-12B91038F672}"/>
              </a:ext>
            </a:extLst>
          </p:cNvPr>
          <p:cNvCxnSpPr>
            <a:cxnSpLocks/>
          </p:cNvCxnSpPr>
          <p:nvPr/>
        </p:nvCxnSpPr>
        <p:spPr>
          <a:xfrm>
            <a:off x="3195352" y="5139550"/>
            <a:ext cx="341602"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6" name="Straight Arrow Connector 365">
            <a:extLst>
              <a:ext uri="{FF2B5EF4-FFF2-40B4-BE49-F238E27FC236}">
                <a16:creationId xmlns:a16="http://schemas.microsoft.com/office/drawing/2014/main" id="{A70074D4-E782-7DBD-778A-7E9061F6C4D5}"/>
              </a:ext>
            </a:extLst>
          </p:cNvPr>
          <p:cNvCxnSpPr>
            <a:cxnSpLocks/>
          </p:cNvCxnSpPr>
          <p:nvPr/>
        </p:nvCxnSpPr>
        <p:spPr>
          <a:xfrm flipH="1">
            <a:off x="3536954" y="5139550"/>
            <a:ext cx="1304907"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7" name="Straight Arrow Connector 366">
            <a:extLst>
              <a:ext uri="{FF2B5EF4-FFF2-40B4-BE49-F238E27FC236}">
                <a16:creationId xmlns:a16="http://schemas.microsoft.com/office/drawing/2014/main" id="{2D100C5F-B86F-4A63-E5C3-F34DA0E12BAB}"/>
              </a:ext>
            </a:extLst>
          </p:cNvPr>
          <p:cNvCxnSpPr>
            <a:cxnSpLocks/>
          </p:cNvCxnSpPr>
          <p:nvPr/>
        </p:nvCxnSpPr>
        <p:spPr>
          <a:xfrm>
            <a:off x="2567891" y="5139550"/>
            <a:ext cx="969063"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8" name="Straight Arrow Connector 367">
            <a:extLst>
              <a:ext uri="{FF2B5EF4-FFF2-40B4-BE49-F238E27FC236}">
                <a16:creationId xmlns:a16="http://schemas.microsoft.com/office/drawing/2014/main" id="{466E4D3A-D80D-C54A-CBD5-B5C1577D5958}"/>
              </a:ext>
            </a:extLst>
          </p:cNvPr>
          <p:cNvCxnSpPr>
            <a:cxnSpLocks/>
          </p:cNvCxnSpPr>
          <p:nvPr/>
        </p:nvCxnSpPr>
        <p:spPr>
          <a:xfrm>
            <a:off x="1940430" y="5139550"/>
            <a:ext cx="1596524"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69" name="Straight Arrow Connector 368">
            <a:extLst>
              <a:ext uri="{FF2B5EF4-FFF2-40B4-BE49-F238E27FC236}">
                <a16:creationId xmlns:a16="http://schemas.microsoft.com/office/drawing/2014/main" id="{D0D700E7-FB70-DBCA-7832-C4CF474F84CA}"/>
              </a:ext>
            </a:extLst>
          </p:cNvPr>
          <p:cNvCxnSpPr>
            <a:cxnSpLocks/>
          </p:cNvCxnSpPr>
          <p:nvPr/>
        </p:nvCxnSpPr>
        <p:spPr>
          <a:xfrm>
            <a:off x="3813347" y="5146256"/>
            <a:ext cx="453395"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0" name="Straight Arrow Connector 369">
            <a:extLst>
              <a:ext uri="{FF2B5EF4-FFF2-40B4-BE49-F238E27FC236}">
                <a16:creationId xmlns:a16="http://schemas.microsoft.com/office/drawing/2014/main" id="{B48B5B6A-8389-B6A5-EC5A-87B0201C665E}"/>
              </a:ext>
            </a:extLst>
          </p:cNvPr>
          <p:cNvCxnSpPr>
            <a:cxnSpLocks/>
          </p:cNvCxnSpPr>
          <p:nvPr/>
        </p:nvCxnSpPr>
        <p:spPr>
          <a:xfrm flipH="1">
            <a:off x="4266742" y="5196223"/>
            <a:ext cx="56129" cy="446371"/>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1" name="Straight Arrow Connector 370">
            <a:extLst>
              <a:ext uri="{FF2B5EF4-FFF2-40B4-BE49-F238E27FC236}">
                <a16:creationId xmlns:a16="http://schemas.microsoft.com/office/drawing/2014/main" id="{A9F145A9-6F09-3D36-A3FC-583ED02874FF}"/>
              </a:ext>
            </a:extLst>
          </p:cNvPr>
          <p:cNvCxnSpPr>
            <a:cxnSpLocks/>
          </p:cNvCxnSpPr>
          <p:nvPr/>
        </p:nvCxnSpPr>
        <p:spPr>
          <a:xfrm flipH="1">
            <a:off x="4266742" y="5146256"/>
            <a:ext cx="565653"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2" name="Straight Arrow Connector 371">
            <a:extLst>
              <a:ext uri="{FF2B5EF4-FFF2-40B4-BE49-F238E27FC236}">
                <a16:creationId xmlns:a16="http://schemas.microsoft.com/office/drawing/2014/main" id="{D581F300-8815-3B46-1EEB-BABC0700218A}"/>
              </a:ext>
            </a:extLst>
          </p:cNvPr>
          <p:cNvCxnSpPr>
            <a:cxnSpLocks/>
          </p:cNvCxnSpPr>
          <p:nvPr/>
        </p:nvCxnSpPr>
        <p:spPr>
          <a:xfrm flipH="1">
            <a:off x="4266742" y="5146256"/>
            <a:ext cx="1193114"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3" name="Straight Arrow Connector 372">
            <a:extLst>
              <a:ext uri="{FF2B5EF4-FFF2-40B4-BE49-F238E27FC236}">
                <a16:creationId xmlns:a16="http://schemas.microsoft.com/office/drawing/2014/main" id="{B0EED387-4751-F40B-D5AD-CCEE9A9F0DAD}"/>
              </a:ext>
            </a:extLst>
          </p:cNvPr>
          <p:cNvCxnSpPr>
            <a:cxnSpLocks/>
          </p:cNvCxnSpPr>
          <p:nvPr/>
        </p:nvCxnSpPr>
        <p:spPr>
          <a:xfrm>
            <a:off x="3185886" y="5146256"/>
            <a:ext cx="1080856"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4" name="Straight Arrow Connector 373">
            <a:extLst>
              <a:ext uri="{FF2B5EF4-FFF2-40B4-BE49-F238E27FC236}">
                <a16:creationId xmlns:a16="http://schemas.microsoft.com/office/drawing/2014/main" id="{BE8A4B6B-2250-7A06-934B-AB19C5F4ABF8}"/>
              </a:ext>
            </a:extLst>
          </p:cNvPr>
          <p:cNvCxnSpPr>
            <a:cxnSpLocks/>
          </p:cNvCxnSpPr>
          <p:nvPr/>
        </p:nvCxnSpPr>
        <p:spPr>
          <a:xfrm>
            <a:off x="4952465" y="5188965"/>
            <a:ext cx="55664" cy="446371"/>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5" name="Straight Arrow Connector 374">
            <a:extLst>
              <a:ext uri="{FF2B5EF4-FFF2-40B4-BE49-F238E27FC236}">
                <a16:creationId xmlns:a16="http://schemas.microsoft.com/office/drawing/2014/main" id="{08A0EBC3-6451-56BA-80F4-413CAE1133FD}"/>
              </a:ext>
            </a:extLst>
          </p:cNvPr>
          <p:cNvCxnSpPr>
            <a:cxnSpLocks/>
          </p:cNvCxnSpPr>
          <p:nvPr/>
        </p:nvCxnSpPr>
        <p:spPr>
          <a:xfrm>
            <a:off x="4442941" y="5138998"/>
            <a:ext cx="565188"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6" name="Straight Arrow Connector 375">
            <a:extLst>
              <a:ext uri="{FF2B5EF4-FFF2-40B4-BE49-F238E27FC236}">
                <a16:creationId xmlns:a16="http://schemas.microsoft.com/office/drawing/2014/main" id="{1F1D3273-1C5A-64E8-7106-65E20ACD73E4}"/>
              </a:ext>
            </a:extLst>
          </p:cNvPr>
          <p:cNvCxnSpPr>
            <a:cxnSpLocks/>
          </p:cNvCxnSpPr>
          <p:nvPr/>
        </p:nvCxnSpPr>
        <p:spPr>
          <a:xfrm flipH="1">
            <a:off x="5008129" y="5138998"/>
            <a:ext cx="453860"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7" name="Straight Arrow Connector 376">
            <a:extLst>
              <a:ext uri="{FF2B5EF4-FFF2-40B4-BE49-F238E27FC236}">
                <a16:creationId xmlns:a16="http://schemas.microsoft.com/office/drawing/2014/main" id="{C29C426E-4F32-4860-F474-4E19D29F2BD9}"/>
              </a:ext>
            </a:extLst>
          </p:cNvPr>
          <p:cNvCxnSpPr>
            <a:cxnSpLocks/>
          </p:cNvCxnSpPr>
          <p:nvPr/>
        </p:nvCxnSpPr>
        <p:spPr>
          <a:xfrm>
            <a:off x="3815480" y="5138998"/>
            <a:ext cx="1192649"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8" name="Straight Arrow Connector 377">
            <a:extLst>
              <a:ext uri="{FF2B5EF4-FFF2-40B4-BE49-F238E27FC236}">
                <a16:creationId xmlns:a16="http://schemas.microsoft.com/office/drawing/2014/main" id="{542F9937-EF39-1B99-A365-C5FA92102762}"/>
              </a:ext>
            </a:extLst>
          </p:cNvPr>
          <p:cNvCxnSpPr>
            <a:cxnSpLocks/>
          </p:cNvCxnSpPr>
          <p:nvPr/>
        </p:nvCxnSpPr>
        <p:spPr>
          <a:xfrm flipH="1">
            <a:off x="5008129" y="5138998"/>
            <a:ext cx="1081321" cy="49633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9" name="Straight Arrow Connector 378">
            <a:extLst>
              <a:ext uri="{FF2B5EF4-FFF2-40B4-BE49-F238E27FC236}">
                <a16:creationId xmlns:a16="http://schemas.microsoft.com/office/drawing/2014/main" id="{F0C904F8-CD98-9E6D-6EFF-9475DBE71222}"/>
              </a:ext>
            </a:extLst>
          </p:cNvPr>
          <p:cNvCxnSpPr>
            <a:cxnSpLocks/>
          </p:cNvCxnSpPr>
          <p:nvPr/>
        </p:nvCxnSpPr>
        <p:spPr>
          <a:xfrm>
            <a:off x="5075549" y="5145897"/>
            <a:ext cx="676981"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0" name="Straight Arrow Connector 379">
            <a:extLst>
              <a:ext uri="{FF2B5EF4-FFF2-40B4-BE49-F238E27FC236}">
                <a16:creationId xmlns:a16="http://schemas.microsoft.com/office/drawing/2014/main" id="{A73E7F0A-BDDF-0185-C30F-5B7441C79D13}"/>
              </a:ext>
            </a:extLst>
          </p:cNvPr>
          <p:cNvCxnSpPr>
            <a:cxnSpLocks/>
          </p:cNvCxnSpPr>
          <p:nvPr/>
        </p:nvCxnSpPr>
        <p:spPr>
          <a:xfrm>
            <a:off x="5585073" y="5195864"/>
            <a:ext cx="167457" cy="444093"/>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1" name="Straight Arrow Connector 380">
            <a:extLst>
              <a:ext uri="{FF2B5EF4-FFF2-40B4-BE49-F238E27FC236}">
                <a16:creationId xmlns:a16="http://schemas.microsoft.com/office/drawing/2014/main" id="{7FD8242C-8D88-5ACB-9916-AFB1E83CA552}"/>
              </a:ext>
            </a:extLst>
          </p:cNvPr>
          <p:cNvCxnSpPr>
            <a:cxnSpLocks/>
          </p:cNvCxnSpPr>
          <p:nvPr/>
        </p:nvCxnSpPr>
        <p:spPr>
          <a:xfrm flipH="1">
            <a:off x="5752530" y="5145897"/>
            <a:ext cx="342067"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2" name="Straight Arrow Connector 381">
            <a:extLst>
              <a:ext uri="{FF2B5EF4-FFF2-40B4-BE49-F238E27FC236}">
                <a16:creationId xmlns:a16="http://schemas.microsoft.com/office/drawing/2014/main" id="{D0C46A73-372A-2DE4-2818-13A3EE050C20}"/>
              </a:ext>
            </a:extLst>
          </p:cNvPr>
          <p:cNvCxnSpPr>
            <a:cxnSpLocks/>
          </p:cNvCxnSpPr>
          <p:nvPr/>
        </p:nvCxnSpPr>
        <p:spPr>
          <a:xfrm flipH="1">
            <a:off x="5752530" y="5145897"/>
            <a:ext cx="969528"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3" name="Straight Arrow Connector 382">
            <a:extLst>
              <a:ext uri="{FF2B5EF4-FFF2-40B4-BE49-F238E27FC236}">
                <a16:creationId xmlns:a16="http://schemas.microsoft.com/office/drawing/2014/main" id="{464E3C06-9B84-DC38-27D5-78ED4671B832}"/>
              </a:ext>
            </a:extLst>
          </p:cNvPr>
          <p:cNvCxnSpPr>
            <a:cxnSpLocks/>
          </p:cNvCxnSpPr>
          <p:nvPr/>
        </p:nvCxnSpPr>
        <p:spPr>
          <a:xfrm>
            <a:off x="4448088" y="5145897"/>
            <a:ext cx="1304442"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4" name="Straight Arrow Connector 383">
            <a:extLst>
              <a:ext uri="{FF2B5EF4-FFF2-40B4-BE49-F238E27FC236}">
                <a16:creationId xmlns:a16="http://schemas.microsoft.com/office/drawing/2014/main" id="{38F86C9E-1DAB-4161-0EC7-81077BEBD786}"/>
              </a:ext>
            </a:extLst>
          </p:cNvPr>
          <p:cNvCxnSpPr>
            <a:cxnSpLocks/>
          </p:cNvCxnSpPr>
          <p:nvPr/>
        </p:nvCxnSpPr>
        <p:spPr>
          <a:xfrm flipH="1">
            <a:off x="5752530" y="5145897"/>
            <a:ext cx="1596989"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5" name="Straight Arrow Connector 384">
            <a:extLst>
              <a:ext uri="{FF2B5EF4-FFF2-40B4-BE49-F238E27FC236}">
                <a16:creationId xmlns:a16="http://schemas.microsoft.com/office/drawing/2014/main" id="{6664A3B7-A4FF-716E-5D88-B9C74C581A53}"/>
              </a:ext>
            </a:extLst>
          </p:cNvPr>
          <p:cNvCxnSpPr>
            <a:cxnSpLocks/>
          </p:cNvCxnSpPr>
          <p:nvPr/>
        </p:nvCxnSpPr>
        <p:spPr>
          <a:xfrm flipH="1">
            <a:off x="6416266" y="5131598"/>
            <a:ext cx="1553438"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6" name="Straight Arrow Connector 385">
            <a:extLst>
              <a:ext uri="{FF2B5EF4-FFF2-40B4-BE49-F238E27FC236}">
                <a16:creationId xmlns:a16="http://schemas.microsoft.com/office/drawing/2014/main" id="{84E294C4-C3BD-1624-F8D6-C3909DA10151}"/>
              </a:ext>
            </a:extLst>
          </p:cNvPr>
          <p:cNvCxnSpPr>
            <a:cxnSpLocks/>
          </p:cNvCxnSpPr>
          <p:nvPr/>
        </p:nvCxnSpPr>
        <p:spPr>
          <a:xfrm>
            <a:off x="6205256" y="5181565"/>
            <a:ext cx="211010" cy="444093"/>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7" name="Straight Arrow Connector 386">
            <a:extLst>
              <a:ext uri="{FF2B5EF4-FFF2-40B4-BE49-F238E27FC236}">
                <a16:creationId xmlns:a16="http://schemas.microsoft.com/office/drawing/2014/main" id="{E900F3DA-C713-64A7-1AC9-E4CE3C6C5F11}"/>
              </a:ext>
            </a:extLst>
          </p:cNvPr>
          <p:cNvCxnSpPr>
            <a:cxnSpLocks/>
          </p:cNvCxnSpPr>
          <p:nvPr/>
        </p:nvCxnSpPr>
        <p:spPr>
          <a:xfrm>
            <a:off x="5695732" y="5131598"/>
            <a:ext cx="720534"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8" name="Straight Arrow Connector 387">
            <a:extLst>
              <a:ext uri="{FF2B5EF4-FFF2-40B4-BE49-F238E27FC236}">
                <a16:creationId xmlns:a16="http://schemas.microsoft.com/office/drawing/2014/main" id="{613932EE-F4C3-F9CF-84BA-4219BBB6A9DD}"/>
              </a:ext>
            </a:extLst>
          </p:cNvPr>
          <p:cNvCxnSpPr>
            <a:cxnSpLocks/>
          </p:cNvCxnSpPr>
          <p:nvPr/>
        </p:nvCxnSpPr>
        <p:spPr>
          <a:xfrm flipH="1">
            <a:off x="6416266" y="5131598"/>
            <a:ext cx="298514"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89" name="Straight Arrow Connector 388">
            <a:extLst>
              <a:ext uri="{FF2B5EF4-FFF2-40B4-BE49-F238E27FC236}">
                <a16:creationId xmlns:a16="http://schemas.microsoft.com/office/drawing/2014/main" id="{0FA00B6A-7926-DB55-4640-243B3E25DDD4}"/>
              </a:ext>
            </a:extLst>
          </p:cNvPr>
          <p:cNvCxnSpPr>
            <a:cxnSpLocks/>
          </p:cNvCxnSpPr>
          <p:nvPr/>
        </p:nvCxnSpPr>
        <p:spPr>
          <a:xfrm flipH="1">
            <a:off x="6416266" y="5131598"/>
            <a:ext cx="925975"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90" name="Straight Arrow Connector 389">
            <a:extLst>
              <a:ext uri="{FF2B5EF4-FFF2-40B4-BE49-F238E27FC236}">
                <a16:creationId xmlns:a16="http://schemas.microsoft.com/office/drawing/2014/main" id="{F087271C-F699-FB40-228B-9E0FF7097B4A}"/>
              </a:ext>
            </a:extLst>
          </p:cNvPr>
          <p:cNvCxnSpPr>
            <a:cxnSpLocks/>
          </p:cNvCxnSpPr>
          <p:nvPr/>
        </p:nvCxnSpPr>
        <p:spPr>
          <a:xfrm>
            <a:off x="5068271" y="5131598"/>
            <a:ext cx="1347995" cy="49406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391" name="AutoShape 39">
            <a:extLst>
              <a:ext uri="{FF2B5EF4-FFF2-40B4-BE49-F238E27FC236}">
                <a16:creationId xmlns:a16="http://schemas.microsoft.com/office/drawing/2014/main" id="{62DFFDB0-6734-3B1D-A29F-7F2444D0B917}"/>
              </a:ext>
            </a:extLst>
          </p:cNvPr>
          <p:cNvSpPr>
            <a:spLocks noChangeArrowheads="1"/>
          </p:cNvSpPr>
          <p:nvPr/>
        </p:nvSpPr>
        <p:spPr bwMode="auto">
          <a:xfrm>
            <a:off x="7357039" y="3827801"/>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92" name="文本框 3">
                <a:extLst>
                  <a:ext uri="{FF2B5EF4-FFF2-40B4-BE49-F238E27FC236}">
                    <a16:creationId xmlns:a16="http://schemas.microsoft.com/office/drawing/2014/main" id="{2DDC406C-B83E-1020-EDA2-0215491B76EA}"/>
                  </a:ext>
                </a:extLst>
              </p:cNvPr>
              <p:cNvSpPr txBox="1"/>
              <p:nvPr/>
            </p:nvSpPr>
            <p:spPr>
              <a:xfrm>
                <a:off x="5365657" y="2678670"/>
                <a:ext cx="1863065" cy="400110"/>
              </a:xfrm>
              <a:prstGeom prst="rect">
                <a:avLst/>
              </a:prstGeom>
              <a:noFill/>
            </p:spPr>
            <p:txBody>
              <a:bodyPr wrap="square" rtlCol="0">
                <a:spAutoFit/>
              </a:bodyPr>
              <a:lstStyle/>
              <a:p>
                <a:pPr>
                  <a:spcBef>
                    <a:spcPts val="2400"/>
                  </a:spcBef>
                  <a:buClr>
                    <a:schemeClr val="tx1"/>
                  </a:buClr>
                  <a:buSzPct val="80000"/>
                </a:pPr>
                <a14:m>
                  <m:oMath xmlns:m="http://schemas.openxmlformats.org/officeDocument/2006/math">
                    <m:r>
                      <a:rPr kumimoji="1" lang="en-US" altLang="zh-CN" b="0" i="1" dirty="0">
                        <a:solidFill>
                          <a:schemeClr val="tx1"/>
                        </a:solidFill>
                        <a:latin typeface="Cambria Math" panose="02040503050406030204" pitchFamily="18" charset="0"/>
                        <a:ea typeface="Cambria Math" panose="02040503050406030204" pitchFamily="18" charset="0"/>
                      </a:rPr>
                      <m:t>=#</m:t>
                    </m:r>
                  </m:oMath>
                </a14:m>
                <a:r>
                  <a:rPr kumimoji="1" lang="zh-CN" altLang="en-US" dirty="0">
                    <a:solidFill>
                      <a:schemeClr val="tx1"/>
                    </a:solidFill>
                    <a:latin typeface="Times New Roman" panose="02020603050405020304" pitchFamily="18" charset="0"/>
                    <a:ea typeface="楷体" panose="02010609060101010101" pitchFamily="49" charset="-122"/>
                  </a:rPr>
                  <a:t> </a:t>
                </a:r>
                <a:r>
                  <a:rPr kumimoji="1" lang="en-US" altLang="zh-CN" dirty="0">
                    <a:solidFill>
                      <a:schemeClr val="tx1"/>
                    </a:solidFill>
                    <a:latin typeface="Times New Roman" panose="02020603050405020304" pitchFamily="18" charset="0"/>
                    <a:ea typeface="楷体" panose="02010609060101010101" pitchFamily="49" charset="-122"/>
                  </a:rPr>
                  <a:t>of </a:t>
                </a:r>
                <a14:m>
                  <m:oMath xmlns:m="http://schemas.openxmlformats.org/officeDocument/2006/math">
                    <m:r>
                      <a:rPr kumimoji="1" lang="en-US" altLang="zh-CN" b="0" i="1" dirty="0">
                        <a:latin typeface="Cambria Math" panose="02040503050406030204" pitchFamily="18" charset="0"/>
                        <a:ea typeface="Cambria Math" panose="02040503050406030204" pitchFamily="18" charset="0"/>
                      </a:rPr>
                      <m:t>𝑣</m:t>
                    </m:r>
                  </m:oMath>
                </a14:m>
                <a:r>
                  <a:rPr kumimoji="1" lang="en-US" altLang="zh-CN" dirty="0">
                    <a:solidFill>
                      <a:schemeClr val="tx1"/>
                    </a:solidFill>
                    <a:latin typeface="Times New Roman" panose="02020603050405020304" pitchFamily="18" charset="0"/>
                    <a:ea typeface="楷体" panose="02010609060101010101" pitchFamily="49" charset="-122"/>
                  </a:rPr>
                  <a:t> nodes</a:t>
                </a:r>
              </a:p>
            </p:txBody>
          </p:sp>
        </mc:Choice>
        <mc:Fallback>
          <p:sp>
            <p:nvSpPr>
              <p:cNvPr id="392" name="文本框 3">
                <a:extLst>
                  <a:ext uri="{FF2B5EF4-FFF2-40B4-BE49-F238E27FC236}">
                    <a16:creationId xmlns:a16="http://schemas.microsoft.com/office/drawing/2014/main" id="{2DDC406C-B83E-1020-EDA2-0215491B76EA}"/>
                  </a:ext>
                </a:extLst>
              </p:cNvPr>
              <p:cNvSpPr txBox="1">
                <a:spLocks noRot="1" noChangeAspect="1" noMove="1" noResize="1" noEditPoints="1" noAdjustHandles="1" noChangeArrowheads="1" noChangeShapeType="1" noTextEdit="1"/>
              </p:cNvSpPr>
              <p:nvPr/>
            </p:nvSpPr>
            <p:spPr>
              <a:xfrm>
                <a:off x="5365657" y="2678670"/>
                <a:ext cx="1863065" cy="400110"/>
              </a:xfrm>
              <a:prstGeom prst="rect">
                <a:avLst/>
              </a:prstGeom>
              <a:blipFill>
                <a:blip r:embed="rId19"/>
                <a:stretch>
                  <a:fillRect t="-6061" b="-24242"/>
                </a:stretch>
              </a:blipFill>
            </p:spPr>
            <p:txBody>
              <a:bodyPr/>
              <a:lstStyle/>
              <a:p>
                <a:r>
                  <a:rPr lang="en-US">
                    <a:noFill/>
                  </a:rPr>
                  <a:t> </a:t>
                </a:r>
              </a:p>
            </p:txBody>
          </p:sp>
        </mc:Fallback>
      </mc:AlternateContent>
      <p:sp>
        <p:nvSpPr>
          <p:cNvPr id="393" name="Left Brace 392">
            <a:extLst>
              <a:ext uri="{FF2B5EF4-FFF2-40B4-BE49-F238E27FC236}">
                <a16:creationId xmlns:a16="http://schemas.microsoft.com/office/drawing/2014/main" id="{464ECB89-2F63-50EB-D4E3-D51BE33F2A4A}"/>
              </a:ext>
            </a:extLst>
          </p:cNvPr>
          <p:cNvSpPr/>
          <p:nvPr/>
        </p:nvSpPr>
        <p:spPr>
          <a:xfrm rot="16200000">
            <a:off x="6180543" y="1999467"/>
            <a:ext cx="215962" cy="1219988"/>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94" name="文本框 3">
                <a:extLst>
                  <a:ext uri="{FF2B5EF4-FFF2-40B4-BE49-F238E27FC236}">
                    <a16:creationId xmlns:a16="http://schemas.microsoft.com/office/drawing/2014/main" id="{931D7E76-9E2A-9219-D11A-6D4804AA3C54}"/>
                  </a:ext>
                </a:extLst>
              </p:cNvPr>
              <p:cNvSpPr txBox="1"/>
              <p:nvPr/>
            </p:nvSpPr>
            <p:spPr>
              <a:xfrm>
                <a:off x="7396227" y="2678670"/>
                <a:ext cx="1863065" cy="400110"/>
              </a:xfrm>
              <a:prstGeom prst="rect">
                <a:avLst/>
              </a:prstGeom>
              <a:noFill/>
            </p:spPr>
            <p:txBody>
              <a:bodyPr wrap="square" rtlCol="0">
                <a:spAutoFit/>
              </a:bodyPr>
              <a:lstStyle/>
              <a:p>
                <a:pPr>
                  <a:spcBef>
                    <a:spcPts val="2400"/>
                  </a:spcBef>
                  <a:buClr>
                    <a:schemeClr val="tx1"/>
                  </a:buClr>
                  <a:buSzPct val="80000"/>
                </a:pPr>
                <a14:m>
                  <m:oMath xmlns:m="http://schemas.openxmlformats.org/officeDocument/2006/math">
                    <m:r>
                      <a:rPr kumimoji="1" lang="en-US" altLang="zh-CN" i="1" dirty="0">
                        <a:latin typeface="Cambria Math" panose="02040503050406030204" pitchFamily="18" charset="0"/>
                        <a:ea typeface="Cambria Math" panose="02040503050406030204" pitchFamily="18" charset="0"/>
                      </a:rPr>
                      <m:t>=</m:t>
                    </m:r>
                    <m:r>
                      <a:rPr kumimoji="1" lang="en-US" altLang="zh-CN" b="0" i="1" dirty="0">
                        <a:solidFill>
                          <a:schemeClr val="tx1"/>
                        </a:solidFill>
                        <a:latin typeface="Cambria Math" panose="02040503050406030204" pitchFamily="18" charset="0"/>
                        <a:ea typeface="Cambria Math" panose="02040503050406030204" pitchFamily="18" charset="0"/>
                      </a:rPr>
                      <m:t>#</m:t>
                    </m:r>
                  </m:oMath>
                </a14:m>
                <a:r>
                  <a:rPr kumimoji="1" lang="zh-CN" altLang="en-US" dirty="0">
                    <a:solidFill>
                      <a:schemeClr val="tx1"/>
                    </a:solidFill>
                    <a:latin typeface="Times New Roman" panose="02020603050405020304" pitchFamily="18" charset="0"/>
                    <a:ea typeface="楷体" panose="02010609060101010101" pitchFamily="49" charset="-122"/>
                  </a:rPr>
                  <a:t> </a:t>
                </a:r>
                <a:r>
                  <a:rPr kumimoji="1" lang="en-US" altLang="zh-CN" dirty="0">
                    <a:solidFill>
                      <a:schemeClr val="tx1"/>
                    </a:solidFill>
                    <a:latin typeface="Times New Roman" panose="02020603050405020304" pitchFamily="18" charset="0"/>
                    <a:ea typeface="楷体" panose="02010609060101010101" pitchFamily="49" charset="-122"/>
                  </a:rPr>
                  <a:t>of </a:t>
                </a:r>
                <a14:m>
                  <m:oMath xmlns:m="http://schemas.openxmlformats.org/officeDocument/2006/math">
                    <m:r>
                      <a:rPr kumimoji="1" lang="en-US" altLang="zh-CN" b="0" i="1" dirty="0">
                        <a:latin typeface="Cambria Math" panose="02040503050406030204" pitchFamily="18" charset="0"/>
                        <a:ea typeface="Cambria Math" panose="02040503050406030204" pitchFamily="18" charset="0"/>
                      </a:rPr>
                      <m:t>𝑥</m:t>
                    </m:r>
                  </m:oMath>
                </a14:m>
                <a:r>
                  <a:rPr kumimoji="1" lang="en-US" altLang="zh-CN" dirty="0">
                    <a:solidFill>
                      <a:schemeClr val="tx1"/>
                    </a:solidFill>
                    <a:latin typeface="Times New Roman" panose="02020603050405020304" pitchFamily="18" charset="0"/>
                    <a:ea typeface="楷体" panose="02010609060101010101" pitchFamily="49" charset="-122"/>
                  </a:rPr>
                  <a:t> nodes</a:t>
                </a:r>
              </a:p>
            </p:txBody>
          </p:sp>
        </mc:Choice>
        <mc:Fallback>
          <p:sp>
            <p:nvSpPr>
              <p:cNvPr id="394" name="文本框 3">
                <a:extLst>
                  <a:ext uri="{FF2B5EF4-FFF2-40B4-BE49-F238E27FC236}">
                    <a16:creationId xmlns:a16="http://schemas.microsoft.com/office/drawing/2014/main" id="{931D7E76-9E2A-9219-D11A-6D4804AA3C54}"/>
                  </a:ext>
                </a:extLst>
              </p:cNvPr>
              <p:cNvSpPr txBox="1">
                <a:spLocks noRot="1" noChangeAspect="1" noMove="1" noResize="1" noEditPoints="1" noAdjustHandles="1" noChangeArrowheads="1" noChangeShapeType="1" noTextEdit="1"/>
              </p:cNvSpPr>
              <p:nvPr/>
            </p:nvSpPr>
            <p:spPr>
              <a:xfrm>
                <a:off x="7396227" y="2678670"/>
                <a:ext cx="1863065" cy="400110"/>
              </a:xfrm>
              <a:prstGeom prst="rect">
                <a:avLst/>
              </a:prstGeom>
              <a:blipFill>
                <a:blip r:embed="rId20"/>
                <a:stretch>
                  <a:fillRect t="-6061" b="-24242"/>
                </a:stretch>
              </a:blipFill>
            </p:spPr>
            <p:txBody>
              <a:bodyPr/>
              <a:lstStyle/>
              <a:p>
                <a:r>
                  <a:rPr lang="en-US">
                    <a:noFill/>
                  </a:rPr>
                  <a:t> </a:t>
                </a:r>
              </a:p>
            </p:txBody>
          </p:sp>
        </mc:Fallback>
      </mc:AlternateContent>
      <p:sp>
        <p:nvSpPr>
          <p:cNvPr id="395" name="Left Brace 394">
            <a:extLst>
              <a:ext uri="{FF2B5EF4-FFF2-40B4-BE49-F238E27FC236}">
                <a16:creationId xmlns:a16="http://schemas.microsoft.com/office/drawing/2014/main" id="{F43B12E7-D1CE-F9DB-594D-D58BA4800F9D}"/>
              </a:ext>
            </a:extLst>
          </p:cNvPr>
          <p:cNvSpPr/>
          <p:nvPr/>
        </p:nvSpPr>
        <p:spPr>
          <a:xfrm rot="16200000">
            <a:off x="8012333" y="1999466"/>
            <a:ext cx="215962" cy="1219988"/>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D4EB4C8C-3E0E-C416-0A37-4B29BC4BA75A}"/>
              </a:ext>
            </a:extLst>
          </p:cNvPr>
          <p:cNvSpPr txBox="1"/>
          <p:nvPr/>
        </p:nvSpPr>
        <p:spPr bwMode="auto">
          <a:xfrm>
            <a:off x="6858744" y="3250771"/>
            <a:ext cx="3203826"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dirty="0">
                <a:solidFill>
                  <a:prstClr val="black"/>
                </a:solidFill>
                <a:latin typeface="Times New Roman" panose="02020603050405020304" pitchFamily="18" charset="0"/>
                <a:cs typeface="Times New Roman" panose="02020603050405020304" pitchFamily="18" charset="0"/>
              </a:rPr>
              <a:t>using the Jump() query</a:t>
            </a:r>
          </a:p>
        </p:txBody>
      </p:sp>
    </p:spTree>
    <p:extLst>
      <p:ext uri="{BB962C8B-B14F-4D97-AF65-F5344CB8AC3E}">
        <p14:creationId xmlns:p14="http://schemas.microsoft.com/office/powerpoint/2010/main" val="1427569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animEffect transition="in" filter="wipe(down)">
                                      <p:cBhvr>
                                        <p:cTn id="7" dur="500"/>
                                        <p:tgtEl>
                                          <p:spTgt spid="356"/>
                                        </p:tgtEl>
                                      </p:cBhvr>
                                    </p:animEffect>
                                  </p:childTnLst>
                                </p:cTn>
                              </p:par>
                              <p:par>
                                <p:cTn id="8" presetID="22" presetClass="entr" presetSubtype="4" fill="hold" nodeType="withEffect">
                                  <p:stCondLst>
                                    <p:cond delay="0"/>
                                  </p:stCondLst>
                                  <p:childTnLst>
                                    <p:set>
                                      <p:cBhvr>
                                        <p:cTn id="9" dur="1" fill="hold">
                                          <p:stCondLst>
                                            <p:cond delay="0"/>
                                          </p:stCondLst>
                                        </p:cTn>
                                        <p:tgtEl>
                                          <p:spTgt spid="355"/>
                                        </p:tgtEl>
                                        <p:attrNameLst>
                                          <p:attrName>style.visibility</p:attrName>
                                        </p:attrNameLst>
                                      </p:cBhvr>
                                      <p:to>
                                        <p:strVal val="visible"/>
                                      </p:to>
                                    </p:set>
                                    <p:animEffect transition="in" filter="wipe(down)">
                                      <p:cBhvr>
                                        <p:cTn id="10" dur="500"/>
                                        <p:tgtEl>
                                          <p:spTgt spid="355"/>
                                        </p:tgtEl>
                                      </p:cBhvr>
                                    </p:animEffect>
                                  </p:childTnLst>
                                </p:cTn>
                              </p:par>
                              <p:par>
                                <p:cTn id="11" presetID="22" presetClass="entr" presetSubtype="4" fill="hold" nodeType="withEffect">
                                  <p:stCondLst>
                                    <p:cond delay="0"/>
                                  </p:stCondLst>
                                  <p:childTnLst>
                                    <p:set>
                                      <p:cBhvr>
                                        <p:cTn id="12" dur="1" fill="hold">
                                          <p:stCondLst>
                                            <p:cond delay="0"/>
                                          </p:stCondLst>
                                        </p:cTn>
                                        <p:tgtEl>
                                          <p:spTgt spid="354"/>
                                        </p:tgtEl>
                                        <p:attrNameLst>
                                          <p:attrName>style.visibility</p:attrName>
                                        </p:attrNameLst>
                                      </p:cBhvr>
                                      <p:to>
                                        <p:strVal val="visible"/>
                                      </p:to>
                                    </p:set>
                                    <p:animEffect transition="in" filter="wipe(down)">
                                      <p:cBhvr>
                                        <p:cTn id="13" dur="500"/>
                                        <p:tgtEl>
                                          <p:spTgt spid="354"/>
                                        </p:tgtEl>
                                      </p:cBhvr>
                                    </p:animEffect>
                                  </p:childTnLst>
                                </p:cTn>
                              </p:par>
                              <p:par>
                                <p:cTn id="14" presetID="22" presetClass="entr" presetSubtype="4" fill="hold" nodeType="withEffect">
                                  <p:stCondLst>
                                    <p:cond delay="0"/>
                                  </p:stCondLst>
                                  <p:childTnLst>
                                    <p:set>
                                      <p:cBhvr>
                                        <p:cTn id="15" dur="1" fill="hold">
                                          <p:stCondLst>
                                            <p:cond delay="0"/>
                                          </p:stCondLst>
                                        </p:cTn>
                                        <p:tgtEl>
                                          <p:spTgt spid="353"/>
                                        </p:tgtEl>
                                        <p:attrNameLst>
                                          <p:attrName>style.visibility</p:attrName>
                                        </p:attrNameLst>
                                      </p:cBhvr>
                                      <p:to>
                                        <p:strVal val="visible"/>
                                      </p:to>
                                    </p:set>
                                    <p:animEffect transition="in" filter="wipe(down)">
                                      <p:cBhvr>
                                        <p:cTn id="16" dur="500"/>
                                        <p:tgtEl>
                                          <p:spTgt spid="353"/>
                                        </p:tgtEl>
                                      </p:cBhvr>
                                    </p:animEffect>
                                  </p:childTnLst>
                                </p:cTn>
                              </p:par>
                              <p:par>
                                <p:cTn id="17" presetID="22" presetClass="entr" presetSubtype="4" fill="hold" nodeType="withEffect">
                                  <p:stCondLst>
                                    <p:cond delay="0"/>
                                  </p:stCondLst>
                                  <p:childTnLst>
                                    <p:set>
                                      <p:cBhvr>
                                        <p:cTn id="18" dur="1" fill="hold">
                                          <p:stCondLst>
                                            <p:cond delay="0"/>
                                          </p:stCondLst>
                                        </p:cTn>
                                        <p:tgtEl>
                                          <p:spTgt spid="352"/>
                                        </p:tgtEl>
                                        <p:attrNameLst>
                                          <p:attrName>style.visibility</p:attrName>
                                        </p:attrNameLst>
                                      </p:cBhvr>
                                      <p:to>
                                        <p:strVal val="visible"/>
                                      </p:to>
                                    </p:set>
                                    <p:animEffect transition="in" filter="wipe(down)">
                                      <p:cBhvr>
                                        <p:cTn id="19" dur="500"/>
                                        <p:tgtEl>
                                          <p:spTgt spid="352"/>
                                        </p:tgtEl>
                                      </p:cBhvr>
                                    </p:animEffect>
                                  </p:childTnLst>
                                </p:cTn>
                              </p:par>
                              <p:par>
                                <p:cTn id="20" presetID="22" presetClass="entr" presetSubtype="4" fill="hold" nodeType="withEffect">
                                  <p:stCondLst>
                                    <p:cond delay="0"/>
                                  </p:stCondLst>
                                  <p:childTnLst>
                                    <p:set>
                                      <p:cBhvr>
                                        <p:cTn id="21" dur="1" fill="hold">
                                          <p:stCondLst>
                                            <p:cond delay="0"/>
                                          </p:stCondLst>
                                        </p:cTn>
                                        <p:tgtEl>
                                          <p:spTgt spid="351"/>
                                        </p:tgtEl>
                                        <p:attrNameLst>
                                          <p:attrName>style.visibility</p:attrName>
                                        </p:attrNameLst>
                                      </p:cBhvr>
                                      <p:to>
                                        <p:strVal val="visible"/>
                                      </p:to>
                                    </p:set>
                                    <p:animEffect transition="in" filter="wipe(down)">
                                      <p:cBhvr>
                                        <p:cTn id="22" dur="500"/>
                                        <p:tgtEl>
                                          <p:spTgt spid="351"/>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357"/>
                                        </p:tgtEl>
                                        <p:attrNameLst>
                                          <p:attrName>style.visibility</p:attrName>
                                        </p:attrNameLst>
                                      </p:cBhvr>
                                      <p:to>
                                        <p:strVal val="visible"/>
                                      </p:to>
                                    </p:set>
                                    <p:animEffect transition="in" filter="wipe(down)">
                                      <p:cBhvr>
                                        <p:cTn id="26" dur="500"/>
                                        <p:tgtEl>
                                          <p:spTgt spid="357"/>
                                        </p:tgtEl>
                                      </p:cBhvr>
                                    </p:animEffect>
                                  </p:childTnLst>
                                </p:cTn>
                              </p:par>
                              <p:par>
                                <p:cTn id="27" presetID="22" presetClass="entr" presetSubtype="4" fill="hold" nodeType="withEffect">
                                  <p:stCondLst>
                                    <p:cond delay="0"/>
                                  </p:stCondLst>
                                  <p:childTnLst>
                                    <p:set>
                                      <p:cBhvr>
                                        <p:cTn id="28" dur="1" fill="hold">
                                          <p:stCondLst>
                                            <p:cond delay="0"/>
                                          </p:stCondLst>
                                        </p:cTn>
                                        <p:tgtEl>
                                          <p:spTgt spid="358"/>
                                        </p:tgtEl>
                                        <p:attrNameLst>
                                          <p:attrName>style.visibility</p:attrName>
                                        </p:attrNameLst>
                                      </p:cBhvr>
                                      <p:to>
                                        <p:strVal val="visible"/>
                                      </p:to>
                                    </p:set>
                                    <p:animEffect transition="in" filter="wipe(down)">
                                      <p:cBhvr>
                                        <p:cTn id="29" dur="500"/>
                                        <p:tgtEl>
                                          <p:spTgt spid="358"/>
                                        </p:tgtEl>
                                      </p:cBhvr>
                                    </p:animEffect>
                                  </p:childTnLst>
                                </p:cTn>
                              </p:par>
                              <p:par>
                                <p:cTn id="30" presetID="22" presetClass="entr" presetSubtype="4" fill="hold" nodeType="withEffect">
                                  <p:stCondLst>
                                    <p:cond delay="0"/>
                                  </p:stCondLst>
                                  <p:childTnLst>
                                    <p:set>
                                      <p:cBhvr>
                                        <p:cTn id="31" dur="1" fill="hold">
                                          <p:stCondLst>
                                            <p:cond delay="0"/>
                                          </p:stCondLst>
                                        </p:cTn>
                                        <p:tgtEl>
                                          <p:spTgt spid="359"/>
                                        </p:tgtEl>
                                        <p:attrNameLst>
                                          <p:attrName>style.visibility</p:attrName>
                                        </p:attrNameLst>
                                      </p:cBhvr>
                                      <p:to>
                                        <p:strVal val="visible"/>
                                      </p:to>
                                    </p:set>
                                    <p:animEffect transition="in" filter="wipe(down)">
                                      <p:cBhvr>
                                        <p:cTn id="32" dur="500"/>
                                        <p:tgtEl>
                                          <p:spTgt spid="359"/>
                                        </p:tgtEl>
                                      </p:cBhvr>
                                    </p:animEffect>
                                  </p:childTnLst>
                                </p:cTn>
                              </p:par>
                              <p:par>
                                <p:cTn id="33" presetID="22" presetClass="entr" presetSubtype="4" fill="hold" nodeType="withEffect">
                                  <p:stCondLst>
                                    <p:cond delay="0"/>
                                  </p:stCondLst>
                                  <p:childTnLst>
                                    <p:set>
                                      <p:cBhvr>
                                        <p:cTn id="34" dur="1" fill="hold">
                                          <p:stCondLst>
                                            <p:cond delay="0"/>
                                          </p:stCondLst>
                                        </p:cTn>
                                        <p:tgtEl>
                                          <p:spTgt spid="360"/>
                                        </p:tgtEl>
                                        <p:attrNameLst>
                                          <p:attrName>style.visibility</p:attrName>
                                        </p:attrNameLst>
                                      </p:cBhvr>
                                      <p:to>
                                        <p:strVal val="visible"/>
                                      </p:to>
                                    </p:set>
                                    <p:animEffect transition="in" filter="wipe(down)">
                                      <p:cBhvr>
                                        <p:cTn id="35" dur="500"/>
                                        <p:tgtEl>
                                          <p:spTgt spid="360"/>
                                        </p:tgtEl>
                                      </p:cBhvr>
                                    </p:animEffect>
                                  </p:childTnLst>
                                </p:cTn>
                              </p:par>
                              <p:par>
                                <p:cTn id="36" presetID="22" presetClass="entr" presetSubtype="4" fill="hold" nodeType="withEffect">
                                  <p:stCondLst>
                                    <p:cond delay="0"/>
                                  </p:stCondLst>
                                  <p:childTnLst>
                                    <p:set>
                                      <p:cBhvr>
                                        <p:cTn id="37" dur="1" fill="hold">
                                          <p:stCondLst>
                                            <p:cond delay="0"/>
                                          </p:stCondLst>
                                        </p:cTn>
                                        <p:tgtEl>
                                          <p:spTgt spid="361"/>
                                        </p:tgtEl>
                                        <p:attrNameLst>
                                          <p:attrName>style.visibility</p:attrName>
                                        </p:attrNameLst>
                                      </p:cBhvr>
                                      <p:to>
                                        <p:strVal val="visible"/>
                                      </p:to>
                                    </p:set>
                                    <p:animEffect transition="in" filter="wipe(down)">
                                      <p:cBhvr>
                                        <p:cTn id="38" dur="500"/>
                                        <p:tgtEl>
                                          <p:spTgt spid="361"/>
                                        </p:tgtEl>
                                      </p:cBhvr>
                                    </p:animEffect>
                                  </p:childTnLst>
                                </p:cTn>
                              </p:par>
                              <p:par>
                                <p:cTn id="39" presetID="22" presetClass="entr" presetSubtype="4" fill="hold" nodeType="withEffect">
                                  <p:stCondLst>
                                    <p:cond delay="0"/>
                                  </p:stCondLst>
                                  <p:childTnLst>
                                    <p:set>
                                      <p:cBhvr>
                                        <p:cTn id="40" dur="1" fill="hold">
                                          <p:stCondLst>
                                            <p:cond delay="0"/>
                                          </p:stCondLst>
                                        </p:cTn>
                                        <p:tgtEl>
                                          <p:spTgt spid="362"/>
                                        </p:tgtEl>
                                        <p:attrNameLst>
                                          <p:attrName>style.visibility</p:attrName>
                                        </p:attrNameLst>
                                      </p:cBhvr>
                                      <p:to>
                                        <p:strVal val="visible"/>
                                      </p:to>
                                    </p:set>
                                    <p:animEffect transition="in" filter="wipe(down)">
                                      <p:cBhvr>
                                        <p:cTn id="41" dur="500"/>
                                        <p:tgtEl>
                                          <p:spTgt spid="362"/>
                                        </p:tgtEl>
                                      </p:cBhvr>
                                    </p:animEffect>
                                  </p:childTnLst>
                                </p:cTn>
                              </p:par>
                            </p:childTnLst>
                          </p:cTn>
                        </p:par>
                        <p:par>
                          <p:cTn id="42" fill="hold">
                            <p:stCondLst>
                              <p:cond delay="1000"/>
                            </p:stCondLst>
                            <p:childTnLst>
                              <p:par>
                                <p:cTn id="43" presetID="22" presetClass="entr" presetSubtype="4" fill="hold" nodeType="afterEffect">
                                  <p:stCondLst>
                                    <p:cond delay="0"/>
                                  </p:stCondLst>
                                  <p:childTnLst>
                                    <p:set>
                                      <p:cBhvr>
                                        <p:cTn id="44" dur="1" fill="hold">
                                          <p:stCondLst>
                                            <p:cond delay="0"/>
                                          </p:stCondLst>
                                        </p:cTn>
                                        <p:tgtEl>
                                          <p:spTgt spid="363"/>
                                        </p:tgtEl>
                                        <p:attrNameLst>
                                          <p:attrName>style.visibility</p:attrName>
                                        </p:attrNameLst>
                                      </p:cBhvr>
                                      <p:to>
                                        <p:strVal val="visible"/>
                                      </p:to>
                                    </p:set>
                                    <p:animEffect transition="in" filter="wipe(down)">
                                      <p:cBhvr>
                                        <p:cTn id="45" dur="500"/>
                                        <p:tgtEl>
                                          <p:spTgt spid="363"/>
                                        </p:tgtEl>
                                      </p:cBhvr>
                                    </p:animEffect>
                                  </p:childTnLst>
                                </p:cTn>
                              </p:par>
                              <p:par>
                                <p:cTn id="46" presetID="22" presetClass="entr" presetSubtype="4" fill="hold" nodeType="withEffect">
                                  <p:stCondLst>
                                    <p:cond delay="0"/>
                                  </p:stCondLst>
                                  <p:childTnLst>
                                    <p:set>
                                      <p:cBhvr>
                                        <p:cTn id="47" dur="1" fill="hold">
                                          <p:stCondLst>
                                            <p:cond delay="0"/>
                                          </p:stCondLst>
                                        </p:cTn>
                                        <p:tgtEl>
                                          <p:spTgt spid="364"/>
                                        </p:tgtEl>
                                        <p:attrNameLst>
                                          <p:attrName>style.visibility</p:attrName>
                                        </p:attrNameLst>
                                      </p:cBhvr>
                                      <p:to>
                                        <p:strVal val="visible"/>
                                      </p:to>
                                    </p:set>
                                    <p:animEffect transition="in" filter="wipe(down)">
                                      <p:cBhvr>
                                        <p:cTn id="48" dur="500"/>
                                        <p:tgtEl>
                                          <p:spTgt spid="364"/>
                                        </p:tgtEl>
                                      </p:cBhvr>
                                    </p:animEffect>
                                  </p:childTnLst>
                                </p:cTn>
                              </p:par>
                              <p:par>
                                <p:cTn id="49" presetID="22" presetClass="entr" presetSubtype="4" fill="hold" nodeType="withEffect">
                                  <p:stCondLst>
                                    <p:cond delay="0"/>
                                  </p:stCondLst>
                                  <p:childTnLst>
                                    <p:set>
                                      <p:cBhvr>
                                        <p:cTn id="50" dur="1" fill="hold">
                                          <p:stCondLst>
                                            <p:cond delay="0"/>
                                          </p:stCondLst>
                                        </p:cTn>
                                        <p:tgtEl>
                                          <p:spTgt spid="365"/>
                                        </p:tgtEl>
                                        <p:attrNameLst>
                                          <p:attrName>style.visibility</p:attrName>
                                        </p:attrNameLst>
                                      </p:cBhvr>
                                      <p:to>
                                        <p:strVal val="visible"/>
                                      </p:to>
                                    </p:set>
                                    <p:animEffect transition="in" filter="wipe(down)">
                                      <p:cBhvr>
                                        <p:cTn id="51" dur="500"/>
                                        <p:tgtEl>
                                          <p:spTgt spid="365"/>
                                        </p:tgtEl>
                                      </p:cBhvr>
                                    </p:animEffect>
                                  </p:childTnLst>
                                </p:cTn>
                              </p:par>
                              <p:par>
                                <p:cTn id="52" presetID="22" presetClass="entr" presetSubtype="4" fill="hold" nodeType="withEffect">
                                  <p:stCondLst>
                                    <p:cond delay="0"/>
                                  </p:stCondLst>
                                  <p:childTnLst>
                                    <p:set>
                                      <p:cBhvr>
                                        <p:cTn id="53" dur="1" fill="hold">
                                          <p:stCondLst>
                                            <p:cond delay="0"/>
                                          </p:stCondLst>
                                        </p:cTn>
                                        <p:tgtEl>
                                          <p:spTgt spid="366"/>
                                        </p:tgtEl>
                                        <p:attrNameLst>
                                          <p:attrName>style.visibility</p:attrName>
                                        </p:attrNameLst>
                                      </p:cBhvr>
                                      <p:to>
                                        <p:strVal val="visible"/>
                                      </p:to>
                                    </p:set>
                                    <p:animEffect transition="in" filter="wipe(down)">
                                      <p:cBhvr>
                                        <p:cTn id="54" dur="500"/>
                                        <p:tgtEl>
                                          <p:spTgt spid="366"/>
                                        </p:tgtEl>
                                      </p:cBhvr>
                                    </p:animEffect>
                                  </p:childTnLst>
                                </p:cTn>
                              </p:par>
                              <p:par>
                                <p:cTn id="55" presetID="22" presetClass="entr" presetSubtype="4" fill="hold" nodeType="withEffect">
                                  <p:stCondLst>
                                    <p:cond delay="0"/>
                                  </p:stCondLst>
                                  <p:childTnLst>
                                    <p:set>
                                      <p:cBhvr>
                                        <p:cTn id="56" dur="1" fill="hold">
                                          <p:stCondLst>
                                            <p:cond delay="0"/>
                                          </p:stCondLst>
                                        </p:cTn>
                                        <p:tgtEl>
                                          <p:spTgt spid="367"/>
                                        </p:tgtEl>
                                        <p:attrNameLst>
                                          <p:attrName>style.visibility</p:attrName>
                                        </p:attrNameLst>
                                      </p:cBhvr>
                                      <p:to>
                                        <p:strVal val="visible"/>
                                      </p:to>
                                    </p:set>
                                    <p:animEffect transition="in" filter="wipe(down)">
                                      <p:cBhvr>
                                        <p:cTn id="57" dur="500"/>
                                        <p:tgtEl>
                                          <p:spTgt spid="367"/>
                                        </p:tgtEl>
                                      </p:cBhvr>
                                    </p:animEffect>
                                  </p:childTnLst>
                                </p:cTn>
                              </p:par>
                              <p:par>
                                <p:cTn id="58" presetID="22" presetClass="entr" presetSubtype="4" fill="hold" nodeType="withEffect">
                                  <p:stCondLst>
                                    <p:cond delay="0"/>
                                  </p:stCondLst>
                                  <p:childTnLst>
                                    <p:set>
                                      <p:cBhvr>
                                        <p:cTn id="59" dur="1" fill="hold">
                                          <p:stCondLst>
                                            <p:cond delay="0"/>
                                          </p:stCondLst>
                                        </p:cTn>
                                        <p:tgtEl>
                                          <p:spTgt spid="368"/>
                                        </p:tgtEl>
                                        <p:attrNameLst>
                                          <p:attrName>style.visibility</p:attrName>
                                        </p:attrNameLst>
                                      </p:cBhvr>
                                      <p:to>
                                        <p:strVal val="visible"/>
                                      </p:to>
                                    </p:set>
                                    <p:animEffect transition="in" filter="wipe(down)">
                                      <p:cBhvr>
                                        <p:cTn id="60" dur="500"/>
                                        <p:tgtEl>
                                          <p:spTgt spid="368"/>
                                        </p:tgtEl>
                                      </p:cBhvr>
                                    </p:animEffect>
                                  </p:childTnLst>
                                </p:cTn>
                              </p:par>
                            </p:childTnLst>
                          </p:cTn>
                        </p:par>
                        <p:par>
                          <p:cTn id="61" fill="hold">
                            <p:stCondLst>
                              <p:cond delay="1500"/>
                            </p:stCondLst>
                            <p:childTnLst>
                              <p:par>
                                <p:cTn id="62" presetID="22" presetClass="entr" presetSubtype="4" fill="hold" nodeType="afterEffect">
                                  <p:stCondLst>
                                    <p:cond delay="0"/>
                                  </p:stCondLst>
                                  <p:childTnLst>
                                    <p:set>
                                      <p:cBhvr>
                                        <p:cTn id="63" dur="1" fill="hold">
                                          <p:stCondLst>
                                            <p:cond delay="0"/>
                                          </p:stCondLst>
                                        </p:cTn>
                                        <p:tgtEl>
                                          <p:spTgt spid="369"/>
                                        </p:tgtEl>
                                        <p:attrNameLst>
                                          <p:attrName>style.visibility</p:attrName>
                                        </p:attrNameLst>
                                      </p:cBhvr>
                                      <p:to>
                                        <p:strVal val="visible"/>
                                      </p:to>
                                    </p:set>
                                    <p:animEffect transition="in" filter="wipe(down)">
                                      <p:cBhvr>
                                        <p:cTn id="64" dur="500"/>
                                        <p:tgtEl>
                                          <p:spTgt spid="369"/>
                                        </p:tgtEl>
                                      </p:cBhvr>
                                    </p:animEffect>
                                  </p:childTnLst>
                                </p:cTn>
                              </p:par>
                              <p:par>
                                <p:cTn id="65" presetID="22" presetClass="entr" presetSubtype="4" fill="hold" nodeType="withEffect">
                                  <p:stCondLst>
                                    <p:cond delay="0"/>
                                  </p:stCondLst>
                                  <p:childTnLst>
                                    <p:set>
                                      <p:cBhvr>
                                        <p:cTn id="66" dur="1" fill="hold">
                                          <p:stCondLst>
                                            <p:cond delay="0"/>
                                          </p:stCondLst>
                                        </p:cTn>
                                        <p:tgtEl>
                                          <p:spTgt spid="370"/>
                                        </p:tgtEl>
                                        <p:attrNameLst>
                                          <p:attrName>style.visibility</p:attrName>
                                        </p:attrNameLst>
                                      </p:cBhvr>
                                      <p:to>
                                        <p:strVal val="visible"/>
                                      </p:to>
                                    </p:set>
                                    <p:animEffect transition="in" filter="wipe(down)">
                                      <p:cBhvr>
                                        <p:cTn id="67" dur="500"/>
                                        <p:tgtEl>
                                          <p:spTgt spid="370"/>
                                        </p:tgtEl>
                                      </p:cBhvr>
                                    </p:animEffect>
                                  </p:childTnLst>
                                </p:cTn>
                              </p:par>
                              <p:par>
                                <p:cTn id="68" presetID="22" presetClass="entr" presetSubtype="4" fill="hold" nodeType="withEffect">
                                  <p:stCondLst>
                                    <p:cond delay="0"/>
                                  </p:stCondLst>
                                  <p:childTnLst>
                                    <p:set>
                                      <p:cBhvr>
                                        <p:cTn id="69" dur="1" fill="hold">
                                          <p:stCondLst>
                                            <p:cond delay="0"/>
                                          </p:stCondLst>
                                        </p:cTn>
                                        <p:tgtEl>
                                          <p:spTgt spid="371"/>
                                        </p:tgtEl>
                                        <p:attrNameLst>
                                          <p:attrName>style.visibility</p:attrName>
                                        </p:attrNameLst>
                                      </p:cBhvr>
                                      <p:to>
                                        <p:strVal val="visible"/>
                                      </p:to>
                                    </p:set>
                                    <p:animEffect transition="in" filter="wipe(down)">
                                      <p:cBhvr>
                                        <p:cTn id="70" dur="500"/>
                                        <p:tgtEl>
                                          <p:spTgt spid="371"/>
                                        </p:tgtEl>
                                      </p:cBhvr>
                                    </p:animEffect>
                                  </p:childTnLst>
                                </p:cTn>
                              </p:par>
                              <p:par>
                                <p:cTn id="71" presetID="22" presetClass="entr" presetSubtype="4" fill="hold" nodeType="withEffect">
                                  <p:stCondLst>
                                    <p:cond delay="0"/>
                                  </p:stCondLst>
                                  <p:childTnLst>
                                    <p:set>
                                      <p:cBhvr>
                                        <p:cTn id="72" dur="1" fill="hold">
                                          <p:stCondLst>
                                            <p:cond delay="0"/>
                                          </p:stCondLst>
                                        </p:cTn>
                                        <p:tgtEl>
                                          <p:spTgt spid="372"/>
                                        </p:tgtEl>
                                        <p:attrNameLst>
                                          <p:attrName>style.visibility</p:attrName>
                                        </p:attrNameLst>
                                      </p:cBhvr>
                                      <p:to>
                                        <p:strVal val="visible"/>
                                      </p:to>
                                    </p:set>
                                    <p:animEffect transition="in" filter="wipe(down)">
                                      <p:cBhvr>
                                        <p:cTn id="73" dur="500"/>
                                        <p:tgtEl>
                                          <p:spTgt spid="372"/>
                                        </p:tgtEl>
                                      </p:cBhvr>
                                    </p:animEffect>
                                  </p:childTnLst>
                                </p:cTn>
                              </p:par>
                              <p:par>
                                <p:cTn id="74" presetID="22" presetClass="entr" presetSubtype="4" fill="hold" nodeType="withEffect">
                                  <p:stCondLst>
                                    <p:cond delay="0"/>
                                  </p:stCondLst>
                                  <p:childTnLst>
                                    <p:set>
                                      <p:cBhvr>
                                        <p:cTn id="75" dur="1" fill="hold">
                                          <p:stCondLst>
                                            <p:cond delay="0"/>
                                          </p:stCondLst>
                                        </p:cTn>
                                        <p:tgtEl>
                                          <p:spTgt spid="373"/>
                                        </p:tgtEl>
                                        <p:attrNameLst>
                                          <p:attrName>style.visibility</p:attrName>
                                        </p:attrNameLst>
                                      </p:cBhvr>
                                      <p:to>
                                        <p:strVal val="visible"/>
                                      </p:to>
                                    </p:set>
                                    <p:animEffect transition="in" filter="wipe(down)">
                                      <p:cBhvr>
                                        <p:cTn id="76" dur="500"/>
                                        <p:tgtEl>
                                          <p:spTgt spid="373"/>
                                        </p:tgtEl>
                                      </p:cBhvr>
                                    </p:animEffect>
                                  </p:childTnLst>
                                </p:cTn>
                              </p:par>
                            </p:childTnLst>
                          </p:cTn>
                        </p:par>
                        <p:par>
                          <p:cTn id="77" fill="hold">
                            <p:stCondLst>
                              <p:cond delay="2000"/>
                            </p:stCondLst>
                            <p:childTnLst>
                              <p:par>
                                <p:cTn id="78" presetID="22" presetClass="entr" presetSubtype="4" fill="hold" nodeType="afterEffect">
                                  <p:stCondLst>
                                    <p:cond delay="0"/>
                                  </p:stCondLst>
                                  <p:childTnLst>
                                    <p:set>
                                      <p:cBhvr>
                                        <p:cTn id="79" dur="1" fill="hold">
                                          <p:stCondLst>
                                            <p:cond delay="0"/>
                                          </p:stCondLst>
                                        </p:cTn>
                                        <p:tgtEl>
                                          <p:spTgt spid="374"/>
                                        </p:tgtEl>
                                        <p:attrNameLst>
                                          <p:attrName>style.visibility</p:attrName>
                                        </p:attrNameLst>
                                      </p:cBhvr>
                                      <p:to>
                                        <p:strVal val="visible"/>
                                      </p:to>
                                    </p:set>
                                    <p:animEffect transition="in" filter="wipe(down)">
                                      <p:cBhvr>
                                        <p:cTn id="80" dur="500"/>
                                        <p:tgtEl>
                                          <p:spTgt spid="374"/>
                                        </p:tgtEl>
                                      </p:cBhvr>
                                    </p:animEffect>
                                  </p:childTnLst>
                                </p:cTn>
                              </p:par>
                              <p:par>
                                <p:cTn id="81" presetID="22" presetClass="entr" presetSubtype="4" fill="hold" nodeType="withEffect">
                                  <p:stCondLst>
                                    <p:cond delay="0"/>
                                  </p:stCondLst>
                                  <p:childTnLst>
                                    <p:set>
                                      <p:cBhvr>
                                        <p:cTn id="82" dur="1" fill="hold">
                                          <p:stCondLst>
                                            <p:cond delay="0"/>
                                          </p:stCondLst>
                                        </p:cTn>
                                        <p:tgtEl>
                                          <p:spTgt spid="375"/>
                                        </p:tgtEl>
                                        <p:attrNameLst>
                                          <p:attrName>style.visibility</p:attrName>
                                        </p:attrNameLst>
                                      </p:cBhvr>
                                      <p:to>
                                        <p:strVal val="visible"/>
                                      </p:to>
                                    </p:set>
                                    <p:animEffect transition="in" filter="wipe(down)">
                                      <p:cBhvr>
                                        <p:cTn id="83" dur="500"/>
                                        <p:tgtEl>
                                          <p:spTgt spid="375"/>
                                        </p:tgtEl>
                                      </p:cBhvr>
                                    </p:animEffect>
                                  </p:childTnLst>
                                </p:cTn>
                              </p:par>
                              <p:par>
                                <p:cTn id="84" presetID="22" presetClass="entr" presetSubtype="4" fill="hold" nodeType="withEffect">
                                  <p:stCondLst>
                                    <p:cond delay="0"/>
                                  </p:stCondLst>
                                  <p:childTnLst>
                                    <p:set>
                                      <p:cBhvr>
                                        <p:cTn id="85" dur="1" fill="hold">
                                          <p:stCondLst>
                                            <p:cond delay="0"/>
                                          </p:stCondLst>
                                        </p:cTn>
                                        <p:tgtEl>
                                          <p:spTgt spid="376"/>
                                        </p:tgtEl>
                                        <p:attrNameLst>
                                          <p:attrName>style.visibility</p:attrName>
                                        </p:attrNameLst>
                                      </p:cBhvr>
                                      <p:to>
                                        <p:strVal val="visible"/>
                                      </p:to>
                                    </p:set>
                                    <p:animEffect transition="in" filter="wipe(down)">
                                      <p:cBhvr>
                                        <p:cTn id="86" dur="500"/>
                                        <p:tgtEl>
                                          <p:spTgt spid="376"/>
                                        </p:tgtEl>
                                      </p:cBhvr>
                                    </p:animEffect>
                                  </p:childTnLst>
                                </p:cTn>
                              </p:par>
                              <p:par>
                                <p:cTn id="87" presetID="22" presetClass="entr" presetSubtype="4" fill="hold" nodeType="withEffect">
                                  <p:stCondLst>
                                    <p:cond delay="0"/>
                                  </p:stCondLst>
                                  <p:childTnLst>
                                    <p:set>
                                      <p:cBhvr>
                                        <p:cTn id="88" dur="1" fill="hold">
                                          <p:stCondLst>
                                            <p:cond delay="0"/>
                                          </p:stCondLst>
                                        </p:cTn>
                                        <p:tgtEl>
                                          <p:spTgt spid="377"/>
                                        </p:tgtEl>
                                        <p:attrNameLst>
                                          <p:attrName>style.visibility</p:attrName>
                                        </p:attrNameLst>
                                      </p:cBhvr>
                                      <p:to>
                                        <p:strVal val="visible"/>
                                      </p:to>
                                    </p:set>
                                    <p:animEffect transition="in" filter="wipe(down)">
                                      <p:cBhvr>
                                        <p:cTn id="89" dur="500"/>
                                        <p:tgtEl>
                                          <p:spTgt spid="377"/>
                                        </p:tgtEl>
                                      </p:cBhvr>
                                    </p:animEffect>
                                  </p:childTnLst>
                                </p:cTn>
                              </p:par>
                              <p:par>
                                <p:cTn id="90" presetID="22" presetClass="entr" presetSubtype="4" fill="hold" nodeType="withEffect">
                                  <p:stCondLst>
                                    <p:cond delay="0"/>
                                  </p:stCondLst>
                                  <p:childTnLst>
                                    <p:set>
                                      <p:cBhvr>
                                        <p:cTn id="91" dur="1" fill="hold">
                                          <p:stCondLst>
                                            <p:cond delay="0"/>
                                          </p:stCondLst>
                                        </p:cTn>
                                        <p:tgtEl>
                                          <p:spTgt spid="378"/>
                                        </p:tgtEl>
                                        <p:attrNameLst>
                                          <p:attrName>style.visibility</p:attrName>
                                        </p:attrNameLst>
                                      </p:cBhvr>
                                      <p:to>
                                        <p:strVal val="visible"/>
                                      </p:to>
                                    </p:set>
                                    <p:animEffect transition="in" filter="wipe(down)">
                                      <p:cBhvr>
                                        <p:cTn id="92" dur="500"/>
                                        <p:tgtEl>
                                          <p:spTgt spid="378"/>
                                        </p:tgtEl>
                                      </p:cBhvr>
                                    </p:animEffect>
                                  </p:childTnLst>
                                </p:cTn>
                              </p:par>
                            </p:childTnLst>
                          </p:cTn>
                        </p:par>
                        <p:par>
                          <p:cTn id="93" fill="hold">
                            <p:stCondLst>
                              <p:cond delay="2500"/>
                            </p:stCondLst>
                            <p:childTnLst>
                              <p:par>
                                <p:cTn id="94" presetID="22" presetClass="entr" presetSubtype="4" fill="hold" nodeType="afterEffect">
                                  <p:stCondLst>
                                    <p:cond delay="0"/>
                                  </p:stCondLst>
                                  <p:childTnLst>
                                    <p:set>
                                      <p:cBhvr>
                                        <p:cTn id="95" dur="1" fill="hold">
                                          <p:stCondLst>
                                            <p:cond delay="0"/>
                                          </p:stCondLst>
                                        </p:cTn>
                                        <p:tgtEl>
                                          <p:spTgt spid="379"/>
                                        </p:tgtEl>
                                        <p:attrNameLst>
                                          <p:attrName>style.visibility</p:attrName>
                                        </p:attrNameLst>
                                      </p:cBhvr>
                                      <p:to>
                                        <p:strVal val="visible"/>
                                      </p:to>
                                    </p:set>
                                    <p:animEffect transition="in" filter="wipe(down)">
                                      <p:cBhvr>
                                        <p:cTn id="96" dur="500"/>
                                        <p:tgtEl>
                                          <p:spTgt spid="379"/>
                                        </p:tgtEl>
                                      </p:cBhvr>
                                    </p:animEffect>
                                  </p:childTnLst>
                                </p:cTn>
                              </p:par>
                              <p:par>
                                <p:cTn id="97" presetID="22" presetClass="entr" presetSubtype="4" fill="hold" nodeType="withEffect">
                                  <p:stCondLst>
                                    <p:cond delay="0"/>
                                  </p:stCondLst>
                                  <p:childTnLst>
                                    <p:set>
                                      <p:cBhvr>
                                        <p:cTn id="98" dur="1" fill="hold">
                                          <p:stCondLst>
                                            <p:cond delay="0"/>
                                          </p:stCondLst>
                                        </p:cTn>
                                        <p:tgtEl>
                                          <p:spTgt spid="380"/>
                                        </p:tgtEl>
                                        <p:attrNameLst>
                                          <p:attrName>style.visibility</p:attrName>
                                        </p:attrNameLst>
                                      </p:cBhvr>
                                      <p:to>
                                        <p:strVal val="visible"/>
                                      </p:to>
                                    </p:set>
                                    <p:animEffect transition="in" filter="wipe(down)">
                                      <p:cBhvr>
                                        <p:cTn id="99" dur="500"/>
                                        <p:tgtEl>
                                          <p:spTgt spid="380"/>
                                        </p:tgtEl>
                                      </p:cBhvr>
                                    </p:animEffect>
                                  </p:childTnLst>
                                </p:cTn>
                              </p:par>
                              <p:par>
                                <p:cTn id="100" presetID="22" presetClass="entr" presetSubtype="4" fill="hold" nodeType="withEffect">
                                  <p:stCondLst>
                                    <p:cond delay="0"/>
                                  </p:stCondLst>
                                  <p:childTnLst>
                                    <p:set>
                                      <p:cBhvr>
                                        <p:cTn id="101" dur="1" fill="hold">
                                          <p:stCondLst>
                                            <p:cond delay="0"/>
                                          </p:stCondLst>
                                        </p:cTn>
                                        <p:tgtEl>
                                          <p:spTgt spid="381"/>
                                        </p:tgtEl>
                                        <p:attrNameLst>
                                          <p:attrName>style.visibility</p:attrName>
                                        </p:attrNameLst>
                                      </p:cBhvr>
                                      <p:to>
                                        <p:strVal val="visible"/>
                                      </p:to>
                                    </p:set>
                                    <p:animEffect transition="in" filter="wipe(down)">
                                      <p:cBhvr>
                                        <p:cTn id="102" dur="500"/>
                                        <p:tgtEl>
                                          <p:spTgt spid="381"/>
                                        </p:tgtEl>
                                      </p:cBhvr>
                                    </p:animEffect>
                                  </p:childTnLst>
                                </p:cTn>
                              </p:par>
                              <p:par>
                                <p:cTn id="103" presetID="22" presetClass="entr" presetSubtype="4" fill="hold" nodeType="withEffect">
                                  <p:stCondLst>
                                    <p:cond delay="0"/>
                                  </p:stCondLst>
                                  <p:childTnLst>
                                    <p:set>
                                      <p:cBhvr>
                                        <p:cTn id="104" dur="1" fill="hold">
                                          <p:stCondLst>
                                            <p:cond delay="0"/>
                                          </p:stCondLst>
                                        </p:cTn>
                                        <p:tgtEl>
                                          <p:spTgt spid="382"/>
                                        </p:tgtEl>
                                        <p:attrNameLst>
                                          <p:attrName>style.visibility</p:attrName>
                                        </p:attrNameLst>
                                      </p:cBhvr>
                                      <p:to>
                                        <p:strVal val="visible"/>
                                      </p:to>
                                    </p:set>
                                    <p:animEffect transition="in" filter="wipe(down)">
                                      <p:cBhvr>
                                        <p:cTn id="105" dur="500"/>
                                        <p:tgtEl>
                                          <p:spTgt spid="382"/>
                                        </p:tgtEl>
                                      </p:cBhvr>
                                    </p:animEffect>
                                  </p:childTnLst>
                                </p:cTn>
                              </p:par>
                              <p:par>
                                <p:cTn id="106" presetID="22" presetClass="entr" presetSubtype="4" fill="hold" nodeType="withEffect">
                                  <p:stCondLst>
                                    <p:cond delay="0"/>
                                  </p:stCondLst>
                                  <p:childTnLst>
                                    <p:set>
                                      <p:cBhvr>
                                        <p:cTn id="107" dur="1" fill="hold">
                                          <p:stCondLst>
                                            <p:cond delay="0"/>
                                          </p:stCondLst>
                                        </p:cTn>
                                        <p:tgtEl>
                                          <p:spTgt spid="383"/>
                                        </p:tgtEl>
                                        <p:attrNameLst>
                                          <p:attrName>style.visibility</p:attrName>
                                        </p:attrNameLst>
                                      </p:cBhvr>
                                      <p:to>
                                        <p:strVal val="visible"/>
                                      </p:to>
                                    </p:set>
                                    <p:animEffect transition="in" filter="wipe(down)">
                                      <p:cBhvr>
                                        <p:cTn id="108" dur="500"/>
                                        <p:tgtEl>
                                          <p:spTgt spid="383"/>
                                        </p:tgtEl>
                                      </p:cBhvr>
                                    </p:animEffect>
                                  </p:childTnLst>
                                </p:cTn>
                              </p:par>
                              <p:par>
                                <p:cTn id="109" presetID="22" presetClass="entr" presetSubtype="4" fill="hold" nodeType="withEffect">
                                  <p:stCondLst>
                                    <p:cond delay="0"/>
                                  </p:stCondLst>
                                  <p:childTnLst>
                                    <p:set>
                                      <p:cBhvr>
                                        <p:cTn id="110" dur="1" fill="hold">
                                          <p:stCondLst>
                                            <p:cond delay="0"/>
                                          </p:stCondLst>
                                        </p:cTn>
                                        <p:tgtEl>
                                          <p:spTgt spid="384"/>
                                        </p:tgtEl>
                                        <p:attrNameLst>
                                          <p:attrName>style.visibility</p:attrName>
                                        </p:attrNameLst>
                                      </p:cBhvr>
                                      <p:to>
                                        <p:strVal val="visible"/>
                                      </p:to>
                                    </p:set>
                                    <p:animEffect transition="in" filter="wipe(down)">
                                      <p:cBhvr>
                                        <p:cTn id="111" dur="500"/>
                                        <p:tgtEl>
                                          <p:spTgt spid="384"/>
                                        </p:tgtEl>
                                      </p:cBhvr>
                                    </p:animEffect>
                                  </p:childTnLst>
                                </p:cTn>
                              </p:par>
                            </p:childTnLst>
                          </p:cTn>
                        </p:par>
                        <p:par>
                          <p:cTn id="112" fill="hold">
                            <p:stCondLst>
                              <p:cond delay="3000"/>
                            </p:stCondLst>
                            <p:childTnLst>
                              <p:par>
                                <p:cTn id="113" presetID="22" presetClass="entr" presetSubtype="4" fill="hold" nodeType="afterEffect">
                                  <p:stCondLst>
                                    <p:cond delay="0"/>
                                  </p:stCondLst>
                                  <p:childTnLst>
                                    <p:set>
                                      <p:cBhvr>
                                        <p:cTn id="114" dur="1" fill="hold">
                                          <p:stCondLst>
                                            <p:cond delay="0"/>
                                          </p:stCondLst>
                                        </p:cTn>
                                        <p:tgtEl>
                                          <p:spTgt spid="385"/>
                                        </p:tgtEl>
                                        <p:attrNameLst>
                                          <p:attrName>style.visibility</p:attrName>
                                        </p:attrNameLst>
                                      </p:cBhvr>
                                      <p:to>
                                        <p:strVal val="visible"/>
                                      </p:to>
                                    </p:set>
                                    <p:animEffect transition="in" filter="wipe(down)">
                                      <p:cBhvr>
                                        <p:cTn id="115" dur="500"/>
                                        <p:tgtEl>
                                          <p:spTgt spid="385"/>
                                        </p:tgtEl>
                                      </p:cBhvr>
                                    </p:animEffect>
                                  </p:childTnLst>
                                </p:cTn>
                              </p:par>
                              <p:par>
                                <p:cTn id="116" presetID="22" presetClass="entr" presetSubtype="4" fill="hold" nodeType="withEffect">
                                  <p:stCondLst>
                                    <p:cond delay="0"/>
                                  </p:stCondLst>
                                  <p:childTnLst>
                                    <p:set>
                                      <p:cBhvr>
                                        <p:cTn id="117" dur="1" fill="hold">
                                          <p:stCondLst>
                                            <p:cond delay="0"/>
                                          </p:stCondLst>
                                        </p:cTn>
                                        <p:tgtEl>
                                          <p:spTgt spid="386"/>
                                        </p:tgtEl>
                                        <p:attrNameLst>
                                          <p:attrName>style.visibility</p:attrName>
                                        </p:attrNameLst>
                                      </p:cBhvr>
                                      <p:to>
                                        <p:strVal val="visible"/>
                                      </p:to>
                                    </p:set>
                                    <p:animEffect transition="in" filter="wipe(down)">
                                      <p:cBhvr>
                                        <p:cTn id="118" dur="500"/>
                                        <p:tgtEl>
                                          <p:spTgt spid="386"/>
                                        </p:tgtEl>
                                      </p:cBhvr>
                                    </p:animEffect>
                                  </p:childTnLst>
                                </p:cTn>
                              </p:par>
                              <p:par>
                                <p:cTn id="119" presetID="22" presetClass="entr" presetSubtype="4" fill="hold" nodeType="withEffect">
                                  <p:stCondLst>
                                    <p:cond delay="0"/>
                                  </p:stCondLst>
                                  <p:childTnLst>
                                    <p:set>
                                      <p:cBhvr>
                                        <p:cTn id="120" dur="1" fill="hold">
                                          <p:stCondLst>
                                            <p:cond delay="0"/>
                                          </p:stCondLst>
                                        </p:cTn>
                                        <p:tgtEl>
                                          <p:spTgt spid="387"/>
                                        </p:tgtEl>
                                        <p:attrNameLst>
                                          <p:attrName>style.visibility</p:attrName>
                                        </p:attrNameLst>
                                      </p:cBhvr>
                                      <p:to>
                                        <p:strVal val="visible"/>
                                      </p:to>
                                    </p:set>
                                    <p:animEffect transition="in" filter="wipe(down)">
                                      <p:cBhvr>
                                        <p:cTn id="121" dur="500"/>
                                        <p:tgtEl>
                                          <p:spTgt spid="387"/>
                                        </p:tgtEl>
                                      </p:cBhvr>
                                    </p:animEffect>
                                  </p:childTnLst>
                                </p:cTn>
                              </p:par>
                              <p:par>
                                <p:cTn id="122" presetID="22" presetClass="entr" presetSubtype="4" fill="hold" nodeType="withEffect">
                                  <p:stCondLst>
                                    <p:cond delay="0"/>
                                  </p:stCondLst>
                                  <p:childTnLst>
                                    <p:set>
                                      <p:cBhvr>
                                        <p:cTn id="123" dur="1" fill="hold">
                                          <p:stCondLst>
                                            <p:cond delay="0"/>
                                          </p:stCondLst>
                                        </p:cTn>
                                        <p:tgtEl>
                                          <p:spTgt spid="388"/>
                                        </p:tgtEl>
                                        <p:attrNameLst>
                                          <p:attrName>style.visibility</p:attrName>
                                        </p:attrNameLst>
                                      </p:cBhvr>
                                      <p:to>
                                        <p:strVal val="visible"/>
                                      </p:to>
                                    </p:set>
                                    <p:animEffect transition="in" filter="wipe(down)">
                                      <p:cBhvr>
                                        <p:cTn id="124" dur="500"/>
                                        <p:tgtEl>
                                          <p:spTgt spid="388"/>
                                        </p:tgtEl>
                                      </p:cBhvr>
                                    </p:animEffect>
                                  </p:childTnLst>
                                </p:cTn>
                              </p:par>
                              <p:par>
                                <p:cTn id="125" presetID="22" presetClass="entr" presetSubtype="4" fill="hold" nodeType="withEffect">
                                  <p:stCondLst>
                                    <p:cond delay="0"/>
                                  </p:stCondLst>
                                  <p:childTnLst>
                                    <p:set>
                                      <p:cBhvr>
                                        <p:cTn id="126" dur="1" fill="hold">
                                          <p:stCondLst>
                                            <p:cond delay="0"/>
                                          </p:stCondLst>
                                        </p:cTn>
                                        <p:tgtEl>
                                          <p:spTgt spid="389"/>
                                        </p:tgtEl>
                                        <p:attrNameLst>
                                          <p:attrName>style.visibility</p:attrName>
                                        </p:attrNameLst>
                                      </p:cBhvr>
                                      <p:to>
                                        <p:strVal val="visible"/>
                                      </p:to>
                                    </p:set>
                                    <p:animEffect transition="in" filter="wipe(down)">
                                      <p:cBhvr>
                                        <p:cTn id="127" dur="500"/>
                                        <p:tgtEl>
                                          <p:spTgt spid="389"/>
                                        </p:tgtEl>
                                      </p:cBhvr>
                                    </p:animEffect>
                                  </p:childTnLst>
                                </p:cTn>
                              </p:par>
                              <p:par>
                                <p:cTn id="128" presetID="22" presetClass="entr" presetSubtype="4" fill="hold" nodeType="withEffect">
                                  <p:stCondLst>
                                    <p:cond delay="0"/>
                                  </p:stCondLst>
                                  <p:childTnLst>
                                    <p:set>
                                      <p:cBhvr>
                                        <p:cTn id="129" dur="1" fill="hold">
                                          <p:stCondLst>
                                            <p:cond delay="0"/>
                                          </p:stCondLst>
                                        </p:cTn>
                                        <p:tgtEl>
                                          <p:spTgt spid="390"/>
                                        </p:tgtEl>
                                        <p:attrNameLst>
                                          <p:attrName>style.visibility</p:attrName>
                                        </p:attrNameLst>
                                      </p:cBhvr>
                                      <p:to>
                                        <p:strVal val="visible"/>
                                      </p:to>
                                    </p:set>
                                    <p:animEffect transition="in" filter="wipe(down)">
                                      <p:cBhvr>
                                        <p:cTn id="130" dur="500"/>
                                        <p:tgtEl>
                                          <p:spTgt spid="390"/>
                                        </p:tgtEl>
                                      </p:cBhvr>
                                    </p:animEffec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8"/>
                                        </p:tgtEl>
                                        <p:attrNameLst>
                                          <p:attrName>style.visibility</p:attrName>
                                        </p:attrNameLst>
                                      </p:cBhvr>
                                      <p:to>
                                        <p:strVal val="visible"/>
                                      </p:to>
                                    </p:set>
                                  </p:childTnLst>
                                </p:cTn>
                              </p:par>
                            </p:childTnLst>
                          </p:cTn>
                        </p:par>
                        <p:par>
                          <p:cTn id="135" fill="hold">
                            <p:stCondLst>
                              <p:cond delay="0"/>
                            </p:stCondLst>
                            <p:childTnLst>
                              <p:par>
                                <p:cTn id="136" presetID="26" presetClass="entr" presetSubtype="0" fill="hold" grpId="0" nodeType="afterEffect">
                                  <p:stCondLst>
                                    <p:cond delay="0"/>
                                  </p:stCondLst>
                                  <p:childTnLst>
                                    <p:set>
                                      <p:cBhvr>
                                        <p:cTn id="137" dur="1" fill="hold">
                                          <p:stCondLst>
                                            <p:cond delay="0"/>
                                          </p:stCondLst>
                                        </p:cTn>
                                        <p:tgtEl>
                                          <p:spTgt spid="391"/>
                                        </p:tgtEl>
                                        <p:attrNameLst>
                                          <p:attrName>style.visibility</p:attrName>
                                        </p:attrNameLst>
                                      </p:cBhvr>
                                      <p:to>
                                        <p:strVal val="visible"/>
                                      </p:to>
                                    </p:set>
                                    <p:animEffect transition="in" filter="wipe(down)">
                                      <p:cBhvr>
                                        <p:cTn id="138" dur="580">
                                          <p:stCondLst>
                                            <p:cond delay="0"/>
                                          </p:stCondLst>
                                        </p:cTn>
                                        <p:tgtEl>
                                          <p:spTgt spid="391"/>
                                        </p:tgtEl>
                                      </p:cBhvr>
                                    </p:animEffect>
                                    <p:anim calcmode="lin" valueType="num">
                                      <p:cBhvr>
                                        <p:cTn id="139" dur="1822" tmFilter="0,0; 0.14,0.36; 0.43,0.73; 0.71,0.91; 1.0,1.0">
                                          <p:stCondLst>
                                            <p:cond delay="0"/>
                                          </p:stCondLst>
                                        </p:cTn>
                                        <p:tgtEl>
                                          <p:spTgt spid="391"/>
                                        </p:tgtEl>
                                        <p:attrNameLst>
                                          <p:attrName>ppt_x</p:attrName>
                                        </p:attrNameLst>
                                      </p:cBhvr>
                                      <p:tavLst>
                                        <p:tav tm="0">
                                          <p:val>
                                            <p:strVal val="#ppt_x-0.25"/>
                                          </p:val>
                                        </p:tav>
                                        <p:tav tm="100000">
                                          <p:val>
                                            <p:strVal val="#ppt_x"/>
                                          </p:val>
                                        </p:tav>
                                      </p:tavLst>
                                    </p:anim>
                                    <p:anim calcmode="lin" valueType="num">
                                      <p:cBhvr>
                                        <p:cTn id="140" dur="664" tmFilter="0.0,0.0; 0.25,0.07; 0.50,0.2; 0.75,0.467; 1.0,1.0">
                                          <p:stCondLst>
                                            <p:cond delay="0"/>
                                          </p:stCondLst>
                                        </p:cTn>
                                        <p:tgtEl>
                                          <p:spTgt spid="391"/>
                                        </p:tgtEl>
                                        <p:attrNameLst>
                                          <p:attrName>ppt_y</p:attrName>
                                        </p:attrNameLst>
                                      </p:cBhvr>
                                      <p:tavLst>
                                        <p:tav tm="0" fmla="#ppt_y-sin(pi*$)/3">
                                          <p:val>
                                            <p:fltVal val="0.5"/>
                                          </p:val>
                                        </p:tav>
                                        <p:tav tm="100000">
                                          <p:val>
                                            <p:fltVal val="1"/>
                                          </p:val>
                                        </p:tav>
                                      </p:tavLst>
                                    </p:anim>
                                    <p:anim calcmode="lin" valueType="num">
                                      <p:cBhvr>
                                        <p:cTn id="141" dur="664" tmFilter="0, 0; 0.125,0.2665; 0.25,0.4; 0.375,0.465; 0.5,0.5;  0.625,0.535; 0.75,0.6; 0.875,0.7335; 1,1">
                                          <p:stCondLst>
                                            <p:cond delay="664"/>
                                          </p:stCondLst>
                                        </p:cTn>
                                        <p:tgtEl>
                                          <p:spTgt spid="391"/>
                                        </p:tgtEl>
                                        <p:attrNameLst>
                                          <p:attrName>ppt_y</p:attrName>
                                        </p:attrNameLst>
                                      </p:cBhvr>
                                      <p:tavLst>
                                        <p:tav tm="0" fmla="#ppt_y-sin(pi*$)/9">
                                          <p:val>
                                            <p:fltVal val="0"/>
                                          </p:val>
                                        </p:tav>
                                        <p:tav tm="100000">
                                          <p:val>
                                            <p:fltVal val="1"/>
                                          </p:val>
                                        </p:tav>
                                      </p:tavLst>
                                    </p:anim>
                                    <p:anim calcmode="lin" valueType="num">
                                      <p:cBhvr>
                                        <p:cTn id="142" dur="332" tmFilter="0, 0; 0.125,0.2665; 0.25,0.4; 0.375,0.465; 0.5,0.5;  0.625,0.535; 0.75,0.6; 0.875,0.7335; 1,1">
                                          <p:stCondLst>
                                            <p:cond delay="1324"/>
                                          </p:stCondLst>
                                        </p:cTn>
                                        <p:tgtEl>
                                          <p:spTgt spid="391"/>
                                        </p:tgtEl>
                                        <p:attrNameLst>
                                          <p:attrName>ppt_y</p:attrName>
                                        </p:attrNameLst>
                                      </p:cBhvr>
                                      <p:tavLst>
                                        <p:tav tm="0" fmla="#ppt_y-sin(pi*$)/27">
                                          <p:val>
                                            <p:fltVal val="0"/>
                                          </p:val>
                                        </p:tav>
                                        <p:tav tm="100000">
                                          <p:val>
                                            <p:fltVal val="1"/>
                                          </p:val>
                                        </p:tav>
                                      </p:tavLst>
                                    </p:anim>
                                    <p:anim calcmode="lin" valueType="num">
                                      <p:cBhvr>
                                        <p:cTn id="143" dur="164" tmFilter="0, 0; 0.125,0.2665; 0.25,0.4; 0.375,0.465; 0.5,0.5;  0.625,0.535; 0.75,0.6; 0.875,0.7335; 1,1">
                                          <p:stCondLst>
                                            <p:cond delay="1656"/>
                                          </p:stCondLst>
                                        </p:cTn>
                                        <p:tgtEl>
                                          <p:spTgt spid="391"/>
                                        </p:tgtEl>
                                        <p:attrNameLst>
                                          <p:attrName>ppt_y</p:attrName>
                                        </p:attrNameLst>
                                      </p:cBhvr>
                                      <p:tavLst>
                                        <p:tav tm="0" fmla="#ppt_y-sin(pi*$)/81">
                                          <p:val>
                                            <p:fltVal val="0"/>
                                          </p:val>
                                        </p:tav>
                                        <p:tav tm="100000">
                                          <p:val>
                                            <p:fltVal val="1"/>
                                          </p:val>
                                        </p:tav>
                                      </p:tavLst>
                                    </p:anim>
                                    <p:animScale>
                                      <p:cBhvr>
                                        <p:cTn id="144" dur="26">
                                          <p:stCondLst>
                                            <p:cond delay="650"/>
                                          </p:stCondLst>
                                        </p:cTn>
                                        <p:tgtEl>
                                          <p:spTgt spid="391"/>
                                        </p:tgtEl>
                                      </p:cBhvr>
                                      <p:to x="100000" y="60000"/>
                                    </p:animScale>
                                    <p:animScale>
                                      <p:cBhvr>
                                        <p:cTn id="145" dur="166" decel="50000">
                                          <p:stCondLst>
                                            <p:cond delay="676"/>
                                          </p:stCondLst>
                                        </p:cTn>
                                        <p:tgtEl>
                                          <p:spTgt spid="391"/>
                                        </p:tgtEl>
                                      </p:cBhvr>
                                      <p:to x="100000" y="100000"/>
                                    </p:animScale>
                                    <p:animScale>
                                      <p:cBhvr>
                                        <p:cTn id="146" dur="26">
                                          <p:stCondLst>
                                            <p:cond delay="1312"/>
                                          </p:stCondLst>
                                        </p:cTn>
                                        <p:tgtEl>
                                          <p:spTgt spid="391"/>
                                        </p:tgtEl>
                                      </p:cBhvr>
                                      <p:to x="100000" y="80000"/>
                                    </p:animScale>
                                    <p:animScale>
                                      <p:cBhvr>
                                        <p:cTn id="147" dur="166" decel="50000">
                                          <p:stCondLst>
                                            <p:cond delay="1338"/>
                                          </p:stCondLst>
                                        </p:cTn>
                                        <p:tgtEl>
                                          <p:spTgt spid="391"/>
                                        </p:tgtEl>
                                      </p:cBhvr>
                                      <p:to x="100000" y="100000"/>
                                    </p:animScale>
                                    <p:animScale>
                                      <p:cBhvr>
                                        <p:cTn id="148" dur="26">
                                          <p:stCondLst>
                                            <p:cond delay="1642"/>
                                          </p:stCondLst>
                                        </p:cTn>
                                        <p:tgtEl>
                                          <p:spTgt spid="391"/>
                                        </p:tgtEl>
                                      </p:cBhvr>
                                      <p:to x="100000" y="90000"/>
                                    </p:animScale>
                                    <p:animScale>
                                      <p:cBhvr>
                                        <p:cTn id="149" dur="166" decel="50000">
                                          <p:stCondLst>
                                            <p:cond delay="1668"/>
                                          </p:stCondLst>
                                        </p:cTn>
                                        <p:tgtEl>
                                          <p:spTgt spid="391"/>
                                        </p:tgtEl>
                                      </p:cBhvr>
                                      <p:to x="100000" y="100000"/>
                                    </p:animScale>
                                    <p:animScale>
                                      <p:cBhvr>
                                        <p:cTn id="150" dur="26">
                                          <p:stCondLst>
                                            <p:cond delay="1808"/>
                                          </p:stCondLst>
                                        </p:cTn>
                                        <p:tgtEl>
                                          <p:spTgt spid="391"/>
                                        </p:tgtEl>
                                      </p:cBhvr>
                                      <p:to x="100000" y="95000"/>
                                    </p:animScale>
                                    <p:animScale>
                                      <p:cBhvr>
                                        <p:cTn id="151" dur="166" decel="50000">
                                          <p:stCondLst>
                                            <p:cond delay="1834"/>
                                          </p:stCondLst>
                                        </p:cTn>
                                        <p:tgtEl>
                                          <p:spTgt spid="391"/>
                                        </p:tgtEl>
                                      </p:cBhvr>
                                      <p:to x="100000" y="100000"/>
                                    </p:animScale>
                                  </p:childTnLst>
                                </p:cTn>
                              </p:par>
                            </p:childTnLst>
                          </p:cTn>
                        </p:par>
                        <p:par>
                          <p:cTn id="152" fill="hold">
                            <p:stCondLst>
                              <p:cond delay="2000"/>
                            </p:stCondLst>
                            <p:childTnLst>
                              <p:par>
                                <p:cTn id="153" presetID="0" presetClass="path" presetSubtype="0" accel="50000" decel="50000" fill="hold" grpId="1" nodeType="afterEffect">
                                  <p:stCondLst>
                                    <p:cond delay="0"/>
                                  </p:stCondLst>
                                  <p:childTnLst>
                                    <p:animMotion origin="layout" path="M -2.03566E-7 -2.36267E-6 L 0.05602 0.13069 " pathEditMode="relative" rAng="0" ptsTypes="AA">
                                      <p:cBhvr>
                                        <p:cTn id="154" dur="1000" fill="hold"/>
                                        <p:tgtEl>
                                          <p:spTgt spid="391"/>
                                        </p:tgtEl>
                                        <p:attrNameLst>
                                          <p:attrName>ppt_x</p:attrName>
                                          <p:attrName>ppt_y</p:attrName>
                                        </p:attrNameLst>
                                      </p:cBhvr>
                                      <p:rCtr x="2793" y="65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 grpId="0" animBg="1"/>
      <p:bldP spid="391" grpId="1"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E7214-40CC-BBB9-C113-E5F0B6D06ED1}"/>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58" name="TextBox 257">
                <a:extLst>
                  <a:ext uri="{FF2B5EF4-FFF2-40B4-BE49-F238E27FC236}">
                    <a16:creationId xmlns:a16="http://schemas.microsoft.com/office/drawing/2014/main" id="{9BC420BD-932D-5FBD-AA13-D493B1121BAD}"/>
                  </a:ext>
                </a:extLst>
              </p:cNvPr>
              <p:cNvSpPr txBox="1"/>
              <p:nvPr/>
            </p:nvSpPr>
            <p:spPr bwMode="auto">
              <a:xfrm>
                <a:off x="5023295" y="5795260"/>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i="1" dirty="0">
                  <a:solidFill>
                    <a:prstClr val="black"/>
                  </a:solidFill>
                </a:endParaRPr>
              </a:p>
            </p:txBody>
          </p:sp>
        </mc:Choice>
        <mc:Fallback>
          <p:sp>
            <p:nvSpPr>
              <p:cNvPr id="258" name="TextBox 257">
                <a:extLst>
                  <a:ext uri="{FF2B5EF4-FFF2-40B4-BE49-F238E27FC236}">
                    <a16:creationId xmlns:a16="http://schemas.microsoft.com/office/drawing/2014/main" id="{9BC420BD-932D-5FBD-AA13-D493B1121BAD}"/>
                  </a:ext>
                </a:extLst>
              </p:cNvPr>
              <p:cNvSpPr txBox="1">
                <a:spLocks noRot="1" noChangeAspect="1" noMove="1" noResize="1" noEditPoints="1" noAdjustHandles="1" noChangeArrowheads="1" noChangeShapeType="1" noTextEdit="1"/>
              </p:cNvSpPr>
              <p:nvPr/>
            </p:nvSpPr>
            <p:spPr bwMode="auto">
              <a:xfrm>
                <a:off x="5023295" y="5795260"/>
                <a:ext cx="372298" cy="307777"/>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27" name="圆角矩形 16">
            <a:extLst>
              <a:ext uri="{FF2B5EF4-FFF2-40B4-BE49-F238E27FC236}">
                <a16:creationId xmlns:a16="http://schemas.microsoft.com/office/drawing/2014/main" id="{E736448F-D4FA-BFC3-6F53-BB09F3D5359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20" name="标题 24">
                <a:extLst>
                  <a:ext uri="{FF2B5EF4-FFF2-40B4-BE49-F238E27FC236}">
                    <a16:creationId xmlns:a16="http://schemas.microsoft.com/office/drawing/2014/main" id="{B77F4544-6032-C9C8-71F9-E545A70336DC}"/>
                  </a:ext>
                </a:extLst>
              </p:cNvPr>
              <p:cNvSpPr txBox="1">
                <a:spLocks/>
              </p:cNvSpPr>
              <p:nvPr/>
            </p:nvSpPr>
            <p:spPr>
              <a:xfrm>
                <a:off x="563625" y="516998"/>
                <a:ext cx="9658547"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Constructing lower bound of </a:t>
                </a:r>
                <a14:m>
                  <m:oMath xmlns:m="http://schemas.openxmlformats.org/officeDocument/2006/math">
                    <m:r>
                      <m:rPr>
                        <m:sty m:val="p"/>
                      </m:rPr>
                      <a:rPr lang="el-GR" altLang="zh-CN" sz="25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2500" i="1">
                            <a:solidFill>
                              <a:schemeClr val="tx1"/>
                            </a:solidFill>
                            <a:latin typeface="Cambria Math" panose="02040503050406030204" pitchFamily="18" charset="0"/>
                            <a:cs typeface="Times New Roman" panose="02020603050405020304" pitchFamily="18" charset="0"/>
                          </a:rPr>
                        </m:ctrlPr>
                      </m:dPr>
                      <m:e>
                        <m:sSup>
                          <m:sSupPr>
                            <m:ctrlPr>
                              <a:rPr lang="en-US" altLang="zh-CN" sz="2500" i="1">
                                <a:latin typeface="Cambria Math" panose="02040503050406030204" pitchFamily="18" charset="0"/>
                                <a:cs typeface="Times New Roman" panose="02020603050405020304" pitchFamily="18" charset="0"/>
                              </a:rPr>
                            </m:ctrlPr>
                          </m:sSupPr>
                          <m:e>
                            <m:r>
                              <a:rPr lang="en-US" altLang="zh-CN" sz="2500" i="1">
                                <a:latin typeface="Cambria Math" panose="02040503050406030204" pitchFamily="18" charset="0"/>
                                <a:cs typeface="Times New Roman" panose="02020603050405020304" pitchFamily="18" charset="0"/>
                              </a:rPr>
                              <m:t>𝑛</m:t>
                            </m:r>
                          </m:e>
                          <m:sup>
                            <m:f>
                              <m:fPr>
                                <m:ctrlPr>
                                  <a:rPr lang="en-US" altLang="zh-CN" sz="2500" i="1">
                                    <a:latin typeface="Cambria Math" panose="02040503050406030204" pitchFamily="18" charset="0"/>
                                    <a:cs typeface="Times New Roman" panose="02020603050405020304" pitchFamily="18" charset="0"/>
                                  </a:rPr>
                                </m:ctrlPr>
                              </m:fPr>
                              <m:num>
                                <m:r>
                                  <a:rPr lang="en-US" altLang="zh-CN" sz="2500" i="1">
                                    <a:latin typeface="Cambria Math" panose="02040503050406030204" pitchFamily="18" charset="0"/>
                                    <a:cs typeface="Times New Roman" panose="02020603050405020304" pitchFamily="18" charset="0"/>
                                  </a:rPr>
                                  <m:t>1</m:t>
                                </m:r>
                              </m:num>
                              <m:den>
                                <m:r>
                                  <a:rPr lang="en-US" altLang="zh-CN" sz="2500" i="1">
                                    <a:latin typeface="Cambria Math" panose="02040503050406030204" pitchFamily="18" charset="0"/>
                                    <a:cs typeface="Times New Roman" panose="02020603050405020304" pitchFamily="18" charset="0"/>
                                  </a:rPr>
                                  <m:t>2</m:t>
                                </m:r>
                              </m:den>
                            </m:f>
                          </m:sup>
                        </m:sSup>
                        <m:r>
                          <a:rPr lang="en-US" altLang="zh-CN" sz="2500" i="1">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500" i="1">
                                <a:latin typeface="Cambria Math" panose="02040503050406030204" pitchFamily="18" charset="0"/>
                                <a:cs typeface="Times New Roman" panose="02020603050405020304" pitchFamily="18" charset="0"/>
                              </a:rPr>
                            </m:ctrlPr>
                          </m:funcPr>
                          <m:fName>
                            <m:r>
                              <m:rPr>
                                <m:sty m:val="p"/>
                              </m:rPr>
                              <a:rPr lang="en-US" altLang="zh-CN" sz="2500">
                                <a:latin typeface="Cambria Math" panose="02040503050406030204" pitchFamily="18" charset="0"/>
                                <a:cs typeface="Times New Roman" panose="02020603050405020304" pitchFamily="18" charset="0"/>
                              </a:rPr>
                              <m:t>min</m:t>
                            </m:r>
                          </m:fName>
                          <m:e>
                            <m:d>
                              <m:dPr>
                                <m:ctrlPr>
                                  <a:rPr lang="en-US" altLang="zh-CN" sz="2500" i="1">
                                    <a:latin typeface="Cambria Math" panose="02040503050406030204" pitchFamily="18" charset="0"/>
                                    <a:cs typeface="Times New Roman" panose="02020603050405020304" pitchFamily="18" charset="0"/>
                                  </a:rPr>
                                </m:ctrlPr>
                              </m:dPr>
                              <m:e>
                                <m:f>
                                  <m:fPr>
                                    <m:ctrlPr>
                                      <a:rPr lang="en-US" altLang="zh-CN" sz="2500" i="1">
                                        <a:latin typeface="Cambria Math" panose="02040503050406030204" pitchFamily="18" charset="0"/>
                                        <a:cs typeface="Times New Roman" panose="02020603050405020304" pitchFamily="18" charset="0"/>
                                      </a:rPr>
                                    </m:ctrlPr>
                                  </m:fPr>
                                  <m:num>
                                    <m:sSubSup>
                                      <m:sSubSupPr>
                                        <m:ctrlPr>
                                          <a:rPr lang="en-US" altLang="zh-CN" sz="2500" i="1">
                                            <a:latin typeface="Cambria Math" panose="02040503050406030204" pitchFamily="18" charset="0"/>
                                            <a:cs typeface="Times New Roman" panose="02020603050405020304" pitchFamily="18" charset="0"/>
                                          </a:rPr>
                                        </m:ctrlPr>
                                      </m:sSubSupPr>
                                      <m:e>
                                        <m:r>
                                          <m:rPr>
                                            <m:sty m:val="p"/>
                                          </m:rPr>
                                          <a:rPr lang="en-US" altLang="zh-CN" sz="2500">
                                            <a:latin typeface="Cambria Math" panose="02040503050406030204" pitchFamily="18" charset="0"/>
                                            <a:cs typeface="Times New Roman" panose="02020603050405020304" pitchFamily="18" charset="0"/>
                                          </a:rPr>
                                          <m:t>Δ</m:t>
                                        </m:r>
                                      </m:e>
                                      <m:sub>
                                        <m:r>
                                          <m:rPr>
                                            <m:sty m:val="p"/>
                                          </m:rPr>
                                          <a:rPr lang="en-US" altLang="zh-CN" sz="2500">
                                            <a:latin typeface="Cambria Math" panose="02040503050406030204" pitchFamily="18" charset="0"/>
                                            <a:cs typeface="Times New Roman" panose="02020603050405020304" pitchFamily="18" charset="0"/>
                                          </a:rPr>
                                          <m:t>in</m:t>
                                        </m:r>
                                      </m:sub>
                                      <m:sup>
                                        <m:r>
                                          <a:rPr lang="en-US" altLang="zh-CN" sz="2500" b="0" i="1">
                                            <a:latin typeface="Cambria Math" panose="02040503050406030204" pitchFamily="18" charset="0"/>
                                            <a:cs typeface="Times New Roman" panose="02020603050405020304" pitchFamily="18" charset="0"/>
                                          </a:rPr>
                                          <m:t>1/2</m:t>
                                        </m:r>
                                      </m:sup>
                                    </m:sSubSup>
                                  </m:num>
                                  <m:den>
                                    <m:sSup>
                                      <m:sSupPr>
                                        <m:ctrlPr>
                                          <a:rPr lang="en-US" altLang="zh-CN" sz="2500" b="0" i="1">
                                            <a:latin typeface="Cambria Math" panose="02040503050406030204" pitchFamily="18" charset="0"/>
                                            <a:cs typeface="Times New Roman" panose="02020603050405020304" pitchFamily="18" charset="0"/>
                                          </a:rPr>
                                        </m:ctrlPr>
                                      </m:sSupPr>
                                      <m:e>
                                        <m:r>
                                          <a:rPr lang="en-US" altLang="zh-CN" sz="2500" b="0" i="1">
                                            <a:latin typeface="Cambria Math" panose="02040503050406030204" pitchFamily="18" charset="0"/>
                                            <a:cs typeface="Times New Roman" panose="02020603050405020304" pitchFamily="18" charset="0"/>
                                          </a:rPr>
                                          <m:t>𝑛</m:t>
                                        </m:r>
                                      </m:e>
                                      <m:sup>
                                        <m:r>
                                          <a:rPr lang="en-US" altLang="zh-CN" sz="2500" b="0" i="1">
                                            <a:latin typeface="Cambria Math" panose="02040503050406030204" pitchFamily="18" charset="0"/>
                                            <a:ea typeface="Cambria Math" panose="02040503050406030204" pitchFamily="18" charset="0"/>
                                            <a:cs typeface="Times New Roman" panose="02020603050405020304" pitchFamily="18" charset="0"/>
                                          </a:rPr>
                                          <m:t>𝛾</m:t>
                                        </m:r>
                                      </m:sup>
                                    </m:sSup>
                                  </m:den>
                                </m:f>
                                <m:r>
                                  <a:rPr lang="en-US" altLang="zh-CN" sz="2500" i="1">
                                    <a:latin typeface="Cambria Math" panose="02040503050406030204" pitchFamily="18" charset="0"/>
                                    <a:cs typeface="Times New Roman" panose="02020603050405020304" pitchFamily="18" charset="0"/>
                                  </a:rPr>
                                  <m:t>,</m:t>
                                </m:r>
                                <m:f>
                                  <m:fPr>
                                    <m:ctrlPr>
                                      <a:rPr lang="en-US" altLang="zh-CN" sz="2500" i="1">
                                        <a:latin typeface="Cambria Math" panose="02040503050406030204" pitchFamily="18" charset="0"/>
                                        <a:cs typeface="Times New Roman" panose="02020603050405020304" pitchFamily="18" charset="0"/>
                                      </a:rPr>
                                    </m:ctrlPr>
                                  </m:fPr>
                                  <m:num>
                                    <m:sSubSup>
                                      <m:sSubSupPr>
                                        <m:ctrlPr>
                                          <a:rPr lang="en-US" altLang="zh-CN" sz="2500" i="1">
                                            <a:latin typeface="Cambria Math" panose="02040503050406030204" pitchFamily="18" charset="0"/>
                                            <a:cs typeface="Times New Roman" panose="02020603050405020304" pitchFamily="18" charset="0"/>
                                          </a:rPr>
                                        </m:ctrlPr>
                                      </m:sSubSupPr>
                                      <m:e>
                                        <m:r>
                                          <m:rPr>
                                            <m:sty m:val="p"/>
                                          </m:rPr>
                                          <a:rPr lang="en-US" altLang="zh-CN" sz="2500">
                                            <a:latin typeface="Cambria Math" panose="02040503050406030204" pitchFamily="18" charset="0"/>
                                            <a:cs typeface="Times New Roman" panose="02020603050405020304" pitchFamily="18" charset="0"/>
                                          </a:rPr>
                                          <m:t>Δ</m:t>
                                        </m:r>
                                      </m:e>
                                      <m:sub>
                                        <m:r>
                                          <m:rPr>
                                            <m:sty m:val="p"/>
                                          </m:rPr>
                                          <a:rPr lang="en-US" altLang="zh-CN" sz="2500">
                                            <a:latin typeface="Cambria Math" panose="02040503050406030204" pitchFamily="18" charset="0"/>
                                            <a:cs typeface="Times New Roman" panose="02020603050405020304" pitchFamily="18" charset="0"/>
                                          </a:rPr>
                                          <m:t>out</m:t>
                                        </m:r>
                                      </m:sub>
                                      <m:sup>
                                        <m:r>
                                          <a:rPr lang="en-US" altLang="zh-CN" sz="2500" b="0" i="1">
                                            <a:latin typeface="Cambria Math" panose="02040503050406030204" pitchFamily="18" charset="0"/>
                                            <a:cs typeface="Times New Roman" panose="02020603050405020304" pitchFamily="18" charset="0"/>
                                          </a:rPr>
                                          <m:t>1/2</m:t>
                                        </m:r>
                                      </m:sup>
                                    </m:sSubSup>
                                  </m:num>
                                  <m:den>
                                    <m:sSup>
                                      <m:sSupPr>
                                        <m:ctrlPr>
                                          <a:rPr lang="en-US" altLang="zh-CN" sz="2500" b="0" i="1">
                                            <a:latin typeface="Cambria Math" panose="02040503050406030204" pitchFamily="18" charset="0"/>
                                            <a:cs typeface="Times New Roman" panose="02020603050405020304" pitchFamily="18" charset="0"/>
                                          </a:rPr>
                                        </m:ctrlPr>
                                      </m:sSupPr>
                                      <m:e>
                                        <m:r>
                                          <a:rPr lang="en-US" altLang="zh-CN" sz="2500" b="0" i="1">
                                            <a:latin typeface="Cambria Math" panose="02040503050406030204" pitchFamily="18" charset="0"/>
                                            <a:cs typeface="Times New Roman" panose="02020603050405020304" pitchFamily="18" charset="0"/>
                                          </a:rPr>
                                          <m:t>𝑛</m:t>
                                        </m:r>
                                      </m:e>
                                      <m:sup>
                                        <m:r>
                                          <a:rPr lang="en-US" altLang="zh-CN" sz="2500" b="0" i="1">
                                            <a:latin typeface="Cambria Math" panose="02040503050406030204" pitchFamily="18" charset="0"/>
                                            <a:ea typeface="Cambria Math" panose="02040503050406030204" pitchFamily="18" charset="0"/>
                                            <a:cs typeface="Times New Roman" panose="02020603050405020304" pitchFamily="18" charset="0"/>
                                          </a:rPr>
                                          <m:t>𝛾</m:t>
                                        </m:r>
                                      </m:sup>
                                    </m:sSup>
                                  </m:den>
                                </m:f>
                                <m:r>
                                  <a:rPr lang="en-US" altLang="zh-CN" sz="2500" i="1">
                                    <a:latin typeface="Cambria Math" panose="02040503050406030204" pitchFamily="18" charset="0"/>
                                    <a:cs typeface="Times New Roman" panose="02020603050405020304" pitchFamily="18" charset="0"/>
                                  </a:rPr>
                                  <m:t>,</m:t>
                                </m:r>
                                <m:r>
                                  <a:rPr lang="zh-CN" altLang="en-US" sz="2500" b="0" i="1">
                                    <a:latin typeface="Cambria Math" panose="02040503050406030204" pitchFamily="18" charset="0"/>
                                    <a:cs typeface="Times New Roman" panose="02020603050405020304" pitchFamily="18" charset="0"/>
                                  </a:rPr>
                                  <m:t> </m:t>
                                </m:r>
                                <m:sSup>
                                  <m:sSupPr>
                                    <m:ctrlPr>
                                      <a:rPr lang="en-US" altLang="zh-CN" sz="2500" i="1">
                                        <a:latin typeface="Cambria Math" panose="02040503050406030204" pitchFamily="18" charset="0"/>
                                        <a:cs typeface="Times New Roman" panose="02020603050405020304" pitchFamily="18" charset="0"/>
                                      </a:rPr>
                                    </m:ctrlPr>
                                  </m:sSupPr>
                                  <m:e>
                                    <m:r>
                                      <a:rPr lang="en-US" altLang="zh-CN" sz="2500" b="0" i="1">
                                        <a:latin typeface="Cambria Math" panose="02040503050406030204" pitchFamily="18" charset="0"/>
                                        <a:cs typeface="Times New Roman" panose="02020603050405020304" pitchFamily="18" charset="0"/>
                                      </a:rPr>
                                      <m:t>𝑚</m:t>
                                    </m:r>
                                  </m:e>
                                  <m:sup>
                                    <m:f>
                                      <m:fPr>
                                        <m:ctrlPr>
                                          <a:rPr lang="en-US" altLang="zh-CN" sz="2500" i="1">
                                            <a:latin typeface="Cambria Math" panose="02040503050406030204" pitchFamily="18" charset="0"/>
                                            <a:cs typeface="Times New Roman" panose="02020603050405020304" pitchFamily="18" charset="0"/>
                                          </a:rPr>
                                        </m:ctrlPr>
                                      </m:fPr>
                                      <m:num>
                                        <m:r>
                                          <a:rPr lang="en-US" altLang="zh-CN" sz="2500" i="1">
                                            <a:latin typeface="Cambria Math" panose="02040503050406030204" pitchFamily="18" charset="0"/>
                                            <a:cs typeface="Times New Roman" panose="02020603050405020304" pitchFamily="18" charset="0"/>
                                          </a:rPr>
                                          <m:t>1</m:t>
                                        </m:r>
                                      </m:num>
                                      <m:den>
                                        <m:r>
                                          <a:rPr lang="en-US" altLang="zh-CN" sz="2500" i="1">
                                            <a:latin typeface="Cambria Math" panose="02040503050406030204" pitchFamily="18" charset="0"/>
                                            <a:cs typeface="Times New Roman" panose="02020603050405020304" pitchFamily="18" charset="0"/>
                                          </a:rPr>
                                          <m:t>4</m:t>
                                        </m:r>
                                      </m:den>
                                    </m:f>
                                  </m:sup>
                                </m:sSup>
                              </m:e>
                            </m:d>
                          </m:e>
                        </m:func>
                      </m:e>
                    </m:d>
                  </m:oMath>
                </a14:m>
                <a:r>
                  <a:rPr lang="en-US" altLang="zh-CN" sz="25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20" name="标题 24">
                <a:extLst>
                  <a:ext uri="{FF2B5EF4-FFF2-40B4-BE49-F238E27FC236}">
                    <a16:creationId xmlns:a16="http://schemas.microsoft.com/office/drawing/2014/main" id="{B77F4544-6032-C9C8-71F9-E545A70336DC}"/>
                  </a:ext>
                </a:extLst>
              </p:cNvPr>
              <p:cNvSpPr txBox="1">
                <a:spLocks noRot="1" noChangeAspect="1" noMove="1" noResize="1" noEditPoints="1" noAdjustHandles="1" noChangeArrowheads="1" noChangeShapeType="1" noTextEdit="1"/>
              </p:cNvSpPr>
              <p:nvPr/>
            </p:nvSpPr>
            <p:spPr>
              <a:xfrm>
                <a:off x="563625" y="516998"/>
                <a:ext cx="9658547" cy="561975"/>
              </a:xfrm>
              <a:prstGeom prst="rect">
                <a:avLst/>
              </a:prstGeom>
              <a:blipFill>
                <a:blip r:embed="rId4"/>
                <a:stretch>
                  <a:fillRect l="-1314" b="-57778"/>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50147377-771E-D093-010A-C4AFB2E4BED1}"/>
              </a:ext>
            </a:extLst>
          </p:cNvPr>
          <p:cNvSpPr/>
          <p:nvPr/>
        </p:nvSpPr>
        <p:spPr>
          <a:xfrm>
            <a:off x="4100480" y="6875715"/>
            <a:ext cx="333576" cy="341194"/>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6" name="Oval 25">
            <a:extLst>
              <a:ext uri="{FF2B5EF4-FFF2-40B4-BE49-F238E27FC236}">
                <a16:creationId xmlns:a16="http://schemas.microsoft.com/office/drawing/2014/main" id="{6EE9E508-B072-A2F9-E96A-9B6614170F47}"/>
              </a:ext>
            </a:extLst>
          </p:cNvPr>
          <p:cNvSpPr/>
          <p:nvPr/>
        </p:nvSpPr>
        <p:spPr>
          <a:xfrm>
            <a:off x="4584121" y="5176667"/>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B423DC39-05EF-7BD5-7E59-DEB367B00DB8}"/>
              </a:ext>
            </a:extLst>
          </p:cNvPr>
          <p:cNvSpPr/>
          <p:nvPr/>
        </p:nvSpPr>
        <p:spPr>
          <a:xfrm>
            <a:off x="5556247" y="5176667"/>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1" name="Straight Arrow Connector 40">
            <a:extLst>
              <a:ext uri="{FF2B5EF4-FFF2-40B4-BE49-F238E27FC236}">
                <a16:creationId xmlns:a16="http://schemas.microsoft.com/office/drawing/2014/main" id="{628A379B-D37E-647E-065A-03613929CDBC}"/>
              </a:ext>
            </a:extLst>
          </p:cNvPr>
          <p:cNvCxnSpPr>
            <a:cxnSpLocks/>
            <a:stCxn id="29" idx="3"/>
            <a:endCxn id="65" idx="0"/>
          </p:cNvCxnSpPr>
          <p:nvPr/>
        </p:nvCxnSpPr>
        <p:spPr>
          <a:xfrm flipH="1">
            <a:off x="5209444" y="5467894"/>
            <a:ext cx="395654" cy="35627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7A21DC64-F960-4E92-F6E4-507CCCD0C872}"/>
              </a:ext>
            </a:extLst>
          </p:cNvPr>
          <p:cNvCxnSpPr>
            <a:cxnSpLocks/>
            <a:stCxn id="26" idx="5"/>
            <a:endCxn id="65" idx="0"/>
          </p:cNvCxnSpPr>
          <p:nvPr/>
        </p:nvCxnSpPr>
        <p:spPr>
          <a:xfrm>
            <a:off x="4868846" y="5467894"/>
            <a:ext cx="340598" cy="35627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5" name="Oval 14">
            <a:extLst>
              <a:ext uri="{FF2B5EF4-FFF2-40B4-BE49-F238E27FC236}">
                <a16:creationId xmlns:a16="http://schemas.microsoft.com/office/drawing/2014/main" id="{DAC46E76-FE22-D091-A9A6-1909A103292D}"/>
              </a:ext>
            </a:extLst>
          </p:cNvPr>
          <p:cNvSpPr/>
          <p:nvPr/>
        </p:nvSpPr>
        <p:spPr>
          <a:xfrm>
            <a:off x="5381257" y="457955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1EDBED65-93A4-4B49-0482-40EEAEC049C9}"/>
              </a:ext>
            </a:extLst>
          </p:cNvPr>
          <p:cNvSpPr/>
          <p:nvPr/>
        </p:nvSpPr>
        <p:spPr>
          <a:xfrm>
            <a:off x="6126892" y="457955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6E7379A0-70CA-20DE-D6EA-7480A22F01DB}"/>
              </a:ext>
            </a:extLst>
          </p:cNvPr>
          <p:cNvCxnSpPr>
            <a:cxnSpLocks/>
            <a:stCxn id="17" idx="3"/>
            <a:endCxn id="29" idx="7"/>
          </p:cNvCxnSpPr>
          <p:nvPr/>
        </p:nvCxnSpPr>
        <p:spPr>
          <a:xfrm flipH="1">
            <a:off x="5840972" y="4870777"/>
            <a:ext cx="334771" cy="35585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BA5ABB53-E310-7801-EE2A-661C68EF1C6C}"/>
              </a:ext>
            </a:extLst>
          </p:cNvPr>
          <p:cNvCxnSpPr>
            <a:cxnSpLocks/>
            <a:stCxn id="15" idx="4"/>
            <a:endCxn id="29" idx="0"/>
          </p:cNvCxnSpPr>
          <p:nvPr/>
        </p:nvCxnSpPr>
        <p:spPr>
          <a:xfrm>
            <a:off x="5548045" y="4920744"/>
            <a:ext cx="174990" cy="25592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4" name="Oval 33">
            <a:extLst>
              <a:ext uri="{FF2B5EF4-FFF2-40B4-BE49-F238E27FC236}">
                <a16:creationId xmlns:a16="http://schemas.microsoft.com/office/drawing/2014/main" id="{C14770EF-10B9-4A4B-FA5F-73A91246A909}"/>
              </a:ext>
            </a:extLst>
          </p:cNvPr>
          <p:cNvSpPr/>
          <p:nvPr/>
        </p:nvSpPr>
        <p:spPr>
          <a:xfrm>
            <a:off x="3993019" y="457955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Oval 34">
            <a:extLst>
              <a:ext uri="{FF2B5EF4-FFF2-40B4-BE49-F238E27FC236}">
                <a16:creationId xmlns:a16="http://schemas.microsoft.com/office/drawing/2014/main" id="{5155F781-E5D7-8C46-31B5-6E55DCD2ECF5}"/>
              </a:ext>
            </a:extLst>
          </p:cNvPr>
          <p:cNvSpPr/>
          <p:nvPr/>
        </p:nvSpPr>
        <p:spPr>
          <a:xfrm>
            <a:off x="4687138" y="457955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38852E42-6CF1-D82E-D763-511B276D06BC}"/>
              </a:ext>
            </a:extLst>
          </p:cNvPr>
          <p:cNvCxnSpPr>
            <a:cxnSpLocks/>
            <a:stCxn id="35" idx="4"/>
            <a:endCxn id="26" idx="0"/>
          </p:cNvCxnSpPr>
          <p:nvPr/>
        </p:nvCxnSpPr>
        <p:spPr>
          <a:xfrm flipH="1">
            <a:off x="4750909" y="4920744"/>
            <a:ext cx="103017" cy="25592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B9C3006E-73D5-8AF4-29E4-03B10B66B78F}"/>
              </a:ext>
            </a:extLst>
          </p:cNvPr>
          <p:cNvCxnSpPr>
            <a:cxnSpLocks/>
            <a:stCxn id="34" idx="5"/>
            <a:endCxn id="26" idx="1"/>
          </p:cNvCxnSpPr>
          <p:nvPr/>
        </p:nvCxnSpPr>
        <p:spPr>
          <a:xfrm>
            <a:off x="4277744" y="4870777"/>
            <a:ext cx="355228" cy="35585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58" name="Oval 57">
            <a:extLst>
              <a:ext uri="{FF2B5EF4-FFF2-40B4-BE49-F238E27FC236}">
                <a16:creationId xmlns:a16="http://schemas.microsoft.com/office/drawing/2014/main" id="{4A334628-231C-60AA-5F09-793A07A67B73}"/>
              </a:ext>
            </a:extLst>
          </p:cNvPr>
          <p:cNvSpPr/>
          <p:nvPr/>
        </p:nvSpPr>
        <p:spPr>
          <a:xfrm>
            <a:off x="3743048" y="637141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0" name="Oval 59">
            <a:extLst>
              <a:ext uri="{FF2B5EF4-FFF2-40B4-BE49-F238E27FC236}">
                <a16:creationId xmlns:a16="http://schemas.microsoft.com/office/drawing/2014/main" id="{735754E8-F675-A360-FAD0-D031DAF60305}"/>
              </a:ext>
            </a:extLst>
          </p:cNvPr>
          <p:cNvSpPr/>
          <p:nvPr/>
        </p:nvSpPr>
        <p:spPr>
          <a:xfrm>
            <a:off x="4454593" y="637141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1" name="Straight Arrow Connector 60">
            <a:extLst>
              <a:ext uri="{FF2B5EF4-FFF2-40B4-BE49-F238E27FC236}">
                <a16:creationId xmlns:a16="http://schemas.microsoft.com/office/drawing/2014/main" id="{B4C31A76-9EB9-4FE7-DB1A-71FBAB290803}"/>
              </a:ext>
            </a:extLst>
          </p:cNvPr>
          <p:cNvCxnSpPr>
            <a:cxnSpLocks/>
            <a:stCxn id="60" idx="3"/>
            <a:endCxn id="3" idx="0"/>
          </p:cNvCxnSpPr>
          <p:nvPr/>
        </p:nvCxnSpPr>
        <p:spPr>
          <a:xfrm flipH="1">
            <a:off x="4267268" y="6662640"/>
            <a:ext cx="236176" cy="2130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60F44D5B-89ED-B7BE-2F85-3D04B98F4DF8}"/>
              </a:ext>
            </a:extLst>
          </p:cNvPr>
          <p:cNvCxnSpPr>
            <a:cxnSpLocks/>
            <a:stCxn id="58" idx="5"/>
            <a:endCxn id="3" idx="0"/>
          </p:cNvCxnSpPr>
          <p:nvPr/>
        </p:nvCxnSpPr>
        <p:spPr>
          <a:xfrm>
            <a:off x="4027773" y="6662640"/>
            <a:ext cx="239495" cy="2130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64" name="Oval 63">
            <a:extLst>
              <a:ext uri="{FF2B5EF4-FFF2-40B4-BE49-F238E27FC236}">
                <a16:creationId xmlns:a16="http://schemas.microsoft.com/office/drawing/2014/main" id="{FD871085-9AF5-D8B4-B6AC-0263DAFD9959}"/>
              </a:ext>
            </a:extLst>
          </p:cNvPr>
          <p:cNvSpPr/>
          <p:nvPr/>
        </p:nvSpPr>
        <p:spPr>
          <a:xfrm>
            <a:off x="4320536" y="5824167"/>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5" name="Oval 64">
            <a:extLst>
              <a:ext uri="{FF2B5EF4-FFF2-40B4-BE49-F238E27FC236}">
                <a16:creationId xmlns:a16="http://schemas.microsoft.com/office/drawing/2014/main" id="{C330CCBA-3564-42F7-9993-87CC25518641}"/>
              </a:ext>
            </a:extLst>
          </p:cNvPr>
          <p:cNvSpPr/>
          <p:nvPr/>
        </p:nvSpPr>
        <p:spPr>
          <a:xfrm>
            <a:off x="5042656" y="5824167"/>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7" name="Straight Arrow Connector 66">
            <a:extLst>
              <a:ext uri="{FF2B5EF4-FFF2-40B4-BE49-F238E27FC236}">
                <a16:creationId xmlns:a16="http://schemas.microsoft.com/office/drawing/2014/main" id="{E5BAA398-E653-4AD6-3A08-FDF33E021927}"/>
              </a:ext>
            </a:extLst>
          </p:cNvPr>
          <p:cNvCxnSpPr>
            <a:cxnSpLocks/>
            <a:stCxn id="65" idx="3"/>
            <a:endCxn id="60" idx="7"/>
          </p:cNvCxnSpPr>
          <p:nvPr/>
        </p:nvCxnSpPr>
        <p:spPr>
          <a:xfrm flipH="1">
            <a:off x="4739318" y="6115394"/>
            <a:ext cx="352189" cy="30598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0380B8D1-D8C1-E71C-76C1-9923429E58E2}"/>
              </a:ext>
            </a:extLst>
          </p:cNvPr>
          <p:cNvCxnSpPr>
            <a:cxnSpLocks/>
            <a:stCxn id="64" idx="4"/>
            <a:endCxn id="60" idx="0"/>
          </p:cNvCxnSpPr>
          <p:nvPr/>
        </p:nvCxnSpPr>
        <p:spPr>
          <a:xfrm>
            <a:off x="4487324" y="6165361"/>
            <a:ext cx="134057" cy="2060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70" name="Oval 69">
            <a:extLst>
              <a:ext uri="{FF2B5EF4-FFF2-40B4-BE49-F238E27FC236}">
                <a16:creationId xmlns:a16="http://schemas.microsoft.com/office/drawing/2014/main" id="{DD1DDA54-1C90-E4D8-C3AE-DA9ECFC0CE08}"/>
              </a:ext>
            </a:extLst>
          </p:cNvPr>
          <p:cNvSpPr/>
          <p:nvPr/>
        </p:nvSpPr>
        <p:spPr>
          <a:xfrm>
            <a:off x="3185394" y="5824167"/>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1" name="Oval 70">
            <a:extLst>
              <a:ext uri="{FF2B5EF4-FFF2-40B4-BE49-F238E27FC236}">
                <a16:creationId xmlns:a16="http://schemas.microsoft.com/office/drawing/2014/main" id="{C22DCB5B-092A-2EC7-7430-18BD262708D6}"/>
              </a:ext>
            </a:extLst>
          </p:cNvPr>
          <p:cNvSpPr/>
          <p:nvPr/>
        </p:nvSpPr>
        <p:spPr>
          <a:xfrm>
            <a:off x="3817360" y="5824167"/>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72" name="Straight Arrow Connector 71">
            <a:extLst>
              <a:ext uri="{FF2B5EF4-FFF2-40B4-BE49-F238E27FC236}">
                <a16:creationId xmlns:a16="http://schemas.microsoft.com/office/drawing/2014/main" id="{56D682F5-C8E0-194E-F29D-55E99FC6C8A5}"/>
              </a:ext>
            </a:extLst>
          </p:cNvPr>
          <p:cNvCxnSpPr>
            <a:cxnSpLocks/>
            <a:stCxn id="71" idx="4"/>
            <a:endCxn id="58" idx="0"/>
          </p:cNvCxnSpPr>
          <p:nvPr/>
        </p:nvCxnSpPr>
        <p:spPr>
          <a:xfrm flipH="1">
            <a:off x="3909836" y="6165361"/>
            <a:ext cx="74312" cy="2060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01E4ED09-7A76-0D98-036B-9F933FCEB25E}"/>
              </a:ext>
            </a:extLst>
          </p:cNvPr>
          <p:cNvCxnSpPr>
            <a:cxnSpLocks/>
            <a:stCxn id="70" idx="5"/>
            <a:endCxn id="58" idx="1"/>
          </p:cNvCxnSpPr>
          <p:nvPr/>
        </p:nvCxnSpPr>
        <p:spPr>
          <a:xfrm>
            <a:off x="3470119" y="6115394"/>
            <a:ext cx="321780" cy="30598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88" name="Oval 87">
            <a:extLst>
              <a:ext uri="{FF2B5EF4-FFF2-40B4-BE49-F238E27FC236}">
                <a16:creationId xmlns:a16="http://schemas.microsoft.com/office/drawing/2014/main" id="{BCAE12CF-A2EC-EF74-7A51-EC13623E5ABD}"/>
              </a:ext>
            </a:extLst>
          </p:cNvPr>
          <p:cNvSpPr/>
          <p:nvPr/>
        </p:nvSpPr>
        <p:spPr>
          <a:xfrm>
            <a:off x="3285189"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9" name="Oval 88">
            <a:extLst>
              <a:ext uri="{FF2B5EF4-FFF2-40B4-BE49-F238E27FC236}">
                <a16:creationId xmlns:a16="http://schemas.microsoft.com/office/drawing/2014/main" id="{FCDFC21B-066E-FF90-7856-7921377AB250}"/>
              </a:ext>
            </a:extLst>
          </p:cNvPr>
          <p:cNvSpPr/>
          <p:nvPr/>
        </p:nvSpPr>
        <p:spPr>
          <a:xfrm>
            <a:off x="3832370"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0" name="Straight Arrow Connector 89">
            <a:extLst>
              <a:ext uri="{FF2B5EF4-FFF2-40B4-BE49-F238E27FC236}">
                <a16:creationId xmlns:a16="http://schemas.microsoft.com/office/drawing/2014/main" id="{127B20CA-0243-D120-C0A7-F8866A065556}"/>
              </a:ext>
            </a:extLst>
          </p:cNvPr>
          <p:cNvCxnSpPr>
            <a:cxnSpLocks/>
            <a:stCxn id="89" idx="4"/>
            <a:endCxn id="34" idx="1"/>
          </p:cNvCxnSpPr>
          <p:nvPr/>
        </p:nvCxnSpPr>
        <p:spPr>
          <a:xfrm>
            <a:off x="3999158" y="4288074"/>
            <a:ext cx="42712" cy="3414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54074DA1-9AEA-5033-49DB-D411E81CC4EA}"/>
              </a:ext>
            </a:extLst>
          </p:cNvPr>
          <p:cNvCxnSpPr>
            <a:cxnSpLocks/>
            <a:stCxn id="88" idx="5"/>
            <a:endCxn id="34" idx="1"/>
          </p:cNvCxnSpPr>
          <p:nvPr/>
        </p:nvCxnSpPr>
        <p:spPr>
          <a:xfrm>
            <a:off x="3569914" y="4238107"/>
            <a:ext cx="471956" cy="39141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93" name="Oval 92">
            <a:extLst>
              <a:ext uri="{FF2B5EF4-FFF2-40B4-BE49-F238E27FC236}">
                <a16:creationId xmlns:a16="http://schemas.microsoft.com/office/drawing/2014/main" id="{3C3CCBBA-2CB0-44AC-49DA-FF12869CC9A7}"/>
              </a:ext>
            </a:extLst>
          </p:cNvPr>
          <p:cNvSpPr/>
          <p:nvPr/>
        </p:nvSpPr>
        <p:spPr>
          <a:xfrm>
            <a:off x="4315156"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5" name="Oval 94">
            <a:extLst>
              <a:ext uri="{FF2B5EF4-FFF2-40B4-BE49-F238E27FC236}">
                <a16:creationId xmlns:a16="http://schemas.microsoft.com/office/drawing/2014/main" id="{7DCB1E48-DAEC-4367-070A-9A96764E7069}"/>
              </a:ext>
            </a:extLst>
          </p:cNvPr>
          <p:cNvSpPr/>
          <p:nvPr/>
        </p:nvSpPr>
        <p:spPr>
          <a:xfrm>
            <a:off x="4797942"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6" name="Straight Arrow Connector 95">
            <a:extLst>
              <a:ext uri="{FF2B5EF4-FFF2-40B4-BE49-F238E27FC236}">
                <a16:creationId xmlns:a16="http://schemas.microsoft.com/office/drawing/2014/main" id="{7CC1E08A-C5B9-C2BA-2C7F-DF08F201CD83}"/>
              </a:ext>
            </a:extLst>
          </p:cNvPr>
          <p:cNvCxnSpPr>
            <a:cxnSpLocks/>
            <a:stCxn id="95" idx="4"/>
            <a:endCxn id="35" idx="0"/>
          </p:cNvCxnSpPr>
          <p:nvPr/>
        </p:nvCxnSpPr>
        <p:spPr>
          <a:xfrm flipH="1">
            <a:off x="4853926" y="4288074"/>
            <a:ext cx="110804"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8" name="Straight Arrow Connector 97">
            <a:extLst>
              <a:ext uri="{FF2B5EF4-FFF2-40B4-BE49-F238E27FC236}">
                <a16:creationId xmlns:a16="http://schemas.microsoft.com/office/drawing/2014/main" id="{9BF0ECE9-8EB4-2569-70EF-655F4553D10C}"/>
              </a:ext>
            </a:extLst>
          </p:cNvPr>
          <p:cNvCxnSpPr>
            <a:cxnSpLocks/>
            <a:stCxn id="93" idx="4"/>
            <a:endCxn id="35" idx="0"/>
          </p:cNvCxnSpPr>
          <p:nvPr/>
        </p:nvCxnSpPr>
        <p:spPr>
          <a:xfrm>
            <a:off x="4481944" y="4288074"/>
            <a:ext cx="371982"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04" name="Oval 103">
            <a:extLst>
              <a:ext uri="{FF2B5EF4-FFF2-40B4-BE49-F238E27FC236}">
                <a16:creationId xmlns:a16="http://schemas.microsoft.com/office/drawing/2014/main" id="{4C753CED-869B-12FC-5D50-C94098C4B381}"/>
              </a:ext>
            </a:extLst>
          </p:cNvPr>
          <p:cNvSpPr/>
          <p:nvPr/>
        </p:nvSpPr>
        <p:spPr>
          <a:xfrm>
            <a:off x="5280728"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6" name="Oval 105">
            <a:extLst>
              <a:ext uri="{FF2B5EF4-FFF2-40B4-BE49-F238E27FC236}">
                <a16:creationId xmlns:a16="http://schemas.microsoft.com/office/drawing/2014/main" id="{583AE8AD-C312-C4BB-0603-E6BA3ECE55E5}"/>
              </a:ext>
            </a:extLst>
          </p:cNvPr>
          <p:cNvSpPr/>
          <p:nvPr/>
        </p:nvSpPr>
        <p:spPr>
          <a:xfrm>
            <a:off x="5763514"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7" name="Straight Arrow Connector 106">
            <a:extLst>
              <a:ext uri="{FF2B5EF4-FFF2-40B4-BE49-F238E27FC236}">
                <a16:creationId xmlns:a16="http://schemas.microsoft.com/office/drawing/2014/main" id="{A312142A-66F4-1214-6232-147ED30F79EB}"/>
              </a:ext>
            </a:extLst>
          </p:cNvPr>
          <p:cNvCxnSpPr>
            <a:cxnSpLocks/>
            <a:stCxn id="106" idx="4"/>
            <a:endCxn id="15" idx="0"/>
          </p:cNvCxnSpPr>
          <p:nvPr/>
        </p:nvCxnSpPr>
        <p:spPr>
          <a:xfrm flipH="1">
            <a:off x="5548045" y="4288074"/>
            <a:ext cx="382257"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9" name="Straight Arrow Connector 108">
            <a:extLst>
              <a:ext uri="{FF2B5EF4-FFF2-40B4-BE49-F238E27FC236}">
                <a16:creationId xmlns:a16="http://schemas.microsoft.com/office/drawing/2014/main" id="{3FAC7887-E03F-37E3-2294-4E3FBA206E5B}"/>
              </a:ext>
            </a:extLst>
          </p:cNvPr>
          <p:cNvCxnSpPr>
            <a:cxnSpLocks/>
            <a:stCxn id="104" idx="4"/>
            <a:endCxn id="15" idx="0"/>
          </p:cNvCxnSpPr>
          <p:nvPr/>
        </p:nvCxnSpPr>
        <p:spPr>
          <a:xfrm>
            <a:off x="5447516" y="4288074"/>
            <a:ext cx="100529"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10" name="Oval 109">
            <a:extLst>
              <a:ext uri="{FF2B5EF4-FFF2-40B4-BE49-F238E27FC236}">
                <a16:creationId xmlns:a16="http://schemas.microsoft.com/office/drawing/2014/main" id="{9246407F-6803-9B52-A024-0D0A939F577E}"/>
              </a:ext>
            </a:extLst>
          </p:cNvPr>
          <p:cNvSpPr/>
          <p:nvPr/>
        </p:nvSpPr>
        <p:spPr>
          <a:xfrm>
            <a:off x="6246300"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2" name="Oval 111">
            <a:extLst>
              <a:ext uri="{FF2B5EF4-FFF2-40B4-BE49-F238E27FC236}">
                <a16:creationId xmlns:a16="http://schemas.microsoft.com/office/drawing/2014/main" id="{E9C16295-21DB-22B4-7377-5A8799CD02D8}"/>
              </a:ext>
            </a:extLst>
          </p:cNvPr>
          <p:cNvSpPr/>
          <p:nvPr/>
        </p:nvSpPr>
        <p:spPr>
          <a:xfrm>
            <a:off x="6793480" y="39468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3" name="Straight Arrow Connector 112">
            <a:extLst>
              <a:ext uri="{FF2B5EF4-FFF2-40B4-BE49-F238E27FC236}">
                <a16:creationId xmlns:a16="http://schemas.microsoft.com/office/drawing/2014/main" id="{340B27DB-488C-4E80-C2ED-1B9A11BC03E7}"/>
              </a:ext>
            </a:extLst>
          </p:cNvPr>
          <p:cNvCxnSpPr>
            <a:cxnSpLocks/>
            <a:stCxn id="112" idx="3"/>
            <a:endCxn id="17" idx="7"/>
          </p:cNvCxnSpPr>
          <p:nvPr/>
        </p:nvCxnSpPr>
        <p:spPr>
          <a:xfrm flipH="1">
            <a:off x="6411617" y="4238107"/>
            <a:ext cx="430714" cy="39141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id="{FD54CB39-BFC2-638C-CA14-979BFCB1EB08}"/>
              </a:ext>
            </a:extLst>
          </p:cNvPr>
          <p:cNvCxnSpPr>
            <a:cxnSpLocks/>
            <a:stCxn id="110" idx="4"/>
            <a:endCxn id="17" idx="7"/>
          </p:cNvCxnSpPr>
          <p:nvPr/>
        </p:nvCxnSpPr>
        <p:spPr>
          <a:xfrm flipH="1">
            <a:off x="6411617" y="4288074"/>
            <a:ext cx="1471" cy="3414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 name="文本框 7">
                <a:extLst>
                  <a:ext uri="{FF2B5EF4-FFF2-40B4-BE49-F238E27FC236}">
                    <a16:creationId xmlns:a16="http://schemas.microsoft.com/office/drawing/2014/main" id="{3F380AD0-859A-5574-786B-A4CC34FDB3ED}"/>
                  </a:ext>
                </a:extLst>
              </p:cNvPr>
              <p:cNvSpPr txBox="1"/>
              <p:nvPr/>
            </p:nvSpPr>
            <p:spPr bwMode="auto">
              <a:xfrm>
                <a:off x="-309173" y="7338769"/>
                <a:ext cx="367233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900" i="1">
                        <a:latin typeface="Cambria Math" panose="02040503050406030204" pitchFamily="18" charset="0"/>
                        <a:ea typeface="楷体" panose="02010609060101010101" pitchFamily="49" charset="-122"/>
                      </a:rPr>
                      <m:t>𝑛</m:t>
                    </m:r>
                    <m:r>
                      <a:rPr lang="en-US" altLang="zh-CN" sz="1900" b="0" i="1">
                        <a:latin typeface="Cambria Math" panose="02040503050406030204" pitchFamily="18" charset="0"/>
                        <a:ea typeface="楷体" panose="02010609060101010101" pitchFamily="49" charset="-122"/>
                      </a:rPr>
                      <m:t>, </m:t>
                    </m:r>
                    <m:r>
                      <a:rPr lang="en-US" altLang="zh-CN" sz="1900" b="0" i="1">
                        <a:latin typeface="Cambria Math" panose="02040503050406030204" pitchFamily="18" charset="0"/>
                        <a:ea typeface="楷体" panose="02010609060101010101" pitchFamily="49" charset="-122"/>
                      </a:rPr>
                      <m:t>𝑚</m:t>
                    </m:r>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 of nodes/edges</a:t>
                </a:r>
              </a:p>
            </p:txBody>
          </p:sp>
        </mc:Choice>
        <mc:Fallback xmlns="">
          <p:sp>
            <p:nvSpPr>
              <p:cNvPr id="2" name="文本框 7">
                <a:extLst>
                  <a:ext uri="{FF2B5EF4-FFF2-40B4-BE49-F238E27FC236}">
                    <a16:creationId xmlns:a16="http://schemas.microsoft.com/office/drawing/2014/main" id="{3F380AD0-859A-5574-786B-A4CC34FDB3ED}"/>
                  </a:ext>
                </a:extLst>
              </p:cNvPr>
              <p:cNvSpPr txBox="1">
                <a:spLocks noRot="1" noChangeAspect="1" noMove="1" noResize="1" noEditPoints="1" noAdjustHandles="1" noChangeArrowheads="1" noChangeShapeType="1" noTextEdit="1"/>
              </p:cNvSpPr>
              <p:nvPr/>
            </p:nvSpPr>
            <p:spPr bwMode="auto">
              <a:xfrm>
                <a:off x="-309173" y="7338769"/>
                <a:ext cx="3672336" cy="384721"/>
              </a:xfrm>
              <a:prstGeom prst="rect">
                <a:avLst/>
              </a:prstGeom>
              <a:blipFill>
                <a:blip r:embed="rId5"/>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8">
                <a:extLst>
                  <a:ext uri="{FF2B5EF4-FFF2-40B4-BE49-F238E27FC236}">
                    <a16:creationId xmlns:a16="http://schemas.microsoft.com/office/drawing/2014/main" id="{37428E62-5F0B-C2CE-437F-A7FF7B22B475}"/>
                  </a:ext>
                </a:extLst>
              </p:cNvPr>
              <p:cNvSpPr txBox="1"/>
              <p:nvPr/>
            </p:nvSpPr>
            <p:spPr bwMode="auto">
              <a:xfrm>
                <a:off x="2329630" y="7338769"/>
                <a:ext cx="4862633" cy="413318"/>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sSub>
                          <m:sSubPr>
                            <m:ctrlPr>
                              <a:rPr lang="en-US" altLang="zh-CN" sz="1900" b="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in</m:t>
                            </m:r>
                          </m:sub>
                        </m:sSub>
                        <m:r>
                          <a:rPr lang="en-US" altLang="zh-CN" sz="1900" b="0" i="1">
                            <a:latin typeface="Cambria Math" panose="02040503050406030204" pitchFamily="18" charset="0"/>
                            <a:ea typeface="楷体" panose="02010609060101010101" pitchFamily="49" charset="-122"/>
                          </a:rPr>
                          <m:t>, </m:t>
                        </m:r>
                        <m:sSub>
                          <m:sSubPr>
                            <m:ctrlPr>
                              <a:rPr lang="en-US" altLang="zh-CN" sz="1900" i="1">
                                <a:latin typeface="Cambria Math" panose="02040503050406030204" pitchFamily="18" charset="0"/>
                                <a:ea typeface="楷体" panose="02010609060101010101" pitchFamily="49" charset="-122"/>
                              </a:rPr>
                            </m:ctrlPr>
                          </m:sSubPr>
                          <m:e>
                            <m:r>
                              <m:rPr>
                                <m:sty m:val="p"/>
                              </m:rPr>
                              <a:rPr lang="en-US" altLang="zh-CN" sz="1900">
                                <a:latin typeface="Cambria Math" panose="02040503050406030204" pitchFamily="18" charset="0"/>
                                <a:ea typeface="楷体" panose="02010609060101010101" pitchFamily="49" charset="-122"/>
                              </a:rPr>
                              <m:t>Δ</m:t>
                            </m:r>
                          </m:e>
                          <m:sub>
                            <m:r>
                              <m:rPr>
                                <m:sty m:val="p"/>
                              </m:rPr>
                              <a:rPr lang="en-US" altLang="zh-CN" sz="1900" b="0" i="0">
                                <a:latin typeface="Cambria Math" panose="02040503050406030204" pitchFamily="18" charset="0"/>
                                <a:ea typeface="楷体" panose="02010609060101010101" pitchFamily="49" charset="-122"/>
                              </a:rPr>
                              <m:t>out</m:t>
                            </m:r>
                          </m:sub>
                        </m:sSub>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maximum in-/out-degree</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 name="文本框 8">
                <a:extLst>
                  <a:ext uri="{FF2B5EF4-FFF2-40B4-BE49-F238E27FC236}">
                    <a16:creationId xmlns:a16="http://schemas.microsoft.com/office/drawing/2014/main" id="{37428E62-5F0B-C2CE-437F-A7FF7B22B475}"/>
                  </a:ext>
                </a:extLst>
              </p:cNvPr>
              <p:cNvSpPr txBox="1">
                <a:spLocks noRot="1" noChangeAspect="1" noMove="1" noResize="1" noEditPoints="1" noAdjustHandles="1" noChangeArrowheads="1" noChangeShapeType="1" noTextEdit="1"/>
              </p:cNvSpPr>
              <p:nvPr/>
            </p:nvSpPr>
            <p:spPr bwMode="auto">
              <a:xfrm>
                <a:off x="2329630" y="7338769"/>
                <a:ext cx="4862633" cy="413318"/>
              </a:xfrm>
              <a:prstGeom prst="rect">
                <a:avLst/>
              </a:prstGeom>
              <a:blipFill>
                <a:blip r:embed="rId6"/>
                <a:stretch>
                  <a:fillRect t="-5882" b="-1764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8">
                <a:extLst>
                  <a:ext uri="{FF2B5EF4-FFF2-40B4-BE49-F238E27FC236}">
                    <a16:creationId xmlns:a16="http://schemas.microsoft.com/office/drawing/2014/main" id="{9093181B-18DE-D110-361F-7627658471CB}"/>
                  </a:ext>
                </a:extLst>
              </p:cNvPr>
              <p:cNvSpPr txBox="1"/>
              <p:nvPr/>
            </p:nvSpPr>
            <p:spPr bwMode="auto">
              <a:xfrm>
                <a:off x="6250818" y="7338769"/>
                <a:ext cx="3836466" cy="38472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900" i="1">
                            <a:latin typeface="Cambria Math" panose="02040503050406030204" pitchFamily="18" charset="0"/>
                            <a:ea typeface="楷体" panose="02010609060101010101" pitchFamily="49" charset="-122"/>
                          </a:rPr>
                        </m:ctrlPr>
                      </m:sSubPr>
                      <m:e>
                        <m:r>
                          <a:rPr lang="en-US" altLang="zh-CN" sz="1900" i="1">
                            <a:latin typeface="Cambria Math" panose="02040503050406030204" pitchFamily="18" charset="0"/>
                            <a:ea typeface="楷体" panose="02010609060101010101" pitchFamily="49" charset="-122"/>
                          </a:rPr>
                          <m:t>𝛼</m:t>
                        </m:r>
                      </m:e>
                      <m:sub>
                        <m:r>
                          <a:rPr lang="zh-CN" altLang="en-US" sz="1900">
                            <a:latin typeface="Cambria Math" panose="02040503050406030204" pitchFamily="18" charset="0"/>
                            <a:ea typeface="楷体" panose="02010609060101010101" pitchFamily="49" charset="-122"/>
                          </a:rPr>
                          <m:t> </m:t>
                        </m:r>
                      </m:sub>
                    </m:sSub>
                  </m:oMath>
                </a14:m>
                <a:r>
                  <a:rPr lang="en-US" altLang="zh-CN" sz="1900">
                    <a:latin typeface="Times New Roman" panose="02020603050405020304" pitchFamily="18" charset="0"/>
                    <a:ea typeface="楷体" panose="02010609060101010101" pitchFamily="49" charset="-122"/>
                    <a:cs typeface="Times New Roman" panose="02020603050405020304" pitchFamily="18" charset="0"/>
                  </a:rPr>
                  <a:t>: damping factor of PageRank</a:t>
                </a:r>
                <a:endParaRPr lang="en-US" altLang="zh-CN" sz="19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5" name="文本框 8">
                <a:extLst>
                  <a:ext uri="{FF2B5EF4-FFF2-40B4-BE49-F238E27FC236}">
                    <a16:creationId xmlns:a16="http://schemas.microsoft.com/office/drawing/2014/main" id="{9093181B-18DE-D110-361F-7627658471CB}"/>
                  </a:ext>
                </a:extLst>
              </p:cNvPr>
              <p:cNvSpPr txBox="1">
                <a:spLocks noRot="1" noChangeAspect="1" noMove="1" noResize="1" noEditPoints="1" noAdjustHandles="1" noChangeArrowheads="1" noChangeShapeType="1" noTextEdit="1"/>
              </p:cNvSpPr>
              <p:nvPr/>
            </p:nvSpPr>
            <p:spPr bwMode="auto">
              <a:xfrm>
                <a:off x="6250818" y="7338769"/>
                <a:ext cx="3836466" cy="384721"/>
              </a:xfrm>
              <a:prstGeom prst="rect">
                <a:avLst/>
              </a:prstGeom>
              <a:blipFill>
                <a:blip r:embed="rId7"/>
                <a:stretch>
                  <a:fillRect t="-6250" b="-2187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B415FEA-54E5-022B-2673-94073EE0DD87}"/>
                  </a:ext>
                </a:extLst>
              </p:cNvPr>
              <p:cNvSpPr txBox="1"/>
              <p:nvPr/>
            </p:nvSpPr>
            <p:spPr bwMode="auto">
              <a:xfrm>
                <a:off x="3264467" y="1435152"/>
                <a:ext cx="1290738" cy="821443"/>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nary>
                        <m:naryPr>
                          <m:chr m:val="∑"/>
                          <m:supHide m:val="on"/>
                          <m:ctrlPr>
                            <a:rPr lang="el-GR" sz="2200" i="1" dirty="0">
                              <a:solidFill>
                                <a:srgbClr val="00B0F0"/>
                              </a:solidFill>
                              <a:latin typeface="Cambria Math" panose="02040503050406030204" pitchFamily="18" charset="0"/>
                              <a:ea typeface="Cambria Math" panose="02040503050406030204" pitchFamily="18" charset="0"/>
                            </a:rPr>
                          </m:ctrlPr>
                        </m:naryPr>
                        <m:sub>
                          <m:r>
                            <m:rPr>
                              <m:brk m:alnAt="7"/>
                            </m:rPr>
                            <a:rPr lang="en-US" sz="2200" b="0" i="1" dirty="0">
                              <a:solidFill>
                                <a:srgbClr val="00B0F0"/>
                              </a:solidFill>
                              <a:latin typeface="Cambria Math" panose="02040503050406030204" pitchFamily="18" charset="0"/>
                              <a:ea typeface="Cambria Math" panose="02040503050406030204" pitchFamily="18" charset="0"/>
                            </a:rPr>
                            <m:t>𝑣</m:t>
                          </m:r>
                        </m:sub>
                        <m:sup/>
                        <m:e>
                          <m:r>
                            <a:rPr lang="el-GR" sz="2200" i="1" dirty="0">
                              <a:solidFill>
                                <a:srgbClr val="00B0F0"/>
                              </a:solidFill>
                              <a:latin typeface="Cambria Math" panose="02040503050406030204" pitchFamily="18" charset="0"/>
                              <a:ea typeface="Cambria Math" panose="02040503050406030204" pitchFamily="18" charset="0"/>
                            </a:rPr>
                            <m:t>𝜋</m:t>
                          </m:r>
                          <m:r>
                            <a:rPr lang="en-US" sz="2200" i="1" dirty="0">
                              <a:solidFill>
                                <a:srgbClr val="00B0F0"/>
                              </a:solidFill>
                              <a:latin typeface="Cambria Math" panose="02040503050406030204" pitchFamily="18" charset="0"/>
                              <a:ea typeface="Cambria Math" panose="02040503050406030204" pitchFamily="18" charset="0"/>
                            </a:rPr>
                            <m:t>(</m:t>
                          </m:r>
                          <m:r>
                            <a:rPr lang="en-US" sz="2200" i="1" dirty="0">
                              <a:solidFill>
                                <a:srgbClr val="00B0F0"/>
                              </a:solidFill>
                              <a:latin typeface="Cambria Math" panose="02040503050406030204" pitchFamily="18" charset="0"/>
                              <a:ea typeface="Cambria Math" panose="02040503050406030204" pitchFamily="18" charset="0"/>
                            </a:rPr>
                            <m:t>𝑣</m:t>
                          </m:r>
                          <m:r>
                            <a:rPr lang="en-US" sz="2200" i="1" dirty="0">
                              <a:solidFill>
                                <a:srgbClr val="00B0F0"/>
                              </a:solidFill>
                              <a:latin typeface="Cambria Math" panose="02040503050406030204" pitchFamily="18" charset="0"/>
                              <a:ea typeface="Cambria Math" panose="02040503050406030204" pitchFamily="18" charset="0"/>
                            </a:rPr>
                            <m:t>,</m:t>
                          </m:r>
                          <m:r>
                            <a:rPr lang="en-US" sz="2200" i="1" dirty="0">
                              <a:solidFill>
                                <a:srgbClr val="00B0F0"/>
                              </a:solidFill>
                              <a:latin typeface="Cambria Math" panose="02040503050406030204" pitchFamily="18" charset="0"/>
                              <a:ea typeface="Cambria Math" panose="02040503050406030204" pitchFamily="18" charset="0"/>
                            </a:rPr>
                            <m:t>𝑡</m:t>
                          </m:r>
                          <m:r>
                            <a:rPr lang="en-US" sz="2200" i="1" dirty="0">
                              <a:solidFill>
                                <a:srgbClr val="00B0F0"/>
                              </a:solidFill>
                              <a:latin typeface="Cambria Math" panose="02040503050406030204" pitchFamily="18" charset="0"/>
                              <a:ea typeface="Cambria Math" panose="02040503050406030204" pitchFamily="18" charset="0"/>
                            </a:rPr>
                            <m:t>)</m:t>
                          </m:r>
                        </m:e>
                      </m:nary>
                    </m:oMath>
                  </m:oMathPara>
                </a14:m>
                <a:endParaRPr lang="en-US" sz="2200" i="1" dirty="0">
                  <a:solidFill>
                    <a:prstClr val="black"/>
                  </a:solidFill>
                </a:endParaRPr>
              </a:p>
            </p:txBody>
          </p:sp>
        </mc:Choice>
        <mc:Fallback xmlns="">
          <p:sp>
            <p:nvSpPr>
              <p:cNvPr id="45" name="TextBox 44">
                <a:extLst>
                  <a:ext uri="{FF2B5EF4-FFF2-40B4-BE49-F238E27FC236}">
                    <a16:creationId xmlns:a16="http://schemas.microsoft.com/office/drawing/2014/main" id="{3B415FEA-54E5-022B-2673-94073EE0DD87}"/>
                  </a:ext>
                </a:extLst>
              </p:cNvPr>
              <p:cNvSpPr txBox="1">
                <a:spLocks noRot="1" noChangeAspect="1" noMove="1" noResize="1" noEditPoints="1" noAdjustHandles="1" noChangeArrowheads="1" noChangeShapeType="1" noTextEdit="1"/>
              </p:cNvSpPr>
              <p:nvPr/>
            </p:nvSpPr>
            <p:spPr bwMode="auto">
              <a:xfrm>
                <a:off x="3264467" y="1435152"/>
                <a:ext cx="1290738" cy="821443"/>
              </a:xfrm>
              <a:prstGeom prst="rect">
                <a:avLst/>
              </a:prstGeom>
              <a:blipFill>
                <a:blip r:embed="rId8"/>
                <a:stretch>
                  <a:fillRect l="-79412" t="-143939" r="-6863" b="-2030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 name="TextBox 46">
                <a:extLst>
                  <a:ext uri="{FF2B5EF4-FFF2-40B4-BE49-F238E27FC236}">
                    <a16:creationId xmlns:a16="http://schemas.microsoft.com/office/drawing/2014/main" id="{913CCD94-4401-336E-0AB3-9DFCA5B1D6D9}"/>
                  </a:ext>
                </a:extLst>
              </p:cNvPr>
              <p:cNvSpPr txBox="1"/>
              <p:nvPr/>
            </p:nvSpPr>
            <p:spPr bwMode="auto">
              <a:xfrm>
                <a:off x="5091507" y="1418808"/>
                <a:ext cx="2267606" cy="821572"/>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200" b="0" i="1" dirty="0">
                          <a:solidFill>
                            <a:prstClr val="black"/>
                          </a:solidFill>
                          <a:latin typeface="Cambria Math" panose="02040503050406030204" pitchFamily="18" charset="0"/>
                          <a:ea typeface="Cambria Math" panose="02040503050406030204" pitchFamily="18" charset="0"/>
                        </a:rPr>
                        <m:t>=          </m:t>
                      </m:r>
                      <m:nary>
                        <m:naryPr>
                          <m:chr m:val="∑"/>
                          <m:supHide m:val="on"/>
                          <m:ctrlPr>
                            <a:rPr lang="el-GR" sz="2200" i="1" dirty="0">
                              <a:solidFill>
                                <a:srgbClr val="FF9000"/>
                              </a:solidFill>
                              <a:latin typeface="Cambria Math" panose="02040503050406030204" pitchFamily="18" charset="0"/>
                              <a:ea typeface="Cambria Math" panose="02040503050406030204" pitchFamily="18" charset="0"/>
                            </a:rPr>
                          </m:ctrlPr>
                        </m:naryPr>
                        <m:sub>
                          <m:r>
                            <m:rPr>
                              <m:brk m:alnAt="7"/>
                            </m:rPr>
                            <a:rPr lang="en-US" sz="2200" b="0" i="1" dirty="0">
                              <a:solidFill>
                                <a:srgbClr val="FF9000"/>
                              </a:solidFill>
                              <a:latin typeface="Cambria Math" panose="02040503050406030204" pitchFamily="18" charset="0"/>
                              <a:ea typeface="Cambria Math" panose="02040503050406030204" pitchFamily="18" charset="0"/>
                            </a:rPr>
                            <m:t>𝑥</m:t>
                          </m:r>
                        </m:sub>
                        <m:sup/>
                        <m:e>
                          <m:r>
                            <a:rPr lang="el-GR" sz="2200" i="1" dirty="0">
                              <a:solidFill>
                                <a:srgbClr val="FF9000"/>
                              </a:solidFill>
                              <a:latin typeface="Cambria Math" panose="02040503050406030204" pitchFamily="18" charset="0"/>
                              <a:ea typeface="Cambria Math" panose="02040503050406030204" pitchFamily="18" charset="0"/>
                            </a:rPr>
                            <m:t>𝜋</m:t>
                          </m:r>
                          <m:r>
                            <a:rPr lang="en-US" sz="2200" i="1" dirty="0">
                              <a:solidFill>
                                <a:srgbClr val="FF9000"/>
                              </a:solidFill>
                              <a:latin typeface="Cambria Math" panose="02040503050406030204" pitchFamily="18" charset="0"/>
                              <a:ea typeface="Cambria Math" panose="02040503050406030204" pitchFamily="18" charset="0"/>
                            </a:rPr>
                            <m:t>(</m:t>
                          </m:r>
                          <m:r>
                            <a:rPr lang="en-US" sz="2200" b="0" i="1" dirty="0">
                              <a:solidFill>
                                <a:srgbClr val="FF9000"/>
                              </a:solidFill>
                              <a:latin typeface="Cambria Math" panose="02040503050406030204" pitchFamily="18" charset="0"/>
                              <a:ea typeface="Cambria Math" panose="02040503050406030204" pitchFamily="18" charset="0"/>
                            </a:rPr>
                            <m:t>𝑥</m:t>
                          </m:r>
                          <m:r>
                            <a:rPr lang="en-US" sz="2200" i="1" dirty="0">
                              <a:solidFill>
                                <a:srgbClr val="FF9000"/>
                              </a:solidFill>
                              <a:latin typeface="Cambria Math" panose="02040503050406030204" pitchFamily="18" charset="0"/>
                              <a:ea typeface="Cambria Math" panose="02040503050406030204" pitchFamily="18" charset="0"/>
                            </a:rPr>
                            <m:t>,</m:t>
                          </m:r>
                          <m:r>
                            <a:rPr lang="en-US" sz="2200" b="0" i="1" dirty="0">
                              <a:solidFill>
                                <a:srgbClr val="FF9000"/>
                              </a:solidFill>
                              <a:latin typeface="Cambria Math" panose="02040503050406030204" pitchFamily="18" charset="0"/>
                              <a:ea typeface="Cambria Math" panose="02040503050406030204" pitchFamily="18" charset="0"/>
                            </a:rPr>
                            <m:t>𝑡</m:t>
                          </m:r>
                          <m:r>
                            <a:rPr lang="en-US" sz="2200" i="1" dirty="0">
                              <a:solidFill>
                                <a:srgbClr val="FF9000"/>
                              </a:solidFill>
                              <a:latin typeface="Cambria Math" panose="02040503050406030204" pitchFamily="18" charset="0"/>
                              <a:ea typeface="Cambria Math" panose="02040503050406030204" pitchFamily="18" charset="0"/>
                            </a:rPr>
                            <m:t>)</m:t>
                          </m:r>
                        </m:e>
                      </m:nary>
                    </m:oMath>
                  </m:oMathPara>
                </a14:m>
                <a:endParaRPr lang="en-US" sz="2200" i="1" dirty="0">
                  <a:solidFill>
                    <a:prstClr val="black"/>
                  </a:solidFill>
                </a:endParaRPr>
              </a:p>
            </p:txBody>
          </p:sp>
        </mc:Choice>
        <mc:Fallback>
          <p:sp>
            <p:nvSpPr>
              <p:cNvPr id="47" name="TextBox 46">
                <a:extLst>
                  <a:ext uri="{FF2B5EF4-FFF2-40B4-BE49-F238E27FC236}">
                    <a16:creationId xmlns:a16="http://schemas.microsoft.com/office/drawing/2014/main" id="{913CCD94-4401-336E-0AB3-9DFCA5B1D6D9}"/>
                  </a:ext>
                </a:extLst>
              </p:cNvPr>
              <p:cNvSpPr txBox="1">
                <a:spLocks noRot="1" noChangeAspect="1" noMove="1" noResize="1" noEditPoints="1" noAdjustHandles="1" noChangeArrowheads="1" noChangeShapeType="1" noTextEdit="1"/>
              </p:cNvSpPr>
              <p:nvPr/>
            </p:nvSpPr>
            <p:spPr bwMode="auto">
              <a:xfrm>
                <a:off x="5091507" y="1418808"/>
                <a:ext cx="2267606" cy="821572"/>
              </a:xfrm>
              <a:prstGeom prst="rect">
                <a:avLst/>
              </a:prstGeom>
              <a:blipFill>
                <a:blip r:embed="rId9"/>
                <a:stretch>
                  <a:fillRect l="-3333" t="-145455" r="-2222" b="-203030"/>
                </a:stretch>
              </a:blipFill>
              <a:ln w="9525" algn="ctr">
                <a:noFill/>
                <a:miter lim="800000"/>
                <a:headEnd/>
                <a:tailEnd/>
              </a:ln>
              <a:effectLst/>
            </p:spPr>
            <p:txBody>
              <a:bodyPr/>
              <a:lstStyle/>
              <a:p>
                <a:r>
                  <a:rPr lang="en-US">
                    <a:noFill/>
                  </a:rPr>
                  <a:t> </a:t>
                </a:r>
              </a:p>
            </p:txBody>
          </p:sp>
        </mc:Fallback>
      </mc:AlternateContent>
      <p:sp>
        <p:nvSpPr>
          <p:cNvPr id="82" name="Oval 81">
            <a:extLst>
              <a:ext uri="{FF2B5EF4-FFF2-40B4-BE49-F238E27FC236}">
                <a16:creationId xmlns:a16="http://schemas.microsoft.com/office/drawing/2014/main" id="{797E7CFE-3CA2-A377-0AED-4963CECBA676}"/>
              </a:ext>
            </a:extLst>
          </p:cNvPr>
          <p:cNvSpPr/>
          <p:nvPr/>
        </p:nvSpPr>
        <p:spPr>
          <a:xfrm>
            <a:off x="2312541"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3" name="Oval 82">
            <a:extLst>
              <a:ext uri="{FF2B5EF4-FFF2-40B4-BE49-F238E27FC236}">
                <a16:creationId xmlns:a16="http://schemas.microsoft.com/office/drawing/2014/main" id="{351D205A-9D8C-AEE6-75FA-74D48447E557}"/>
              </a:ext>
            </a:extLst>
          </p:cNvPr>
          <p:cNvSpPr/>
          <p:nvPr/>
        </p:nvSpPr>
        <p:spPr>
          <a:xfrm>
            <a:off x="2676624"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4" name="Straight Arrow Connector 83">
            <a:extLst>
              <a:ext uri="{FF2B5EF4-FFF2-40B4-BE49-F238E27FC236}">
                <a16:creationId xmlns:a16="http://schemas.microsoft.com/office/drawing/2014/main" id="{586767F9-E2BD-BAF7-2EB9-962ED6529288}"/>
              </a:ext>
            </a:extLst>
          </p:cNvPr>
          <p:cNvCxnSpPr>
            <a:cxnSpLocks/>
            <a:stCxn id="83" idx="5"/>
            <a:endCxn id="88" idx="1"/>
          </p:cNvCxnSpPr>
          <p:nvPr/>
        </p:nvCxnSpPr>
        <p:spPr>
          <a:xfrm>
            <a:off x="2961349" y="3431712"/>
            <a:ext cx="372691"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2BF00099-8F76-679C-B727-513634AF0C45}"/>
              </a:ext>
            </a:extLst>
          </p:cNvPr>
          <p:cNvCxnSpPr>
            <a:cxnSpLocks/>
            <a:stCxn id="82" idx="5"/>
            <a:endCxn id="88" idx="1"/>
          </p:cNvCxnSpPr>
          <p:nvPr/>
        </p:nvCxnSpPr>
        <p:spPr>
          <a:xfrm>
            <a:off x="2597266" y="3431712"/>
            <a:ext cx="736774"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86" name="Oval 85">
            <a:extLst>
              <a:ext uri="{FF2B5EF4-FFF2-40B4-BE49-F238E27FC236}">
                <a16:creationId xmlns:a16="http://schemas.microsoft.com/office/drawing/2014/main" id="{F24F0886-0A39-E824-40CB-393B6210628F}"/>
              </a:ext>
            </a:extLst>
          </p:cNvPr>
          <p:cNvSpPr/>
          <p:nvPr/>
        </p:nvSpPr>
        <p:spPr>
          <a:xfrm>
            <a:off x="3040707"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7" name="Oval 86">
            <a:extLst>
              <a:ext uri="{FF2B5EF4-FFF2-40B4-BE49-F238E27FC236}">
                <a16:creationId xmlns:a16="http://schemas.microsoft.com/office/drawing/2014/main" id="{F0BB27A4-981E-8842-64B6-45ACB042D2F0}"/>
              </a:ext>
            </a:extLst>
          </p:cNvPr>
          <p:cNvSpPr/>
          <p:nvPr/>
        </p:nvSpPr>
        <p:spPr>
          <a:xfrm>
            <a:off x="3404790"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1" name="Straight Arrow Connector 90">
            <a:extLst>
              <a:ext uri="{FF2B5EF4-FFF2-40B4-BE49-F238E27FC236}">
                <a16:creationId xmlns:a16="http://schemas.microsoft.com/office/drawing/2014/main" id="{EB7DFC0F-F8D9-BA39-6258-4FE93EFEE423}"/>
              </a:ext>
            </a:extLst>
          </p:cNvPr>
          <p:cNvCxnSpPr>
            <a:cxnSpLocks/>
            <a:stCxn id="87" idx="5"/>
            <a:endCxn id="89" idx="0"/>
          </p:cNvCxnSpPr>
          <p:nvPr/>
        </p:nvCxnSpPr>
        <p:spPr>
          <a:xfrm>
            <a:off x="3689515" y="3431712"/>
            <a:ext cx="309643"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100571F5-2ECC-06AB-3CBA-A8C318F7CD90}"/>
              </a:ext>
            </a:extLst>
          </p:cNvPr>
          <p:cNvCxnSpPr>
            <a:cxnSpLocks/>
            <a:stCxn id="86" idx="5"/>
            <a:endCxn id="89" idx="0"/>
          </p:cNvCxnSpPr>
          <p:nvPr/>
        </p:nvCxnSpPr>
        <p:spPr>
          <a:xfrm>
            <a:off x="3325432" y="3431712"/>
            <a:ext cx="673726"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97" name="Oval 96">
            <a:extLst>
              <a:ext uri="{FF2B5EF4-FFF2-40B4-BE49-F238E27FC236}">
                <a16:creationId xmlns:a16="http://schemas.microsoft.com/office/drawing/2014/main" id="{A8EDAFE7-7F78-0243-E904-699322A2D2CE}"/>
              </a:ext>
            </a:extLst>
          </p:cNvPr>
          <p:cNvSpPr/>
          <p:nvPr/>
        </p:nvSpPr>
        <p:spPr>
          <a:xfrm>
            <a:off x="3768873"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9" name="Oval 98">
            <a:extLst>
              <a:ext uri="{FF2B5EF4-FFF2-40B4-BE49-F238E27FC236}">
                <a16:creationId xmlns:a16="http://schemas.microsoft.com/office/drawing/2014/main" id="{97227320-2530-8A94-3079-8833528DA05E}"/>
              </a:ext>
            </a:extLst>
          </p:cNvPr>
          <p:cNvSpPr/>
          <p:nvPr/>
        </p:nvSpPr>
        <p:spPr>
          <a:xfrm>
            <a:off x="4132956"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0" name="Straight Arrow Connector 99">
            <a:extLst>
              <a:ext uri="{FF2B5EF4-FFF2-40B4-BE49-F238E27FC236}">
                <a16:creationId xmlns:a16="http://schemas.microsoft.com/office/drawing/2014/main" id="{04F98ACC-BB72-0C0A-41A3-5D39ED82CB26}"/>
              </a:ext>
            </a:extLst>
          </p:cNvPr>
          <p:cNvCxnSpPr>
            <a:cxnSpLocks/>
            <a:stCxn id="99" idx="4"/>
            <a:endCxn id="93" idx="0"/>
          </p:cNvCxnSpPr>
          <p:nvPr/>
        </p:nvCxnSpPr>
        <p:spPr>
          <a:xfrm>
            <a:off x="4299744" y="3481679"/>
            <a:ext cx="18220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1" name="Straight Arrow Connector 100">
            <a:extLst>
              <a:ext uri="{FF2B5EF4-FFF2-40B4-BE49-F238E27FC236}">
                <a16:creationId xmlns:a16="http://schemas.microsoft.com/office/drawing/2014/main" id="{C199D75B-19B4-73C2-A326-BB05DF053746}"/>
              </a:ext>
            </a:extLst>
          </p:cNvPr>
          <p:cNvCxnSpPr>
            <a:cxnSpLocks/>
            <a:stCxn id="97" idx="4"/>
            <a:endCxn id="93" idx="0"/>
          </p:cNvCxnSpPr>
          <p:nvPr/>
        </p:nvCxnSpPr>
        <p:spPr>
          <a:xfrm>
            <a:off x="3935661" y="3481679"/>
            <a:ext cx="54628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02" name="Oval 101">
            <a:extLst>
              <a:ext uri="{FF2B5EF4-FFF2-40B4-BE49-F238E27FC236}">
                <a16:creationId xmlns:a16="http://schemas.microsoft.com/office/drawing/2014/main" id="{DE1DBECB-D4A0-1401-32FA-C546541DBFF2}"/>
              </a:ext>
            </a:extLst>
          </p:cNvPr>
          <p:cNvSpPr/>
          <p:nvPr/>
        </p:nvSpPr>
        <p:spPr>
          <a:xfrm>
            <a:off x="4497039"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3" name="Oval 102">
            <a:extLst>
              <a:ext uri="{FF2B5EF4-FFF2-40B4-BE49-F238E27FC236}">
                <a16:creationId xmlns:a16="http://schemas.microsoft.com/office/drawing/2014/main" id="{C7C469F0-D5FB-5029-D2E1-4DD651ED1D68}"/>
              </a:ext>
            </a:extLst>
          </p:cNvPr>
          <p:cNvSpPr/>
          <p:nvPr/>
        </p:nvSpPr>
        <p:spPr>
          <a:xfrm>
            <a:off x="4861122"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5" name="Straight Arrow Connector 104">
            <a:extLst>
              <a:ext uri="{FF2B5EF4-FFF2-40B4-BE49-F238E27FC236}">
                <a16:creationId xmlns:a16="http://schemas.microsoft.com/office/drawing/2014/main" id="{B4077D02-9AE7-0414-48ED-34926867538B}"/>
              </a:ext>
            </a:extLst>
          </p:cNvPr>
          <p:cNvCxnSpPr>
            <a:cxnSpLocks/>
            <a:stCxn id="103" idx="3"/>
            <a:endCxn id="95" idx="0"/>
          </p:cNvCxnSpPr>
          <p:nvPr/>
        </p:nvCxnSpPr>
        <p:spPr>
          <a:xfrm>
            <a:off x="4909973" y="3431712"/>
            <a:ext cx="54757"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08" name="Straight Arrow Connector 107">
            <a:extLst>
              <a:ext uri="{FF2B5EF4-FFF2-40B4-BE49-F238E27FC236}">
                <a16:creationId xmlns:a16="http://schemas.microsoft.com/office/drawing/2014/main" id="{D2E8E5F2-DB10-30EE-BF4C-C289EB66ACB6}"/>
              </a:ext>
            </a:extLst>
          </p:cNvPr>
          <p:cNvCxnSpPr>
            <a:cxnSpLocks/>
            <a:stCxn id="102" idx="4"/>
            <a:endCxn id="95" idx="0"/>
          </p:cNvCxnSpPr>
          <p:nvPr/>
        </p:nvCxnSpPr>
        <p:spPr>
          <a:xfrm>
            <a:off x="4663827" y="3481679"/>
            <a:ext cx="30090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21" name="Oval 120">
            <a:extLst>
              <a:ext uri="{FF2B5EF4-FFF2-40B4-BE49-F238E27FC236}">
                <a16:creationId xmlns:a16="http://schemas.microsoft.com/office/drawing/2014/main" id="{E8501CFF-1E1E-D648-3554-F995E1BF6A14}"/>
              </a:ext>
            </a:extLst>
          </p:cNvPr>
          <p:cNvSpPr/>
          <p:nvPr/>
        </p:nvSpPr>
        <p:spPr>
          <a:xfrm>
            <a:off x="5225205"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2" name="Oval 121">
            <a:extLst>
              <a:ext uri="{FF2B5EF4-FFF2-40B4-BE49-F238E27FC236}">
                <a16:creationId xmlns:a16="http://schemas.microsoft.com/office/drawing/2014/main" id="{CE62BACD-51CD-3252-86EF-F1E187FA1D2C}"/>
              </a:ext>
            </a:extLst>
          </p:cNvPr>
          <p:cNvSpPr/>
          <p:nvPr/>
        </p:nvSpPr>
        <p:spPr>
          <a:xfrm>
            <a:off x="5589288"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3" name="Oval 122">
            <a:extLst>
              <a:ext uri="{FF2B5EF4-FFF2-40B4-BE49-F238E27FC236}">
                <a16:creationId xmlns:a16="http://schemas.microsoft.com/office/drawing/2014/main" id="{6F6B0833-E97C-6403-E5D6-8894EA00642F}"/>
              </a:ext>
            </a:extLst>
          </p:cNvPr>
          <p:cNvSpPr/>
          <p:nvPr/>
        </p:nvSpPr>
        <p:spPr>
          <a:xfrm>
            <a:off x="5953371"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4" name="Oval 123">
            <a:extLst>
              <a:ext uri="{FF2B5EF4-FFF2-40B4-BE49-F238E27FC236}">
                <a16:creationId xmlns:a16="http://schemas.microsoft.com/office/drawing/2014/main" id="{DF659E0B-51F5-1B95-3716-12AFB64FAA7A}"/>
              </a:ext>
            </a:extLst>
          </p:cNvPr>
          <p:cNvSpPr/>
          <p:nvPr/>
        </p:nvSpPr>
        <p:spPr>
          <a:xfrm>
            <a:off x="6317454"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5" name="Oval 124">
            <a:extLst>
              <a:ext uri="{FF2B5EF4-FFF2-40B4-BE49-F238E27FC236}">
                <a16:creationId xmlns:a16="http://schemas.microsoft.com/office/drawing/2014/main" id="{42027C7E-5049-C82F-7E1B-BE11D0371457}"/>
              </a:ext>
            </a:extLst>
          </p:cNvPr>
          <p:cNvSpPr/>
          <p:nvPr/>
        </p:nvSpPr>
        <p:spPr>
          <a:xfrm>
            <a:off x="6681537"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2" name="Straight Arrow Connector 131">
            <a:extLst>
              <a:ext uri="{FF2B5EF4-FFF2-40B4-BE49-F238E27FC236}">
                <a16:creationId xmlns:a16="http://schemas.microsoft.com/office/drawing/2014/main" id="{E19C9F5C-6242-FD5B-1F0A-3BBA71A4303B}"/>
              </a:ext>
            </a:extLst>
          </p:cNvPr>
          <p:cNvCxnSpPr>
            <a:cxnSpLocks/>
            <a:stCxn id="164" idx="3"/>
            <a:endCxn id="112" idx="7"/>
          </p:cNvCxnSpPr>
          <p:nvPr/>
        </p:nvCxnSpPr>
        <p:spPr>
          <a:xfrm flipH="1">
            <a:off x="7078205" y="3431712"/>
            <a:ext cx="380349"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36" name="Straight Arrow Connector 135">
            <a:extLst>
              <a:ext uri="{FF2B5EF4-FFF2-40B4-BE49-F238E27FC236}">
                <a16:creationId xmlns:a16="http://schemas.microsoft.com/office/drawing/2014/main" id="{872F71DF-189E-9E68-C57F-CF25ED5FB09F}"/>
              </a:ext>
            </a:extLst>
          </p:cNvPr>
          <p:cNvCxnSpPr>
            <a:cxnSpLocks/>
            <a:stCxn id="125" idx="4"/>
            <a:endCxn id="110" idx="0"/>
          </p:cNvCxnSpPr>
          <p:nvPr/>
        </p:nvCxnSpPr>
        <p:spPr>
          <a:xfrm flipH="1">
            <a:off x="6413088" y="3481679"/>
            <a:ext cx="435237"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39" name="Straight Arrow Connector 138">
            <a:extLst>
              <a:ext uri="{FF2B5EF4-FFF2-40B4-BE49-F238E27FC236}">
                <a16:creationId xmlns:a16="http://schemas.microsoft.com/office/drawing/2014/main" id="{C778E31C-754D-DFFD-6724-2754C8336FE4}"/>
              </a:ext>
            </a:extLst>
          </p:cNvPr>
          <p:cNvCxnSpPr>
            <a:cxnSpLocks/>
            <a:stCxn id="121" idx="4"/>
            <a:endCxn id="104" idx="0"/>
          </p:cNvCxnSpPr>
          <p:nvPr/>
        </p:nvCxnSpPr>
        <p:spPr>
          <a:xfrm>
            <a:off x="5391993" y="3481679"/>
            <a:ext cx="5552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4" name="Straight Arrow Connector 143">
            <a:extLst>
              <a:ext uri="{FF2B5EF4-FFF2-40B4-BE49-F238E27FC236}">
                <a16:creationId xmlns:a16="http://schemas.microsoft.com/office/drawing/2014/main" id="{30AA9F31-4DF9-536F-B7E8-E3A478226D50}"/>
              </a:ext>
            </a:extLst>
          </p:cNvPr>
          <p:cNvCxnSpPr>
            <a:cxnSpLocks/>
            <a:stCxn id="122" idx="4"/>
            <a:endCxn id="104" idx="0"/>
          </p:cNvCxnSpPr>
          <p:nvPr/>
        </p:nvCxnSpPr>
        <p:spPr>
          <a:xfrm flipH="1">
            <a:off x="5447516" y="3481679"/>
            <a:ext cx="30856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5" name="Straight Arrow Connector 154">
            <a:extLst>
              <a:ext uri="{FF2B5EF4-FFF2-40B4-BE49-F238E27FC236}">
                <a16:creationId xmlns:a16="http://schemas.microsoft.com/office/drawing/2014/main" id="{BEB051D8-C79E-E229-5CBD-EF9F1945A934}"/>
              </a:ext>
            </a:extLst>
          </p:cNvPr>
          <p:cNvCxnSpPr>
            <a:cxnSpLocks/>
            <a:stCxn id="166" idx="3"/>
            <a:endCxn id="112" idx="7"/>
          </p:cNvCxnSpPr>
          <p:nvPr/>
        </p:nvCxnSpPr>
        <p:spPr>
          <a:xfrm flipH="1">
            <a:off x="7078205" y="3431712"/>
            <a:ext cx="744438"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63" name="Oval 162">
            <a:extLst>
              <a:ext uri="{FF2B5EF4-FFF2-40B4-BE49-F238E27FC236}">
                <a16:creationId xmlns:a16="http://schemas.microsoft.com/office/drawing/2014/main" id="{AFACEF6F-CFA1-C170-9102-54C0CC33A637}"/>
              </a:ext>
            </a:extLst>
          </p:cNvPr>
          <p:cNvSpPr/>
          <p:nvPr/>
        </p:nvSpPr>
        <p:spPr>
          <a:xfrm>
            <a:off x="7045620"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4" name="Oval 163">
            <a:extLst>
              <a:ext uri="{FF2B5EF4-FFF2-40B4-BE49-F238E27FC236}">
                <a16:creationId xmlns:a16="http://schemas.microsoft.com/office/drawing/2014/main" id="{93719F27-8CBF-282C-0A1B-150E0C620254}"/>
              </a:ext>
            </a:extLst>
          </p:cNvPr>
          <p:cNvSpPr/>
          <p:nvPr/>
        </p:nvSpPr>
        <p:spPr>
          <a:xfrm>
            <a:off x="7409703"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6" name="Oval 165">
            <a:extLst>
              <a:ext uri="{FF2B5EF4-FFF2-40B4-BE49-F238E27FC236}">
                <a16:creationId xmlns:a16="http://schemas.microsoft.com/office/drawing/2014/main" id="{423EF5A4-ED08-9DAF-793B-5E2C44DF552F}"/>
              </a:ext>
            </a:extLst>
          </p:cNvPr>
          <p:cNvSpPr/>
          <p:nvPr/>
        </p:nvSpPr>
        <p:spPr>
          <a:xfrm>
            <a:off x="7773792" y="3140485"/>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9" name="Straight Arrow Connector 168">
            <a:extLst>
              <a:ext uri="{FF2B5EF4-FFF2-40B4-BE49-F238E27FC236}">
                <a16:creationId xmlns:a16="http://schemas.microsoft.com/office/drawing/2014/main" id="{6C00F92E-AD13-783E-34C7-9E641F141CEF}"/>
              </a:ext>
            </a:extLst>
          </p:cNvPr>
          <p:cNvCxnSpPr>
            <a:cxnSpLocks/>
            <a:stCxn id="163" idx="4"/>
            <a:endCxn id="110" idx="0"/>
          </p:cNvCxnSpPr>
          <p:nvPr/>
        </p:nvCxnSpPr>
        <p:spPr>
          <a:xfrm flipH="1">
            <a:off x="6413088" y="3481679"/>
            <a:ext cx="79932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5" name="Straight Arrow Connector 174">
            <a:extLst>
              <a:ext uri="{FF2B5EF4-FFF2-40B4-BE49-F238E27FC236}">
                <a16:creationId xmlns:a16="http://schemas.microsoft.com/office/drawing/2014/main" id="{EE2FE9F3-08A0-867A-D47B-2D26445B24A8}"/>
              </a:ext>
            </a:extLst>
          </p:cNvPr>
          <p:cNvCxnSpPr>
            <a:cxnSpLocks/>
            <a:stCxn id="124" idx="4"/>
            <a:endCxn id="106" idx="0"/>
          </p:cNvCxnSpPr>
          <p:nvPr/>
        </p:nvCxnSpPr>
        <p:spPr>
          <a:xfrm flipH="1">
            <a:off x="5930302" y="3481679"/>
            <a:ext cx="55394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8" name="Straight Arrow Connector 177">
            <a:extLst>
              <a:ext uri="{FF2B5EF4-FFF2-40B4-BE49-F238E27FC236}">
                <a16:creationId xmlns:a16="http://schemas.microsoft.com/office/drawing/2014/main" id="{F94CF0C6-846F-9535-1DF0-6EA62AC73E7E}"/>
              </a:ext>
            </a:extLst>
          </p:cNvPr>
          <p:cNvCxnSpPr>
            <a:cxnSpLocks/>
            <a:stCxn id="123" idx="4"/>
            <a:endCxn id="106" idx="0"/>
          </p:cNvCxnSpPr>
          <p:nvPr/>
        </p:nvCxnSpPr>
        <p:spPr>
          <a:xfrm flipH="1">
            <a:off x="5930302" y="3481679"/>
            <a:ext cx="189857"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8" name="文本框 3">
                <a:extLst>
                  <a:ext uri="{FF2B5EF4-FFF2-40B4-BE49-F238E27FC236}">
                    <a16:creationId xmlns:a16="http://schemas.microsoft.com/office/drawing/2014/main" id="{66E6EC3A-7061-1F87-719B-04DD376FED12}"/>
                  </a:ext>
                </a:extLst>
              </p:cNvPr>
              <p:cNvSpPr txBox="1"/>
              <p:nvPr/>
            </p:nvSpPr>
            <p:spPr>
              <a:xfrm>
                <a:off x="2779656" y="2412666"/>
                <a:ext cx="2377089" cy="443006"/>
              </a:xfrm>
              <a:prstGeom prst="rect">
                <a:avLst/>
              </a:prstGeom>
              <a:noFill/>
            </p:spPr>
            <p:txBody>
              <a:bodyPr wrap="square" rtlCol="0">
                <a:spAutoFit/>
              </a:bodyPr>
              <a:lstStyle/>
              <a:p>
                <a:pPr>
                  <a:spcBef>
                    <a:spcPts val="2400"/>
                  </a:spcBef>
                  <a:buClr>
                    <a:schemeClr val="tx1"/>
                  </a:buClr>
                  <a:buSzPct val="80000"/>
                </a:pPr>
                <a14:m>
                  <m:oMathPara xmlns:m="http://schemas.openxmlformats.org/officeDocument/2006/math">
                    <m:oMathParaPr>
                      <m:jc m:val="left"/>
                    </m:oMathParaPr>
                    <m:oMath xmlns:m="http://schemas.openxmlformats.org/officeDocument/2006/math">
                      <m:r>
                        <a:rPr kumimoji="1" lang="en-US" altLang="zh-CN" sz="2200" b="0" i="1" dirty="0">
                          <a:solidFill>
                            <a:schemeClr val="tx1"/>
                          </a:solidFill>
                          <a:latin typeface="Cambria Math" panose="02040503050406030204" pitchFamily="18" charset="0"/>
                          <a:ea typeface="Cambria Math" panose="02040503050406030204" pitchFamily="18" charset="0"/>
                        </a:rPr>
                        <m:t>=#</m:t>
                      </m:r>
                      <m:r>
                        <a:rPr kumimoji="1" lang="en-US" altLang="zh-CN" sz="2200" b="0" i="1" dirty="0">
                          <a:solidFill>
                            <a:schemeClr val="tx1"/>
                          </a:solidFill>
                          <a:latin typeface="Cambria Math" panose="02040503050406030204" pitchFamily="18" charset="0"/>
                          <a:ea typeface="Cambria Math" panose="02040503050406030204" pitchFamily="18" charset="0"/>
                        </a:rPr>
                        <m:t>𝑣</m:t>
                      </m:r>
                      <m:r>
                        <a:rPr kumimoji="1" lang="en-US" altLang="zh-CN" sz="2200" b="0" i="1" dirty="0">
                          <a:solidFill>
                            <a:schemeClr val="tx1"/>
                          </a:solidFill>
                          <a:latin typeface="Cambria Math" panose="02040503050406030204" pitchFamily="18" charset="0"/>
                          <a:ea typeface="Cambria Math" panose="02040503050406030204" pitchFamily="18" charset="0"/>
                        </a:rPr>
                        <m:t>∙</m:t>
                      </m:r>
                      <m:sSup>
                        <m:sSupPr>
                          <m:ctrlPr>
                            <a:rPr kumimoji="1" lang="en-US" altLang="zh-CN" sz="2200" i="1" dirty="0">
                              <a:solidFill>
                                <a:schemeClr val="tx1"/>
                              </a:solidFill>
                              <a:latin typeface="Cambria Math" panose="02040503050406030204" pitchFamily="18" charset="0"/>
                              <a:ea typeface="Cambria Math" panose="02040503050406030204" pitchFamily="18" charset="0"/>
                            </a:rPr>
                          </m:ctrlPr>
                        </m:sSupPr>
                        <m:e>
                          <m:r>
                            <a:rPr kumimoji="1" lang="en-US" altLang="zh-CN" sz="2200" b="0" i="1" dirty="0">
                              <a:solidFill>
                                <a:schemeClr val="tx1"/>
                              </a:solidFill>
                              <a:latin typeface="Cambria Math" panose="02040503050406030204" pitchFamily="18" charset="0"/>
                              <a:ea typeface="Cambria Math" panose="02040503050406030204" pitchFamily="18" charset="0"/>
                            </a:rPr>
                            <m:t>(1−</m:t>
                          </m:r>
                          <m:r>
                            <a:rPr kumimoji="1" lang="en-US" altLang="zh-CN" sz="2200" b="0" i="1" dirty="0">
                              <a:solidFill>
                                <a:schemeClr val="tx1"/>
                              </a:solidFill>
                              <a:latin typeface="Cambria Math" panose="02040503050406030204" pitchFamily="18" charset="0"/>
                              <a:ea typeface="Cambria Math" panose="02040503050406030204" pitchFamily="18" charset="0"/>
                            </a:rPr>
                            <m:t>𝛼</m:t>
                          </m:r>
                          <m:r>
                            <a:rPr kumimoji="1" lang="en-US" altLang="zh-CN" sz="2200" b="0" i="1" dirty="0">
                              <a:solidFill>
                                <a:schemeClr val="tx1"/>
                              </a:solidFill>
                              <a:latin typeface="Cambria Math" panose="02040503050406030204" pitchFamily="18" charset="0"/>
                              <a:ea typeface="Cambria Math" panose="02040503050406030204" pitchFamily="18" charset="0"/>
                            </a:rPr>
                            <m:t>)</m:t>
                          </m:r>
                        </m:e>
                        <m:sup>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b="0" i="1" dirty="0">
                                  <a:solidFill>
                                    <a:schemeClr val="tx1"/>
                                  </a:solidFill>
                                  <a:latin typeface="Cambria Math" panose="02040503050406030204" pitchFamily="18" charset="0"/>
                                  <a:ea typeface="Cambria Math" panose="02040503050406030204" pitchFamily="18" charset="0"/>
                                </a:rPr>
                                <m:t>ℓ</m:t>
                              </m:r>
                            </m:e>
                            <m:sub>
                              <m:r>
                                <a:rPr kumimoji="1" lang="en-US" altLang="zh-CN" sz="2200" b="0" i="1" dirty="0">
                                  <a:solidFill>
                                    <a:schemeClr val="tx1"/>
                                  </a:solidFill>
                                  <a:latin typeface="Cambria Math" panose="02040503050406030204" pitchFamily="18" charset="0"/>
                                  <a:ea typeface="Cambria Math" panose="02040503050406030204" pitchFamily="18" charset="0"/>
                                </a:rPr>
                                <m:t>𝑣</m:t>
                              </m:r>
                            </m:sub>
                          </m:sSub>
                        </m:sup>
                      </m:sSup>
                      <m:r>
                        <a:rPr kumimoji="1" lang="zh-CN" altLang="en-US" sz="2200" b="0" i="1" dirty="0">
                          <a:solidFill>
                            <a:schemeClr val="tx1"/>
                          </a:solidFill>
                          <a:latin typeface="Cambria Math" panose="02040503050406030204" pitchFamily="18" charset="0"/>
                          <a:ea typeface="Cambria Math" panose="02040503050406030204" pitchFamily="18" charset="0"/>
                        </a:rPr>
                        <m:t> </m:t>
                      </m:r>
                    </m:oMath>
                  </m:oMathPara>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88" name="文本框 3">
                <a:extLst>
                  <a:ext uri="{FF2B5EF4-FFF2-40B4-BE49-F238E27FC236}">
                    <a16:creationId xmlns:a16="http://schemas.microsoft.com/office/drawing/2014/main" id="{66E6EC3A-7061-1F87-719B-04DD376FED12}"/>
                  </a:ext>
                </a:extLst>
              </p:cNvPr>
              <p:cNvSpPr txBox="1">
                <a:spLocks noRot="1" noChangeAspect="1" noMove="1" noResize="1" noEditPoints="1" noAdjustHandles="1" noChangeArrowheads="1" noChangeShapeType="1" noTextEdit="1"/>
              </p:cNvSpPr>
              <p:nvPr/>
            </p:nvSpPr>
            <p:spPr>
              <a:xfrm>
                <a:off x="2779656" y="2412666"/>
                <a:ext cx="2377089" cy="443006"/>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0" name="文本框 3">
                <a:extLst>
                  <a:ext uri="{FF2B5EF4-FFF2-40B4-BE49-F238E27FC236}">
                    <a16:creationId xmlns:a16="http://schemas.microsoft.com/office/drawing/2014/main" id="{B3EF9C87-34F7-28B8-7AD4-214C9925FD30}"/>
                  </a:ext>
                </a:extLst>
              </p:cNvPr>
              <p:cNvSpPr txBox="1"/>
              <p:nvPr/>
            </p:nvSpPr>
            <p:spPr>
              <a:xfrm>
                <a:off x="5519901" y="2412666"/>
                <a:ext cx="2982975" cy="443006"/>
              </a:xfrm>
              <a:prstGeom prst="rect">
                <a:avLst/>
              </a:prstGeom>
              <a:noFill/>
            </p:spPr>
            <p:txBody>
              <a:bodyPr wrap="square" rtlCol="0">
                <a:spAutoFit/>
              </a:bodyPr>
              <a:lstStyle/>
              <a:p>
                <a:pPr>
                  <a:spcBef>
                    <a:spcPts val="2400"/>
                  </a:spcBef>
                  <a:buClr>
                    <a:schemeClr val="tx1"/>
                  </a:buClr>
                  <a:buSzPct val="80000"/>
                </a:pPr>
                <a14:m>
                  <m:oMathPara xmlns:m="http://schemas.openxmlformats.org/officeDocument/2006/math">
                    <m:oMathParaPr>
                      <m:jc m:val="left"/>
                    </m:oMathParaPr>
                    <m:oMath xmlns:m="http://schemas.openxmlformats.org/officeDocument/2006/math">
                      <m:r>
                        <a:rPr kumimoji="1" lang="en-US" altLang="zh-CN" sz="2200" b="0" i="1" dirty="0">
                          <a:solidFill>
                            <a:schemeClr val="tx1"/>
                          </a:solidFill>
                          <a:latin typeface="Cambria Math" panose="02040503050406030204" pitchFamily="18" charset="0"/>
                          <a:ea typeface="Cambria Math" panose="02040503050406030204" pitchFamily="18" charset="0"/>
                        </a:rPr>
                        <m:t>=#</m:t>
                      </m:r>
                      <m:r>
                        <a:rPr kumimoji="1" lang="en-US" altLang="zh-CN" sz="2200" b="0" i="1" dirty="0">
                          <a:solidFill>
                            <a:schemeClr val="tx1"/>
                          </a:solidFill>
                          <a:latin typeface="Cambria Math" panose="02040503050406030204" pitchFamily="18" charset="0"/>
                          <a:ea typeface="Cambria Math" panose="02040503050406030204" pitchFamily="18" charset="0"/>
                        </a:rPr>
                        <m:t>𝑥</m:t>
                      </m:r>
                      <m:r>
                        <a:rPr kumimoji="1" lang="en-US" altLang="zh-CN" sz="2200" b="0" i="1" dirty="0">
                          <a:solidFill>
                            <a:schemeClr val="tx1"/>
                          </a:solidFill>
                          <a:latin typeface="Cambria Math" panose="02040503050406030204" pitchFamily="18" charset="0"/>
                          <a:ea typeface="Cambria Math" panose="02040503050406030204" pitchFamily="18" charset="0"/>
                        </a:rPr>
                        <m:t>∙</m:t>
                      </m:r>
                      <m:sSup>
                        <m:sSupPr>
                          <m:ctrlPr>
                            <a:rPr kumimoji="1" lang="en-US" altLang="zh-CN" sz="2200" i="1" dirty="0">
                              <a:solidFill>
                                <a:schemeClr val="tx1"/>
                              </a:solidFill>
                              <a:latin typeface="Cambria Math" panose="02040503050406030204" pitchFamily="18" charset="0"/>
                              <a:ea typeface="Cambria Math" panose="02040503050406030204" pitchFamily="18" charset="0"/>
                            </a:rPr>
                          </m:ctrlPr>
                        </m:sSupPr>
                        <m:e>
                          <m:r>
                            <a:rPr kumimoji="1" lang="en-US" altLang="zh-CN" sz="2200" b="0" i="1" dirty="0">
                              <a:solidFill>
                                <a:schemeClr val="tx1"/>
                              </a:solidFill>
                              <a:latin typeface="Cambria Math" panose="02040503050406030204" pitchFamily="18" charset="0"/>
                              <a:ea typeface="Cambria Math" panose="02040503050406030204" pitchFamily="18" charset="0"/>
                            </a:rPr>
                            <m:t>(1−</m:t>
                          </m:r>
                          <m:r>
                            <a:rPr kumimoji="1" lang="en-US" altLang="zh-CN" sz="2200" b="0" i="1" dirty="0">
                              <a:solidFill>
                                <a:schemeClr val="tx1"/>
                              </a:solidFill>
                              <a:latin typeface="Cambria Math" panose="02040503050406030204" pitchFamily="18" charset="0"/>
                              <a:ea typeface="Cambria Math" panose="02040503050406030204" pitchFamily="18" charset="0"/>
                            </a:rPr>
                            <m:t>𝛼</m:t>
                          </m:r>
                          <m:r>
                            <a:rPr kumimoji="1" lang="en-US" altLang="zh-CN" sz="2200" b="0" i="1" dirty="0">
                              <a:solidFill>
                                <a:schemeClr val="tx1"/>
                              </a:solidFill>
                              <a:latin typeface="Cambria Math" panose="02040503050406030204" pitchFamily="18" charset="0"/>
                              <a:ea typeface="Cambria Math" panose="02040503050406030204" pitchFamily="18" charset="0"/>
                            </a:rPr>
                            <m:t>)</m:t>
                          </m:r>
                        </m:e>
                        <m:sup>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b="0" i="1" dirty="0">
                                  <a:solidFill>
                                    <a:schemeClr val="tx1"/>
                                  </a:solidFill>
                                  <a:latin typeface="Cambria Math" panose="02040503050406030204" pitchFamily="18" charset="0"/>
                                  <a:ea typeface="Cambria Math" panose="02040503050406030204" pitchFamily="18" charset="0"/>
                                </a:rPr>
                                <m:t>ℓ</m:t>
                              </m:r>
                            </m:e>
                            <m:sub>
                              <m:r>
                                <a:rPr kumimoji="1" lang="en-US" altLang="zh-CN" sz="2200" b="0" i="1" dirty="0">
                                  <a:solidFill>
                                    <a:schemeClr val="tx1"/>
                                  </a:solidFill>
                                  <a:latin typeface="Cambria Math" panose="02040503050406030204" pitchFamily="18" charset="0"/>
                                  <a:ea typeface="Cambria Math" panose="02040503050406030204" pitchFamily="18" charset="0"/>
                                </a:rPr>
                                <m:t>𝑣</m:t>
                              </m:r>
                            </m:sub>
                          </m:sSub>
                          <m:r>
                            <a:rPr kumimoji="1" lang="en-US" altLang="zh-CN" sz="2200" b="1" i="1" dirty="0">
                              <a:solidFill>
                                <a:srgbClr val="FF0000"/>
                              </a:solidFill>
                              <a:latin typeface="Cambria Math" panose="02040503050406030204" pitchFamily="18" charset="0"/>
                              <a:ea typeface="Cambria Math" panose="02040503050406030204" pitchFamily="18" charset="0"/>
                            </a:rPr>
                            <m:t>+</m:t>
                          </m:r>
                          <m:sSub>
                            <m:sSubPr>
                              <m:ctrlPr>
                                <a:rPr kumimoji="1" lang="en-US" altLang="zh-CN" sz="2200" b="1" i="1" dirty="0">
                                  <a:solidFill>
                                    <a:srgbClr val="FF0000"/>
                                  </a:solidFill>
                                  <a:latin typeface="Cambria Math" panose="02040503050406030204" pitchFamily="18" charset="0"/>
                                  <a:ea typeface="Cambria Math" panose="02040503050406030204" pitchFamily="18" charset="0"/>
                                </a:rPr>
                              </m:ctrlPr>
                            </m:sSubPr>
                            <m:e>
                              <m:r>
                                <a:rPr kumimoji="1" lang="en-US" altLang="zh-CN" sz="2200" b="1" i="1" dirty="0">
                                  <a:solidFill>
                                    <a:srgbClr val="FF0000"/>
                                  </a:solidFill>
                                  <a:latin typeface="Cambria Math" panose="02040503050406030204" pitchFamily="18" charset="0"/>
                                  <a:ea typeface="Cambria Math" panose="02040503050406030204" pitchFamily="18" charset="0"/>
                                </a:rPr>
                                <m:t>ℓ</m:t>
                              </m:r>
                            </m:e>
                            <m:sub>
                              <m:r>
                                <a:rPr kumimoji="1" lang="en-US" altLang="zh-CN" sz="2200" b="1" i="1" dirty="0">
                                  <a:solidFill>
                                    <a:srgbClr val="FF0000"/>
                                  </a:solidFill>
                                  <a:latin typeface="Cambria Math" panose="02040503050406030204" pitchFamily="18" charset="0"/>
                                  <a:ea typeface="Cambria Math" panose="02040503050406030204" pitchFamily="18" charset="0"/>
                                </a:rPr>
                                <m:t>𝒙</m:t>
                              </m:r>
                            </m:sub>
                          </m:sSub>
                        </m:sup>
                      </m:sSup>
                    </m:oMath>
                  </m:oMathPara>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p:sp>
            <p:nvSpPr>
              <p:cNvPr id="190" name="文本框 3">
                <a:extLst>
                  <a:ext uri="{FF2B5EF4-FFF2-40B4-BE49-F238E27FC236}">
                    <a16:creationId xmlns:a16="http://schemas.microsoft.com/office/drawing/2014/main" id="{B3EF9C87-34F7-28B8-7AD4-214C9925FD30}"/>
                  </a:ext>
                </a:extLst>
              </p:cNvPr>
              <p:cNvSpPr txBox="1">
                <a:spLocks noRot="1" noChangeAspect="1" noMove="1" noResize="1" noEditPoints="1" noAdjustHandles="1" noChangeArrowheads="1" noChangeShapeType="1" noTextEdit="1"/>
              </p:cNvSpPr>
              <p:nvPr/>
            </p:nvSpPr>
            <p:spPr>
              <a:xfrm>
                <a:off x="5519901" y="2412666"/>
                <a:ext cx="2982975" cy="443006"/>
              </a:xfrm>
              <a:prstGeom prst="rect">
                <a:avLst/>
              </a:prstGeom>
              <a:blipFill>
                <a:blip r:embed="rId12"/>
                <a:stretch>
                  <a:fillRect b="-20000"/>
                </a:stretch>
              </a:blipFill>
            </p:spPr>
            <p:txBody>
              <a:bodyPr/>
              <a:lstStyle/>
              <a:p>
                <a:r>
                  <a:rPr lang="en-US">
                    <a:noFill/>
                  </a:rPr>
                  <a:t> </a:t>
                </a:r>
              </a:p>
            </p:txBody>
          </p:sp>
        </mc:Fallback>
      </mc:AlternateContent>
      <p:sp>
        <p:nvSpPr>
          <p:cNvPr id="192" name="Left Brace 191">
            <a:extLst>
              <a:ext uri="{FF2B5EF4-FFF2-40B4-BE49-F238E27FC236}">
                <a16:creationId xmlns:a16="http://schemas.microsoft.com/office/drawing/2014/main" id="{CC25BFF9-8F16-BFC1-1277-7F607CDF6EE6}"/>
              </a:ext>
            </a:extLst>
          </p:cNvPr>
          <p:cNvSpPr/>
          <p:nvPr/>
        </p:nvSpPr>
        <p:spPr>
          <a:xfrm>
            <a:off x="1970803" y="3306449"/>
            <a:ext cx="252515" cy="2517718"/>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3" name="Left Brace 192">
            <a:extLst>
              <a:ext uri="{FF2B5EF4-FFF2-40B4-BE49-F238E27FC236}">
                <a16:creationId xmlns:a16="http://schemas.microsoft.com/office/drawing/2014/main" id="{907EF6E4-691E-DB51-A9F3-1A84C2F59D3D}"/>
              </a:ext>
            </a:extLst>
          </p:cNvPr>
          <p:cNvSpPr/>
          <p:nvPr/>
        </p:nvSpPr>
        <p:spPr>
          <a:xfrm>
            <a:off x="2780921" y="5969533"/>
            <a:ext cx="234873" cy="1071104"/>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A49C109A-2F55-8984-6D3A-0FB3436018E6}"/>
                  </a:ext>
                </a:extLst>
              </p:cNvPr>
              <p:cNvSpPr txBox="1"/>
              <p:nvPr/>
            </p:nvSpPr>
            <p:spPr bwMode="auto">
              <a:xfrm>
                <a:off x="1490379" y="4328095"/>
                <a:ext cx="51442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dirty="0">
                              <a:latin typeface="Cambria Math" panose="02040503050406030204" pitchFamily="18" charset="0"/>
                              <a:ea typeface="Cambria Math" panose="02040503050406030204" pitchFamily="18" charset="0"/>
                            </a:rPr>
                          </m:ctrlPr>
                        </m:sSubPr>
                        <m:e>
                          <m:r>
                            <a:rPr kumimoji="1" lang="en-US" altLang="zh-CN" b="0" i="1" dirty="0">
                              <a:latin typeface="Cambria Math" panose="02040503050406030204" pitchFamily="18" charset="0"/>
                              <a:ea typeface="Cambria Math" panose="02040503050406030204" pitchFamily="18" charset="0"/>
                            </a:rPr>
                            <m:t>ℓ</m:t>
                          </m:r>
                        </m:e>
                        <m:sub>
                          <m:r>
                            <a:rPr kumimoji="1" lang="en-US" altLang="zh-CN" b="0" i="1" dirty="0">
                              <a:latin typeface="Cambria Math" panose="02040503050406030204" pitchFamily="18" charset="0"/>
                              <a:ea typeface="Cambria Math" panose="02040503050406030204" pitchFamily="18" charset="0"/>
                            </a:rPr>
                            <m:t>𝑥</m:t>
                          </m:r>
                        </m:sub>
                      </m:sSub>
                    </m:oMath>
                  </m:oMathPara>
                </a14:m>
                <a:endParaRPr lang="en-US"/>
              </a:p>
            </p:txBody>
          </p:sp>
        </mc:Choice>
        <mc:Fallback xmlns="">
          <p:sp>
            <p:nvSpPr>
              <p:cNvPr id="195" name="TextBox 194">
                <a:extLst>
                  <a:ext uri="{FF2B5EF4-FFF2-40B4-BE49-F238E27FC236}">
                    <a16:creationId xmlns:a16="http://schemas.microsoft.com/office/drawing/2014/main" id="{A49C109A-2F55-8984-6D3A-0FB3436018E6}"/>
                  </a:ext>
                </a:extLst>
              </p:cNvPr>
              <p:cNvSpPr txBox="1">
                <a:spLocks noRot="1" noChangeAspect="1" noMove="1" noResize="1" noEditPoints="1" noAdjustHandles="1" noChangeArrowheads="1" noChangeShapeType="1" noTextEdit="1"/>
              </p:cNvSpPr>
              <p:nvPr/>
            </p:nvSpPr>
            <p:spPr bwMode="auto">
              <a:xfrm>
                <a:off x="1490379" y="4328095"/>
                <a:ext cx="514424" cy="400110"/>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6" name="TextBox 195">
                <a:extLst>
                  <a:ext uri="{FF2B5EF4-FFF2-40B4-BE49-F238E27FC236}">
                    <a16:creationId xmlns:a16="http://schemas.microsoft.com/office/drawing/2014/main" id="{ED9ADB1D-6ABA-139D-3D9C-C3E4126AABCE}"/>
                  </a:ext>
                </a:extLst>
              </p:cNvPr>
              <p:cNvSpPr txBox="1"/>
              <p:nvPr/>
            </p:nvSpPr>
            <p:spPr bwMode="auto">
              <a:xfrm>
                <a:off x="2316748" y="6295347"/>
                <a:ext cx="51442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dirty="0">
                              <a:latin typeface="Cambria Math" panose="02040503050406030204" pitchFamily="18" charset="0"/>
                              <a:ea typeface="Cambria Math" panose="02040503050406030204" pitchFamily="18" charset="0"/>
                            </a:rPr>
                          </m:ctrlPr>
                        </m:sSubPr>
                        <m:e>
                          <m:r>
                            <a:rPr kumimoji="1" lang="en-US" altLang="zh-CN" b="0" i="1" dirty="0">
                              <a:latin typeface="Cambria Math" panose="02040503050406030204" pitchFamily="18" charset="0"/>
                              <a:ea typeface="Cambria Math" panose="02040503050406030204" pitchFamily="18" charset="0"/>
                            </a:rPr>
                            <m:t>ℓ</m:t>
                          </m:r>
                        </m:e>
                        <m:sub>
                          <m:r>
                            <a:rPr kumimoji="1" lang="en-US" altLang="zh-CN" i="1" dirty="0">
                              <a:latin typeface="Cambria Math" panose="02040503050406030204" pitchFamily="18" charset="0"/>
                              <a:ea typeface="Cambria Math" panose="02040503050406030204" pitchFamily="18" charset="0"/>
                            </a:rPr>
                            <m:t>𝑣</m:t>
                          </m:r>
                        </m:sub>
                      </m:sSub>
                    </m:oMath>
                  </m:oMathPara>
                </a14:m>
                <a:endParaRPr lang="en-US"/>
              </a:p>
            </p:txBody>
          </p:sp>
        </mc:Choice>
        <mc:Fallback xmlns="">
          <p:sp>
            <p:nvSpPr>
              <p:cNvPr id="196" name="TextBox 195">
                <a:extLst>
                  <a:ext uri="{FF2B5EF4-FFF2-40B4-BE49-F238E27FC236}">
                    <a16:creationId xmlns:a16="http://schemas.microsoft.com/office/drawing/2014/main" id="{ED9ADB1D-6ABA-139D-3D9C-C3E4126AABCE}"/>
                  </a:ext>
                </a:extLst>
              </p:cNvPr>
              <p:cNvSpPr txBox="1">
                <a:spLocks noRot="1" noChangeAspect="1" noMove="1" noResize="1" noEditPoints="1" noAdjustHandles="1" noChangeArrowheads="1" noChangeShapeType="1" noTextEdit="1"/>
              </p:cNvSpPr>
              <p:nvPr/>
            </p:nvSpPr>
            <p:spPr bwMode="auto">
              <a:xfrm>
                <a:off x="2316748" y="6295347"/>
                <a:ext cx="514424" cy="400110"/>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p:sp>
        <p:nvSpPr>
          <p:cNvPr id="200" name="Left Brace 199">
            <a:extLst>
              <a:ext uri="{FF2B5EF4-FFF2-40B4-BE49-F238E27FC236}">
                <a16:creationId xmlns:a16="http://schemas.microsoft.com/office/drawing/2014/main" id="{DC3798D1-09E6-AEE2-40EB-FF8F8C4FFF1B}"/>
              </a:ext>
            </a:extLst>
          </p:cNvPr>
          <p:cNvSpPr/>
          <p:nvPr/>
        </p:nvSpPr>
        <p:spPr>
          <a:xfrm rot="16200000">
            <a:off x="3785469" y="1757702"/>
            <a:ext cx="215962" cy="1219988"/>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2" name="Left Brace 201">
            <a:extLst>
              <a:ext uri="{FF2B5EF4-FFF2-40B4-BE49-F238E27FC236}">
                <a16:creationId xmlns:a16="http://schemas.microsoft.com/office/drawing/2014/main" id="{1DF17B2F-30EF-F690-B852-270245ECC616}"/>
              </a:ext>
            </a:extLst>
          </p:cNvPr>
          <p:cNvSpPr/>
          <p:nvPr/>
        </p:nvSpPr>
        <p:spPr>
          <a:xfrm rot="16200000">
            <a:off x="6557946" y="1754075"/>
            <a:ext cx="215962" cy="1219988"/>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3" name="Oval 202">
            <a:extLst>
              <a:ext uri="{FF2B5EF4-FFF2-40B4-BE49-F238E27FC236}">
                <a16:creationId xmlns:a16="http://schemas.microsoft.com/office/drawing/2014/main" id="{55E15125-4B28-1AF6-D389-BA8E0288102F}"/>
              </a:ext>
            </a:extLst>
          </p:cNvPr>
          <p:cNvSpPr/>
          <p:nvPr/>
        </p:nvSpPr>
        <p:spPr>
          <a:xfrm>
            <a:off x="5039145" y="5820135"/>
            <a:ext cx="333576" cy="341194"/>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6" name="Oval 205">
            <a:extLst>
              <a:ext uri="{FF2B5EF4-FFF2-40B4-BE49-F238E27FC236}">
                <a16:creationId xmlns:a16="http://schemas.microsoft.com/office/drawing/2014/main" id="{3F4AC1C3-DBE4-3C98-7933-FCC35C65307D}"/>
              </a:ext>
            </a:extLst>
          </p:cNvPr>
          <p:cNvSpPr/>
          <p:nvPr/>
        </p:nvSpPr>
        <p:spPr>
          <a:xfrm>
            <a:off x="4318388" y="582201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7" name="Oval 206">
            <a:extLst>
              <a:ext uri="{FF2B5EF4-FFF2-40B4-BE49-F238E27FC236}">
                <a16:creationId xmlns:a16="http://schemas.microsoft.com/office/drawing/2014/main" id="{BC389925-ECC9-EE41-7067-30E517FF04FC}"/>
              </a:ext>
            </a:extLst>
          </p:cNvPr>
          <p:cNvSpPr/>
          <p:nvPr/>
        </p:nvSpPr>
        <p:spPr>
          <a:xfrm>
            <a:off x="3183246" y="582201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8" name="Oval 207">
            <a:extLst>
              <a:ext uri="{FF2B5EF4-FFF2-40B4-BE49-F238E27FC236}">
                <a16:creationId xmlns:a16="http://schemas.microsoft.com/office/drawing/2014/main" id="{7EF4A398-DC52-BBC7-268B-9E35A6D15E25}"/>
              </a:ext>
            </a:extLst>
          </p:cNvPr>
          <p:cNvSpPr/>
          <p:nvPr/>
        </p:nvSpPr>
        <p:spPr>
          <a:xfrm>
            <a:off x="3815212" y="582201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5" name="Oval 224">
            <a:extLst>
              <a:ext uri="{FF2B5EF4-FFF2-40B4-BE49-F238E27FC236}">
                <a16:creationId xmlns:a16="http://schemas.microsoft.com/office/drawing/2014/main" id="{8DD690FA-362E-B3EA-F6FA-70FBCA240604}"/>
              </a:ext>
            </a:extLst>
          </p:cNvPr>
          <p:cNvSpPr/>
          <p:nvPr/>
        </p:nvSpPr>
        <p:spPr>
          <a:xfrm>
            <a:off x="2323650"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6" name="Oval 225">
            <a:extLst>
              <a:ext uri="{FF2B5EF4-FFF2-40B4-BE49-F238E27FC236}">
                <a16:creationId xmlns:a16="http://schemas.microsoft.com/office/drawing/2014/main" id="{C1C191F1-6517-A2FA-AAE6-A6C4C6B69817}"/>
              </a:ext>
            </a:extLst>
          </p:cNvPr>
          <p:cNvSpPr/>
          <p:nvPr/>
        </p:nvSpPr>
        <p:spPr>
          <a:xfrm>
            <a:off x="2688612"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7" name="Oval 226">
            <a:extLst>
              <a:ext uri="{FF2B5EF4-FFF2-40B4-BE49-F238E27FC236}">
                <a16:creationId xmlns:a16="http://schemas.microsoft.com/office/drawing/2014/main" id="{EFBB272A-8E28-1320-FD45-A8C71EA21B8C}"/>
              </a:ext>
            </a:extLst>
          </p:cNvPr>
          <p:cNvSpPr/>
          <p:nvPr/>
        </p:nvSpPr>
        <p:spPr>
          <a:xfrm>
            <a:off x="3059274" y="31616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8" name="Oval 227">
            <a:extLst>
              <a:ext uri="{FF2B5EF4-FFF2-40B4-BE49-F238E27FC236}">
                <a16:creationId xmlns:a16="http://schemas.microsoft.com/office/drawing/2014/main" id="{1A3362DA-C5D8-370B-ECBE-A19D0E83CA9C}"/>
              </a:ext>
            </a:extLst>
          </p:cNvPr>
          <p:cNvSpPr/>
          <p:nvPr/>
        </p:nvSpPr>
        <p:spPr>
          <a:xfrm>
            <a:off x="3415123"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9" name="Oval 228">
            <a:extLst>
              <a:ext uri="{FF2B5EF4-FFF2-40B4-BE49-F238E27FC236}">
                <a16:creationId xmlns:a16="http://schemas.microsoft.com/office/drawing/2014/main" id="{B8719657-DDCD-AC17-3C66-3A629D35059C}"/>
              </a:ext>
            </a:extLst>
          </p:cNvPr>
          <p:cNvSpPr/>
          <p:nvPr/>
        </p:nvSpPr>
        <p:spPr>
          <a:xfrm>
            <a:off x="3787217" y="315505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0" name="Oval 229">
            <a:extLst>
              <a:ext uri="{FF2B5EF4-FFF2-40B4-BE49-F238E27FC236}">
                <a16:creationId xmlns:a16="http://schemas.microsoft.com/office/drawing/2014/main" id="{BFE268DE-F14E-99B4-C9D4-BF9774379057}"/>
              </a:ext>
            </a:extLst>
          </p:cNvPr>
          <p:cNvSpPr/>
          <p:nvPr/>
        </p:nvSpPr>
        <p:spPr>
          <a:xfrm>
            <a:off x="4143782"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1" name="Oval 230">
            <a:extLst>
              <a:ext uri="{FF2B5EF4-FFF2-40B4-BE49-F238E27FC236}">
                <a16:creationId xmlns:a16="http://schemas.microsoft.com/office/drawing/2014/main" id="{B70D2379-5F33-60AA-F5EF-56EC9EABDA4A}"/>
              </a:ext>
            </a:extLst>
          </p:cNvPr>
          <p:cNvSpPr/>
          <p:nvPr/>
        </p:nvSpPr>
        <p:spPr>
          <a:xfrm>
            <a:off x="4509027"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2" name="Oval 231">
            <a:extLst>
              <a:ext uri="{FF2B5EF4-FFF2-40B4-BE49-F238E27FC236}">
                <a16:creationId xmlns:a16="http://schemas.microsoft.com/office/drawing/2014/main" id="{34A15F19-E9BE-F26E-615C-5337D56246A2}"/>
              </a:ext>
            </a:extLst>
          </p:cNvPr>
          <p:cNvSpPr/>
          <p:nvPr/>
        </p:nvSpPr>
        <p:spPr>
          <a:xfrm>
            <a:off x="4881433"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3" name="Oval 232">
            <a:extLst>
              <a:ext uri="{FF2B5EF4-FFF2-40B4-BE49-F238E27FC236}">
                <a16:creationId xmlns:a16="http://schemas.microsoft.com/office/drawing/2014/main" id="{D7E101A9-BCCE-126D-C392-06DF28A3BC78}"/>
              </a:ext>
            </a:extLst>
          </p:cNvPr>
          <p:cNvSpPr/>
          <p:nvPr/>
        </p:nvSpPr>
        <p:spPr>
          <a:xfrm>
            <a:off x="5237193"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4" name="Oval 233">
            <a:extLst>
              <a:ext uri="{FF2B5EF4-FFF2-40B4-BE49-F238E27FC236}">
                <a16:creationId xmlns:a16="http://schemas.microsoft.com/office/drawing/2014/main" id="{9CB5E864-3102-1B22-A0A0-4777A685C826}"/>
              </a:ext>
            </a:extLst>
          </p:cNvPr>
          <p:cNvSpPr/>
          <p:nvPr/>
        </p:nvSpPr>
        <p:spPr>
          <a:xfrm>
            <a:off x="5607970" y="3157469"/>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5" name="Oval 234">
            <a:extLst>
              <a:ext uri="{FF2B5EF4-FFF2-40B4-BE49-F238E27FC236}">
                <a16:creationId xmlns:a16="http://schemas.microsoft.com/office/drawing/2014/main" id="{8C5CE3FB-8A09-1BD6-536F-0C9EA6BC7B7F}"/>
              </a:ext>
            </a:extLst>
          </p:cNvPr>
          <p:cNvSpPr/>
          <p:nvPr/>
        </p:nvSpPr>
        <p:spPr>
          <a:xfrm>
            <a:off x="5965359" y="3153225"/>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6" name="Oval 235">
            <a:extLst>
              <a:ext uri="{FF2B5EF4-FFF2-40B4-BE49-F238E27FC236}">
                <a16:creationId xmlns:a16="http://schemas.microsoft.com/office/drawing/2014/main" id="{D8F60149-B18F-60F5-2458-B82AF4D659B2}"/>
              </a:ext>
            </a:extLst>
          </p:cNvPr>
          <p:cNvSpPr/>
          <p:nvPr/>
        </p:nvSpPr>
        <p:spPr>
          <a:xfrm>
            <a:off x="6329442"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7" name="Oval 236">
            <a:extLst>
              <a:ext uri="{FF2B5EF4-FFF2-40B4-BE49-F238E27FC236}">
                <a16:creationId xmlns:a16="http://schemas.microsoft.com/office/drawing/2014/main" id="{0DD2700B-C9D5-03A1-A209-72A94B0AE8C0}"/>
              </a:ext>
            </a:extLst>
          </p:cNvPr>
          <p:cNvSpPr/>
          <p:nvPr/>
        </p:nvSpPr>
        <p:spPr>
          <a:xfrm>
            <a:off x="6690811" y="315628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8" name="Oval 237">
            <a:extLst>
              <a:ext uri="{FF2B5EF4-FFF2-40B4-BE49-F238E27FC236}">
                <a16:creationId xmlns:a16="http://schemas.microsoft.com/office/drawing/2014/main" id="{CB585CC1-DB25-6C05-3FD9-032839FA7F84}"/>
              </a:ext>
            </a:extLst>
          </p:cNvPr>
          <p:cNvSpPr/>
          <p:nvPr/>
        </p:nvSpPr>
        <p:spPr>
          <a:xfrm>
            <a:off x="7053151" y="3152944"/>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9" name="Oval 238">
            <a:extLst>
              <a:ext uri="{FF2B5EF4-FFF2-40B4-BE49-F238E27FC236}">
                <a16:creationId xmlns:a16="http://schemas.microsoft.com/office/drawing/2014/main" id="{27D71259-A5A1-2F91-AAC0-E6D252EB3EF7}"/>
              </a:ext>
            </a:extLst>
          </p:cNvPr>
          <p:cNvSpPr/>
          <p:nvPr/>
        </p:nvSpPr>
        <p:spPr>
          <a:xfrm>
            <a:off x="7417234" y="3152944"/>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0" name="Oval 239">
            <a:extLst>
              <a:ext uri="{FF2B5EF4-FFF2-40B4-BE49-F238E27FC236}">
                <a16:creationId xmlns:a16="http://schemas.microsoft.com/office/drawing/2014/main" id="{EC980E29-4C10-A424-1E6D-DF96C64EF206}"/>
              </a:ext>
            </a:extLst>
          </p:cNvPr>
          <p:cNvSpPr/>
          <p:nvPr/>
        </p:nvSpPr>
        <p:spPr>
          <a:xfrm>
            <a:off x="7781323" y="3152944"/>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41" name="Straight Arrow Connector 240">
            <a:extLst>
              <a:ext uri="{FF2B5EF4-FFF2-40B4-BE49-F238E27FC236}">
                <a16:creationId xmlns:a16="http://schemas.microsoft.com/office/drawing/2014/main" id="{16FECDEA-8687-1152-BFAF-6C40E56CF4C6}"/>
              </a:ext>
            </a:extLst>
          </p:cNvPr>
          <p:cNvCxnSpPr>
            <a:cxnSpLocks/>
          </p:cNvCxnSpPr>
          <p:nvPr/>
        </p:nvCxnSpPr>
        <p:spPr>
          <a:xfrm flipH="1">
            <a:off x="4263949" y="6673142"/>
            <a:ext cx="236176" cy="21307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42" name="Straight Arrow Connector 241">
            <a:extLst>
              <a:ext uri="{FF2B5EF4-FFF2-40B4-BE49-F238E27FC236}">
                <a16:creationId xmlns:a16="http://schemas.microsoft.com/office/drawing/2014/main" id="{A0F0C194-A2F0-D2D8-9696-D3D32612E334}"/>
              </a:ext>
            </a:extLst>
          </p:cNvPr>
          <p:cNvCxnSpPr>
            <a:cxnSpLocks/>
          </p:cNvCxnSpPr>
          <p:nvPr/>
        </p:nvCxnSpPr>
        <p:spPr>
          <a:xfrm>
            <a:off x="4024454" y="6673142"/>
            <a:ext cx="239495" cy="21307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243" name="Oval 242">
            <a:extLst>
              <a:ext uri="{FF2B5EF4-FFF2-40B4-BE49-F238E27FC236}">
                <a16:creationId xmlns:a16="http://schemas.microsoft.com/office/drawing/2014/main" id="{49CEB681-4442-985F-CD2C-E46A0F785D05}"/>
              </a:ext>
            </a:extLst>
          </p:cNvPr>
          <p:cNvSpPr/>
          <p:nvPr/>
        </p:nvSpPr>
        <p:spPr>
          <a:xfrm>
            <a:off x="3740900" y="639502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4" name="Oval 243">
            <a:extLst>
              <a:ext uri="{FF2B5EF4-FFF2-40B4-BE49-F238E27FC236}">
                <a16:creationId xmlns:a16="http://schemas.microsoft.com/office/drawing/2014/main" id="{1AC5666D-7A2D-F874-FAA8-2DC5898D4E65}"/>
              </a:ext>
            </a:extLst>
          </p:cNvPr>
          <p:cNvSpPr/>
          <p:nvPr/>
        </p:nvSpPr>
        <p:spPr>
          <a:xfrm>
            <a:off x="4452445" y="639502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45" name="Straight Arrow Connector 244">
            <a:extLst>
              <a:ext uri="{FF2B5EF4-FFF2-40B4-BE49-F238E27FC236}">
                <a16:creationId xmlns:a16="http://schemas.microsoft.com/office/drawing/2014/main" id="{9BBF7CD1-8DC4-2D75-50C0-92477153471A}"/>
              </a:ext>
            </a:extLst>
          </p:cNvPr>
          <p:cNvCxnSpPr>
            <a:cxnSpLocks/>
          </p:cNvCxnSpPr>
          <p:nvPr/>
        </p:nvCxnSpPr>
        <p:spPr>
          <a:xfrm flipH="1">
            <a:off x="4724829" y="6115394"/>
            <a:ext cx="352189" cy="30598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46" name="Straight Arrow Connector 245">
            <a:extLst>
              <a:ext uri="{FF2B5EF4-FFF2-40B4-BE49-F238E27FC236}">
                <a16:creationId xmlns:a16="http://schemas.microsoft.com/office/drawing/2014/main" id="{E2E3940A-9F6A-5FF6-A98D-C34948873B85}"/>
              </a:ext>
            </a:extLst>
          </p:cNvPr>
          <p:cNvCxnSpPr>
            <a:cxnSpLocks/>
          </p:cNvCxnSpPr>
          <p:nvPr/>
        </p:nvCxnSpPr>
        <p:spPr>
          <a:xfrm>
            <a:off x="4498915" y="6190345"/>
            <a:ext cx="134057" cy="2060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47" name="Straight Arrow Connector 246">
            <a:extLst>
              <a:ext uri="{FF2B5EF4-FFF2-40B4-BE49-F238E27FC236}">
                <a16:creationId xmlns:a16="http://schemas.microsoft.com/office/drawing/2014/main" id="{2A735C6F-4427-F947-E66E-A3877DE514CA}"/>
              </a:ext>
            </a:extLst>
          </p:cNvPr>
          <p:cNvCxnSpPr>
            <a:cxnSpLocks/>
          </p:cNvCxnSpPr>
          <p:nvPr/>
        </p:nvCxnSpPr>
        <p:spPr>
          <a:xfrm flipH="1">
            <a:off x="3897105" y="6190931"/>
            <a:ext cx="74312" cy="2060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48" name="Straight Arrow Connector 247">
            <a:extLst>
              <a:ext uri="{FF2B5EF4-FFF2-40B4-BE49-F238E27FC236}">
                <a16:creationId xmlns:a16="http://schemas.microsoft.com/office/drawing/2014/main" id="{CA45B567-71DD-CC3C-DB95-75978841661F}"/>
              </a:ext>
            </a:extLst>
          </p:cNvPr>
          <p:cNvCxnSpPr>
            <a:cxnSpLocks/>
          </p:cNvCxnSpPr>
          <p:nvPr/>
        </p:nvCxnSpPr>
        <p:spPr>
          <a:xfrm>
            <a:off x="3481710" y="6140378"/>
            <a:ext cx="321780" cy="30598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249" name="AutoShape 39">
            <a:extLst>
              <a:ext uri="{FF2B5EF4-FFF2-40B4-BE49-F238E27FC236}">
                <a16:creationId xmlns:a16="http://schemas.microsoft.com/office/drawing/2014/main" id="{545F7489-C29A-ED4B-1BF8-13581361CBE3}"/>
              </a:ext>
            </a:extLst>
          </p:cNvPr>
          <p:cNvSpPr>
            <a:spLocks noChangeArrowheads="1"/>
          </p:cNvSpPr>
          <p:nvPr/>
        </p:nvSpPr>
        <p:spPr bwMode="auto">
          <a:xfrm>
            <a:off x="3050337" y="3140485"/>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250" name="任意形状 16">
            <a:extLst>
              <a:ext uri="{FF2B5EF4-FFF2-40B4-BE49-F238E27FC236}">
                <a16:creationId xmlns:a16="http://schemas.microsoft.com/office/drawing/2014/main" id="{2868C1FF-2CFC-2BB3-20C2-2649BE3DEA38}"/>
              </a:ext>
            </a:extLst>
          </p:cNvPr>
          <p:cNvSpPr/>
          <p:nvPr/>
        </p:nvSpPr>
        <p:spPr>
          <a:xfrm>
            <a:off x="3715289" y="2889265"/>
            <a:ext cx="1035619" cy="79393"/>
          </a:xfrm>
          <a:custGeom>
            <a:avLst/>
            <a:gdLst>
              <a:gd name="csX0" fmla="*/ 0 w 1035619"/>
              <a:gd name="csY0" fmla="*/ 0 h 79393"/>
              <a:gd name="csX1" fmla="*/ 77949 w 1035619"/>
              <a:gd name="csY1" fmla="*/ 79320 h 79393"/>
              <a:gd name="csX2" fmla="*/ 167035 w 1035619"/>
              <a:gd name="csY2" fmla="*/ 12524 h 79393"/>
              <a:gd name="csX3" fmla="*/ 252408 w 1035619"/>
              <a:gd name="csY3" fmla="*/ 66796 h 79393"/>
              <a:gd name="csX4" fmla="*/ 334070 w 1035619"/>
              <a:gd name="csY4" fmla="*/ 20874 h 79393"/>
              <a:gd name="csX5" fmla="*/ 419444 w 1035619"/>
              <a:gd name="csY5" fmla="*/ 75146 h 79393"/>
              <a:gd name="csX6" fmla="*/ 493682 w 1035619"/>
              <a:gd name="csY6" fmla="*/ 25048 h 79393"/>
              <a:gd name="csX7" fmla="*/ 560496 w 1035619"/>
              <a:gd name="csY7" fmla="*/ 66796 h 79393"/>
              <a:gd name="csX8" fmla="*/ 623598 w 1035619"/>
              <a:gd name="csY8" fmla="*/ 25048 h 79393"/>
              <a:gd name="csX9" fmla="*/ 694124 w 1035619"/>
              <a:gd name="csY9" fmla="*/ 79320 h 79393"/>
              <a:gd name="csX10" fmla="*/ 772074 w 1035619"/>
              <a:gd name="csY10" fmla="*/ 33398 h 79393"/>
              <a:gd name="csX11" fmla="*/ 835176 w 1035619"/>
              <a:gd name="csY11" fmla="*/ 79320 h 79393"/>
              <a:gd name="csX12" fmla="*/ 905702 w 1035619"/>
              <a:gd name="csY12" fmla="*/ 37573 h 79393"/>
              <a:gd name="csX13" fmla="*/ 972516 w 1035619"/>
              <a:gd name="csY13" fmla="*/ 79320 h 79393"/>
              <a:gd name="csX14" fmla="*/ 1035619 w 1035619"/>
              <a:gd name="csY14" fmla="*/ 25048 h 79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035619" h="79393" extrusionOk="0">
                <a:moveTo>
                  <a:pt x="0" y="0"/>
                </a:moveTo>
                <a:cubicBezTo>
                  <a:pt x="21557" y="36459"/>
                  <a:pt x="45827" y="78840"/>
                  <a:pt x="77949" y="79320"/>
                </a:cubicBezTo>
                <a:cubicBezTo>
                  <a:pt x="107653" y="81801"/>
                  <a:pt x="136527" y="14658"/>
                  <a:pt x="167035" y="12524"/>
                </a:cubicBezTo>
                <a:cubicBezTo>
                  <a:pt x="192219" y="14238"/>
                  <a:pt x="223831" y="69487"/>
                  <a:pt x="252408" y="66796"/>
                </a:cubicBezTo>
                <a:cubicBezTo>
                  <a:pt x="279845" y="67968"/>
                  <a:pt x="307340" y="20012"/>
                  <a:pt x="334070" y="20874"/>
                </a:cubicBezTo>
                <a:cubicBezTo>
                  <a:pt x="367040" y="22874"/>
                  <a:pt x="394131" y="71797"/>
                  <a:pt x="419444" y="75146"/>
                </a:cubicBezTo>
                <a:cubicBezTo>
                  <a:pt x="442240" y="75258"/>
                  <a:pt x="466840" y="29578"/>
                  <a:pt x="493682" y="25048"/>
                </a:cubicBezTo>
                <a:cubicBezTo>
                  <a:pt x="517023" y="22067"/>
                  <a:pt x="536393" y="70201"/>
                  <a:pt x="560496" y="66796"/>
                </a:cubicBezTo>
                <a:cubicBezTo>
                  <a:pt x="585064" y="68429"/>
                  <a:pt x="604000" y="23604"/>
                  <a:pt x="623598" y="25048"/>
                </a:cubicBezTo>
                <a:cubicBezTo>
                  <a:pt x="644260" y="26876"/>
                  <a:pt x="669965" y="78409"/>
                  <a:pt x="694124" y="79320"/>
                </a:cubicBezTo>
                <a:cubicBezTo>
                  <a:pt x="721029" y="83926"/>
                  <a:pt x="748943" y="37309"/>
                  <a:pt x="772074" y="33398"/>
                </a:cubicBezTo>
                <a:cubicBezTo>
                  <a:pt x="796986" y="35560"/>
                  <a:pt x="813434" y="79271"/>
                  <a:pt x="835176" y="79320"/>
                </a:cubicBezTo>
                <a:cubicBezTo>
                  <a:pt x="859270" y="78420"/>
                  <a:pt x="883587" y="33929"/>
                  <a:pt x="905702" y="37573"/>
                </a:cubicBezTo>
                <a:cubicBezTo>
                  <a:pt x="926250" y="37958"/>
                  <a:pt x="947873" y="79345"/>
                  <a:pt x="972516" y="79320"/>
                </a:cubicBezTo>
                <a:cubicBezTo>
                  <a:pt x="988813" y="76853"/>
                  <a:pt x="1013994" y="49306"/>
                  <a:pt x="1035619" y="25048"/>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C00000"/>
              </a:solidFill>
            </a:endParaRPr>
          </a:p>
        </p:txBody>
      </p:sp>
      <p:sp>
        <p:nvSpPr>
          <p:cNvPr id="251" name="任意形状 16">
            <a:extLst>
              <a:ext uri="{FF2B5EF4-FFF2-40B4-BE49-F238E27FC236}">
                <a16:creationId xmlns:a16="http://schemas.microsoft.com/office/drawing/2014/main" id="{A2E7936F-F257-6F7D-6453-122FE49378F9}"/>
              </a:ext>
            </a:extLst>
          </p:cNvPr>
          <p:cNvSpPr/>
          <p:nvPr/>
        </p:nvSpPr>
        <p:spPr>
          <a:xfrm>
            <a:off x="6476051" y="2888752"/>
            <a:ext cx="1418455" cy="45719"/>
          </a:xfrm>
          <a:custGeom>
            <a:avLst/>
            <a:gdLst>
              <a:gd name="csX0" fmla="*/ 0 w 1418455"/>
              <a:gd name="csY0" fmla="*/ 0 h 45719"/>
              <a:gd name="csX1" fmla="*/ 106765 w 1418455"/>
              <a:gd name="csY1" fmla="*/ 45677 h 45719"/>
              <a:gd name="csX2" fmla="*/ 228783 w 1418455"/>
              <a:gd name="csY2" fmla="*/ 7212 h 45719"/>
              <a:gd name="csX3" fmla="*/ 345716 w 1418455"/>
              <a:gd name="csY3" fmla="*/ 38465 h 45719"/>
              <a:gd name="csX4" fmla="*/ 457566 w 1418455"/>
              <a:gd name="csY4" fmla="*/ 12020 h 45719"/>
              <a:gd name="csX5" fmla="*/ 574499 w 1418455"/>
              <a:gd name="csY5" fmla="*/ 43273 h 45719"/>
              <a:gd name="csX6" fmla="*/ 676181 w 1418455"/>
              <a:gd name="csY6" fmla="*/ 14424 h 45719"/>
              <a:gd name="csX7" fmla="*/ 767694 w 1418455"/>
              <a:gd name="csY7" fmla="*/ 38465 h 45719"/>
              <a:gd name="csX8" fmla="*/ 854123 w 1418455"/>
              <a:gd name="csY8" fmla="*/ 14424 h 45719"/>
              <a:gd name="csX9" fmla="*/ 950720 w 1418455"/>
              <a:gd name="csY9" fmla="*/ 45677 h 45719"/>
              <a:gd name="csX10" fmla="*/ 1057486 w 1418455"/>
              <a:gd name="csY10" fmla="*/ 19232 h 45719"/>
              <a:gd name="csX11" fmla="*/ 1143915 w 1418455"/>
              <a:gd name="csY11" fmla="*/ 45677 h 45719"/>
              <a:gd name="csX12" fmla="*/ 1240512 w 1418455"/>
              <a:gd name="csY12" fmla="*/ 21636 h 45719"/>
              <a:gd name="csX13" fmla="*/ 1332025 w 1418455"/>
              <a:gd name="csY13" fmla="*/ 45677 h 45719"/>
              <a:gd name="csX14" fmla="*/ 1418455 w 1418455"/>
              <a:gd name="csY14" fmla="*/ 14424 h 45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18455" h="45719" extrusionOk="0">
                <a:moveTo>
                  <a:pt x="0" y="0"/>
                </a:moveTo>
                <a:cubicBezTo>
                  <a:pt x="32676" y="21225"/>
                  <a:pt x="61899" y="47003"/>
                  <a:pt x="106765" y="45677"/>
                </a:cubicBezTo>
                <a:cubicBezTo>
                  <a:pt x="145798" y="47069"/>
                  <a:pt x="186927" y="8479"/>
                  <a:pt x="228783" y="7212"/>
                </a:cubicBezTo>
                <a:cubicBezTo>
                  <a:pt x="266656" y="7916"/>
                  <a:pt x="307480" y="38241"/>
                  <a:pt x="345716" y="38465"/>
                </a:cubicBezTo>
                <a:cubicBezTo>
                  <a:pt x="379471" y="36872"/>
                  <a:pt x="422974" y="12910"/>
                  <a:pt x="457566" y="12020"/>
                </a:cubicBezTo>
                <a:cubicBezTo>
                  <a:pt x="498114" y="13108"/>
                  <a:pt x="541245" y="36324"/>
                  <a:pt x="574499" y="43273"/>
                </a:cubicBezTo>
                <a:cubicBezTo>
                  <a:pt x="606494" y="42994"/>
                  <a:pt x="642570" y="16554"/>
                  <a:pt x="676181" y="14424"/>
                </a:cubicBezTo>
                <a:cubicBezTo>
                  <a:pt x="708093" y="10886"/>
                  <a:pt x="736785" y="40205"/>
                  <a:pt x="767694" y="38465"/>
                </a:cubicBezTo>
                <a:cubicBezTo>
                  <a:pt x="801012" y="40515"/>
                  <a:pt x="829284" y="14584"/>
                  <a:pt x="854123" y="14424"/>
                </a:cubicBezTo>
                <a:cubicBezTo>
                  <a:pt x="881019" y="15042"/>
                  <a:pt x="920822" y="48144"/>
                  <a:pt x="950720" y="45677"/>
                </a:cubicBezTo>
                <a:cubicBezTo>
                  <a:pt x="985262" y="47442"/>
                  <a:pt x="1025400" y="20404"/>
                  <a:pt x="1057486" y="19232"/>
                </a:cubicBezTo>
                <a:cubicBezTo>
                  <a:pt x="1090861" y="21044"/>
                  <a:pt x="1116171" y="48657"/>
                  <a:pt x="1143915" y="45677"/>
                </a:cubicBezTo>
                <a:cubicBezTo>
                  <a:pt x="1177654" y="43246"/>
                  <a:pt x="1210089" y="17266"/>
                  <a:pt x="1240512" y="21636"/>
                </a:cubicBezTo>
                <a:cubicBezTo>
                  <a:pt x="1268720" y="22152"/>
                  <a:pt x="1298857" y="44456"/>
                  <a:pt x="1332025" y="45677"/>
                </a:cubicBezTo>
                <a:cubicBezTo>
                  <a:pt x="1357553" y="44182"/>
                  <a:pt x="1387386" y="23982"/>
                  <a:pt x="1418455" y="14424"/>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C00000"/>
              </a:solidFill>
            </a:endParaRPr>
          </a:p>
        </p:txBody>
      </p:sp>
      <mc:AlternateContent xmlns:mc="http://schemas.openxmlformats.org/markup-compatibility/2006" xmlns:a14="http://schemas.microsoft.com/office/drawing/2010/main">
        <mc:Choice Requires="a14">
          <p:sp>
            <p:nvSpPr>
              <p:cNvPr id="252" name="TextBox 251">
                <a:extLst>
                  <a:ext uri="{FF2B5EF4-FFF2-40B4-BE49-F238E27FC236}">
                    <a16:creationId xmlns:a16="http://schemas.microsoft.com/office/drawing/2014/main" id="{582386B6-80E9-A19D-3F0E-D73B1660FF06}"/>
                  </a:ext>
                </a:extLst>
              </p:cNvPr>
              <p:cNvSpPr txBox="1"/>
              <p:nvPr/>
            </p:nvSpPr>
            <p:spPr bwMode="auto">
              <a:xfrm>
                <a:off x="4076417" y="6868989"/>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i="1" dirty="0">
                  <a:solidFill>
                    <a:schemeClr val="bg1"/>
                  </a:solidFill>
                </a:endParaRPr>
              </a:p>
            </p:txBody>
          </p:sp>
        </mc:Choice>
        <mc:Fallback xmlns="">
          <p:sp>
            <p:nvSpPr>
              <p:cNvPr id="252" name="TextBox 251">
                <a:extLst>
                  <a:ext uri="{FF2B5EF4-FFF2-40B4-BE49-F238E27FC236}">
                    <a16:creationId xmlns:a16="http://schemas.microsoft.com/office/drawing/2014/main" id="{582386B6-80E9-A19D-3F0E-D73B1660FF06}"/>
                  </a:ext>
                </a:extLst>
              </p:cNvPr>
              <p:cNvSpPr txBox="1">
                <a:spLocks noRot="1" noChangeAspect="1" noMove="1" noResize="1" noEditPoints="1" noAdjustHandles="1" noChangeArrowheads="1" noChangeShapeType="1" noTextEdit="1"/>
              </p:cNvSpPr>
              <p:nvPr/>
            </p:nvSpPr>
            <p:spPr bwMode="auto">
              <a:xfrm>
                <a:off x="4076417" y="6868989"/>
                <a:ext cx="372298" cy="307777"/>
              </a:xfrm>
              <a:prstGeom prst="rect">
                <a:avLst/>
              </a:prstGeom>
              <a:blipFill>
                <a:blip r:embed="rId15"/>
                <a:stretch>
                  <a:fillRect b="-8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3" name="TextBox 252">
                <a:extLst>
                  <a:ext uri="{FF2B5EF4-FFF2-40B4-BE49-F238E27FC236}">
                    <a16:creationId xmlns:a16="http://schemas.microsoft.com/office/drawing/2014/main" id="{468A39E8-8B7D-9EBC-BF5A-6DC21E407188}"/>
                  </a:ext>
                </a:extLst>
              </p:cNvPr>
              <p:cNvSpPr txBox="1"/>
              <p:nvPr/>
            </p:nvSpPr>
            <p:spPr bwMode="auto">
              <a:xfrm>
                <a:off x="3185394" y="5777719"/>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1</m:t>
                          </m:r>
                        </m:sub>
                      </m:sSub>
                    </m:oMath>
                  </m:oMathPara>
                </a14:m>
                <a:endParaRPr lang="en-US" i="1" dirty="0">
                  <a:solidFill>
                    <a:prstClr val="black"/>
                  </a:solidFill>
                </a:endParaRPr>
              </a:p>
            </p:txBody>
          </p:sp>
        </mc:Choice>
        <mc:Fallback>
          <p:sp>
            <p:nvSpPr>
              <p:cNvPr id="253" name="TextBox 252">
                <a:extLst>
                  <a:ext uri="{FF2B5EF4-FFF2-40B4-BE49-F238E27FC236}">
                    <a16:creationId xmlns:a16="http://schemas.microsoft.com/office/drawing/2014/main" id="{468A39E8-8B7D-9EBC-BF5A-6DC21E407188}"/>
                  </a:ext>
                </a:extLst>
              </p:cNvPr>
              <p:cNvSpPr txBox="1">
                <a:spLocks noRot="1" noChangeAspect="1" noMove="1" noResize="1" noEditPoints="1" noAdjustHandles="1" noChangeArrowheads="1" noChangeShapeType="1" noTextEdit="1"/>
              </p:cNvSpPr>
              <p:nvPr/>
            </p:nvSpPr>
            <p:spPr bwMode="auto">
              <a:xfrm>
                <a:off x="3185394" y="5777719"/>
                <a:ext cx="372298" cy="307777"/>
              </a:xfrm>
              <a:prstGeom prst="rect">
                <a:avLst/>
              </a:prstGeom>
              <a:blipFill>
                <a:blip r:embed="rId16"/>
                <a:stretch>
                  <a:fillRect l="-3333"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4" name="TextBox 253">
                <a:extLst>
                  <a:ext uri="{FF2B5EF4-FFF2-40B4-BE49-F238E27FC236}">
                    <a16:creationId xmlns:a16="http://schemas.microsoft.com/office/drawing/2014/main" id="{E1254435-F423-C5DE-1865-5874C35D59C0}"/>
                  </a:ext>
                </a:extLst>
              </p:cNvPr>
              <p:cNvSpPr txBox="1"/>
              <p:nvPr/>
            </p:nvSpPr>
            <p:spPr bwMode="auto">
              <a:xfrm>
                <a:off x="3818233" y="5790076"/>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2</m:t>
                          </m:r>
                        </m:sub>
                      </m:sSub>
                    </m:oMath>
                  </m:oMathPara>
                </a14:m>
                <a:endParaRPr lang="en-US" i="1" dirty="0">
                  <a:solidFill>
                    <a:prstClr val="black"/>
                  </a:solidFill>
                </a:endParaRPr>
              </a:p>
            </p:txBody>
          </p:sp>
        </mc:Choice>
        <mc:Fallback>
          <p:sp>
            <p:nvSpPr>
              <p:cNvPr id="254" name="TextBox 253">
                <a:extLst>
                  <a:ext uri="{FF2B5EF4-FFF2-40B4-BE49-F238E27FC236}">
                    <a16:creationId xmlns:a16="http://schemas.microsoft.com/office/drawing/2014/main" id="{E1254435-F423-C5DE-1865-5874C35D59C0}"/>
                  </a:ext>
                </a:extLst>
              </p:cNvPr>
              <p:cNvSpPr txBox="1">
                <a:spLocks noRot="1" noChangeAspect="1" noMove="1" noResize="1" noEditPoints="1" noAdjustHandles="1" noChangeArrowheads="1" noChangeShapeType="1" noTextEdit="1"/>
              </p:cNvSpPr>
              <p:nvPr/>
            </p:nvSpPr>
            <p:spPr bwMode="auto">
              <a:xfrm>
                <a:off x="3818233" y="5790076"/>
                <a:ext cx="372298" cy="307777"/>
              </a:xfrm>
              <a:prstGeom prst="rect">
                <a:avLst/>
              </a:prstGeom>
              <a:blipFill>
                <a:blip r:embed="rId17"/>
                <a:stretch>
                  <a:fillRect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EAC244B2-2AA7-3116-F363-B2974DDFEF00}"/>
                  </a:ext>
                </a:extLst>
              </p:cNvPr>
              <p:cNvSpPr txBox="1"/>
              <p:nvPr/>
            </p:nvSpPr>
            <p:spPr bwMode="auto">
              <a:xfrm>
                <a:off x="2308914" y="3126116"/>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1</m:t>
                          </m:r>
                        </m:sub>
                      </m:sSub>
                    </m:oMath>
                  </m:oMathPara>
                </a14:m>
                <a:endParaRPr lang="en-US" sz="1800" i="1" dirty="0">
                  <a:solidFill>
                    <a:prstClr val="black"/>
                  </a:solidFill>
                </a:endParaRPr>
              </a:p>
            </p:txBody>
          </p:sp>
        </mc:Choice>
        <mc:Fallback xmlns="">
          <p:sp>
            <p:nvSpPr>
              <p:cNvPr id="256" name="TextBox 255">
                <a:extLst>
                  <a:ext uri="{FF2B5EF4-FFF2-40B4-BE49-F238E27FC236}">
                    <a16:creationId xmlns:a16="http://schemas.microsoft.com/office/drawing/2014/main" id="{EAC244B2-2AA7-3116-F363-B2974DDFEF00}"/>
                  </a:ext>
                </a:extLst>
              </p:cNvPr>
              <p:cNvSpPr txBox="1">
                <a:spLocks noRot="1" noChangeAspect="1" noMove="1" noResize="1" noEditPoints="1" noAdjustHandles="1" noChangeArrowheads="1" noChangeShapeType="1" noTextEdit="1"/>
              </p:cNvSpPr>
              <p:nvPr/>
            </p:nvSpPr>
            <p:spPr bwMode="auto">
              <a:xfrm>
                <a:off x="2308914" y="3126116"/>
                <a:ext cx="372298" cy="276999"/>
              </a:xfrm>
              <a:prstGeom prst="rect">
                <a:avLst/>
              </a:prstGeom>
              <a:blipFill>
                <a:blip r:embed="rId18"/>
                <a:stretch>
                  <a:fillRect b="-2272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5612B31B-8F5E-15F7-6283-3399A53B2B44}"/>
                  </a:ext>
                </a:extLst>
              </p:cNvPr>
              <p:cNvSpPr txBox="1"/>
              <p:nvPr/>
            </p:nvSpPr>
            <p:spPr bwMode="auto">
              <a:xfrm>
                <a:off x="2667645" y="3126116"/>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2</m:t>
                          </m:r>
                        </m:sub>
                      </m:sSub>
                    </m:oMath>
                  </m:oMathPara>
                </a14:m>
                <a:endParaRPr lang="en-US" sz="1800" i="1" dirty="0">
                  <a:solidFill>
                    <a:prstClr val="black"/>
                  </a:solidFill>
                </a:endParaRPr>
              </a:p>
            </p:txBody>
          </p:sp>
        </mc:Choice>
        <mc:Fallback xmlns="">
          <p:sp>
            <p:nvSpPr>
              <p:cNvPr id="257" name="TextBox 256">
                <a:extLst>
                  <a:ext uri="{FF2B5EF4-FFF2-40B4-BE49-F238E27FC236}">
                    <a16:creationId xmlns:a16="http://schemas.microsoft.com/office/drawing/2014/main" id="{5612B31B-8F5E-15F7-6283-3399A53B2B44}"/>
                  </a:ext>
                </a:extLst>
              </p:cNvPr>
              <p:cNvSpPr txBox="1">
                <a:spLocks noRot="1" noChangeAspect="1" noMove="1" noResize="1" noEditPoints="1" noAdjustHandles="1" noChangeArrowheads="1" noChangeShapeType="1" noTextEdit="1"/>
              </p:cNvSpPr>
              <p:nvPr/>
            </p:nvSpPr>
            <p:spPr bwMode="auto">
              <a:xfrm>
                <a:off x="2667645" y="3126116"/>
                <a:ext cx="372298" cy="276999"/>
              </a:xfrm>
              <a:prstGeom prst="rect">
                <a:avLst/>
              </a:prstGeom>
              <a:blipFill>
                <a:blip r:embed="rId19"/>
                <a:stretch>
                  <a:fillRect b="-22727"/>
                </a:stretch>
              </a:blipFill>
              <a:ln w="9525" algn="ctr">
                <a:noFill/>
                <a:miter lim="800000"/>
                <a:headEnd/>
                <a:tailEnd/>
              </a:ln>
              <a:effectLst/>
            </p:spPr>
            <p:txBody>
              <a:bodyPr/>
              <a:lstStyle/>
              <a:p>
                <a:r>
                  <a:rPr lang="en-US">
                    <a:noFill/>
                  </a:rPr>
                  <a:t> </a:t>
                </a:r>
              </a:p>
            </p:txBody>
          </p:sp>
        </mc:Fallback>
      </mc:AlternateContent>
      <p:sp>
        <p:nvSpPr>
          <p:cNvPr id="6" name="Oval 5">
            <a:extLst>
              <a:ext uri="{FF2B5EF4-FFF2-40B4-BE49-F238E27FC236}">
                <a16:creationId xmlns:a16="http://schemas.microsoft.com/office/drawing/2014/main" id="{FBB9FD11-DB18-588B-5B96-A9814954B7A5}"/>
              </a:ext>
            </a:extLst>
          </p:cNvPr>
          <p:cNvSpPr/>
          <p:nvPr/>
        </p:nvSpPr>
        <p:spPr>
          <a:xfrm>
            <a:off x="5043263" y="5811894"/>
            <a:ext cx="333576" cy="341194"/>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a:extLst>
              <a:ext uri="{FF2B5EF4-FFF2-40B4-BE49-F238E27FC236}">
                <a16:creationId xmlns:a16="http://schemas.microsoft.com/office/drawing/2014/main" id="{34808A63-CE2D-0309-4CCF-CC091FDE19CF}"/>
              </a:ext>
            </a:extLst>
          </p:cNvPr>
          <p:cNvSpPr/>
          <p:nvPr/>
        </p:nvSpPr>
        <p:spPr>
          <a:xfrm>
            <a:off x="4322506" y="5813778"/>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A872F00-154E-16CB-93A6-6B04AB048CEF}"/>
              </a:ext>
            </a:extLst>
          </p:cNvPr>
          <p:cNvSpPr/>
          <p:nvPr/>
        </p:nvSpPr>
        <p:spPr>
          <a:xfrm>
            <a:off x="3187364" y="5813778"/>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4F65F1E0-278A-052C-BD4A-EEDEE427C46F}"/>
              </a:ext>
            </a:extLst>
          </p:cNvPr>
          <p:cNvSpPr/>
          <p:nvPr/>
        </p:nvSpPr>
        <p:spPr>
          <a:xfrm>
            <a:off x="3819330" y="5813778"/>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6845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wipe(left)">
                                      <p:cBhvr>
                                        <p:cTn id="7" dur="500"/>
                                        <p:tgtEl>
                                          <p:spTgt spid="25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1"/>
                                        </p:tgtEl>
                                        <p:attrNameLst>
                                          <p:attrName>style.visibility</p:attrName>
                                        </p:attrNameLst>
                                      </p:cBhvr>
                                      <p:to>
                                        <p:strVal val="visible"/>
                                      </p:to>
                                    </p:set>
                                    <p:animEffect transition="in" filter="wipe(left)">
                                      <p:cBhvr>
                                        <p:cTn id="10" dur="500"/>
                                        <p:tgtEl>
                                          <p:spTgt spid="25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41"/>
                                        </p:tgtEl>
                                        <p:attrNameLst>
                                          <p:attrName>style.visibility</p:attrName>
                                        </p:attrNameLst>
                                      </p:cBhvr>
                                      <p:to>
                                        <p:strVal val="visible"/>
                                      </p:to>
                                    </p:set>
                                    <p:animEffect transition="in" filter="wipe(down)">
                                      <p:cBhvr>
                                        <p:cTn id="15" dur="500"/>
                                        <p:tgtEl>
                                          <p:spTgt spid="241"/>
                                        </p:tgtEl>
                                      </p:cBhvr>
                                    </p:animEffect>
                                  </p:childTnLst>
                                </p:cTn>
                              </p:par>
                              <p:par>
                                <p:cTn id="16" presetID="22" presetClass="entr" presetSubtype="4" fill="hold" nodeType="withEffect">
                                  <p:stCondLst>
                                    <p:cond delay="0"/>
                                  </p:stCondLst>
                                  <p:childTnLst>
                                    <p:set>
                                      <p:cBhvr>
                                        <p:cTn id="17" dur="1" fill="hold">
                                          <p:stCondLst>
                                            <p:cond delay="0"/>
                                          </p:stCondLst>
                                        </p:cTn>
                                        <p:tgtEl>
                                          <p:spTgt spid="242"/>
                                        </p:tgtEl>
                                        <p:attrNameLst>
                                          <p:attrName>style.visibility</p:attrName>
                                        </p:attrNameLst>
                                      </p:cBhvr>
                                      <p:to>
                                        <p:strVal val="visible"/>
                                      </p:to>
                                    </p:set>
                                    <p:animEffect transition="in" filter="wipe(down)">
                                      <p:cBhvr>
                                        <p:cTn id="18" dur="500"/>
                                        <p:tgtEl>
                                          <p:spTgt spid="242"/>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24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43"/>
                                        </p:tgtEl>
                                        <p:attrNameLst>
                                          <p:attrName>style.visibility</p:attrName>
                                        </p:attrNameLst>
                                      </p:cBhvr>
                                      <p:to>
                                        <p:strVal val="visible"/>
                                      </p:to>
                                    </p:set>
                                  </p:childTnLst>
                                </p:cTn>
                              </p:par>
                            </p:childTnLst>
                          </p:cTn>
                        </p:par>
                        <p:par>
                          <p:cTn id="24" fill="hold">
                            <p:stCondLst>
                              <p:cond delay="500"/>
                            </p:stCondLst>
                            <p:childTnLst>
                              <p:par>
                                <p:cTn id="25" presetID="22" presetClass="entr" presetSubtype="4" fill="hold" nodeType="afterEffect">
                                  <p:stCondLst>
                                    <p:cond delay="0"/>
                                  </p:stCondLst>
                                  <p:childTnLst>
                                    <p:set>
                                      <p:cBhvr>
                                        <p:cTn id="26" dur="1" fill="hold">
                                          <p:stCondLst>
                                            <p:cond delay="0"/>
                                          </p:stCondLst>
                                        </p:cTn>
                                        <p:tgtEl>
                                          <p:spTgt spid="248"/>
                                        </p:tgtEl>
                                        <p:attrNameLst>
                                          <p:attrName>style.visibility</p:attrName>
                                        </p:attrNameLst>
                                      </p:cBhvr>
                                      <p:to>
                                        <p:strVal val="visible"/>
                                      </p:to>
                                    </p:set>
                                    <p:animEffect transition="in" filter="wipe(down)">
                                      <p:cBhvr>
                                        <p:cTn id="27" dur="500"/>
                                        <p:tgtEl>
                                          <p:spTgt spid="248"/>
                                        </p:tgtEl>
                                      </p:cBhvr>
                                    </p:animEffect>
                                  </p:childTnLst>
                                </p:cTn>
                              </p:par>
                              <p:par>
                                <p:cTn id="28" presetID="22" presetClass="entr" presetSubtype="4" fill="hold" nodeType="withEffect">
                                  <p:stCondLst>
                                    <p:cond delay="0"/>
                                  </p:stCondLst>
                                  <p:childTnLst>
                                    <p:set>
                                      <p:cBhvr>
                                        <p:cTn id="29" dur="1" fill="hold">
                                          <p:stCondLst>
                                            <p:cond delay="0"/>
                                          </p:stCondLst>
                                        </p:cTn>
                                        <p:tgtEl>
                                          <p:spTgt spid="247"/>
                                        </p:tgtEl>
                                        <p:attrNameLst>
                                          <p:attrName>style.visibility</p:attrName>
                                        </p:attrNameLst>
                                      </p:cBhvr>
                                      <p:to>
                                        <p:strVal val="visible"/>
                                      </p:to>
                                    </p:set>
                                    <p:animEffect transition="in" filter="wipe(down)">
                                      <p:cBhvr>
                                        <p:cTn id="30" dur="500"/>
                                        <p:tgtEl>
                                          <p:spTgt spid="247"/>
                                        </p:tgtEl>
                                      </p:cBhvr>
                                    </p:animEffect>
                                  </p:childTnLst>
                                </p:cTn>
                              </p:par>
                              <p:par>
                                <p:cTn id="31" presetID="22" presetClass="entr" presetSubtype="4" fill="hold" nodeType="withEffect">
                                  <p:stCondLst>
                                    <p:cond delay="0"/>
                                  </p:stCondLst>
                                  <p:childTnLst>
                                    <p:set>
                                      <p:cBhvr>
                                        <p:cTn id="32" dur="1" fill="hold">
                                          <p:stCondLst>
                                            <p:cond delay="0"/>
                                          </p:stCondLst>
                                        </p:cTn>
                                        <p:tgtEl>
                                          <p:spTgt spid="246"/>
                                        </p:tgtEl>
                                        <p:attrNameLst>
                                          <p:attrName>style.visibility</p:attrName>
                                        </p:attrNameLst>
                                      </p:cBhvr>
                                      <p:to>
                                        <p:strVal val="visible"/>
                                      </p:to>
                                    </p:set>
                                    <p:animEffect transition="in" filter="wipe(down)">
                                      <p:cBhvr>
                                        <p:cTn id="33" dur="500"/>
                                        <p:tgtEl>
                                          <p:spTgt spid="246"/>
                                        </p:tgtEl>
                                      </p:cBhvr>
                                    </p:animEffect>
                                  </p:childTnLst>
                                </p:cTn>
                              </p:par>
                              <p:par>
                                <p:cTn id="34" presetID="22" presetClass="entr" presetSubtype="4" fill="hold" nodeType="withEffect">
                                  <p:stCondLst>
                                    <p:cond delay="0"/>
                                  </p:stCondLst>
                                  <p:childTnLst>
                                    <p:set>
                                      <p:cBhvr>
                                        <p:cTn id="35" dur="1" fill="hold">
                                          <p:stCondLst>
                                            <p:cond delay="0"/>
                                          </p:stCondLst>
                                        </p:cTn>
                                        <p:tgtEl>
                                          <p:spTgt spid="245"/>
                                        </p:tgtEl>
                                        <p:attrNameLst>
                                          <p:attrName>style.visibility</p:attrName>
                                        </p:attrNameLst>
                                      </p:cBhvr>
                                      <p:to>
                                        <p:strVal val="visible"/>
                                      </p:to>
                                    </p:set>
                                    <p:animEffect transition="in" filter="wipe(down)">
                                      <p:cBhvr>
                                        <p:cTn id="36" dur="500"/>
                                        <p:tgtEl>
                                          <p:spTgt spid="245"/>
                                        </p:tgtEl>
                                      </p:cBhvr>
                                    </p:animEffect>
                                  </p:childTnLst>
                                </p:cTn>
                              </p:par>
                            </p:childTnLst>
                          </p:cTn>
                        </p:par>
                        <p:par>
                          <p:cTn id="37" fill="hold">
                            <p:stCondLst>
                              <p:cond delay="1000"/>
                            </p:stCondLst>
                            <p:childTnLst>
                              <p:par>
                                <p:cTn id="38" presetID="1" presetClass="exit" presetSubtype="0" fill="hold" grpId="0" nodeType="afterEffect">
                                  <p:stCondLst>
                                    <p:cond delay="0"/>
                                  </p:stCondLst>
                                  <p:childTnLst>
                                    <p:set>
                                      <p:cBhvr>
                                        <p:cTn id="39" dur="1" fill="hold">
                                          <p:stCondLst>
                                            <p:cond delay="0"/>
                                          </p:stCondLst>
                                        </p:cTn>
                                        <p:tgtEl>
                                          <p:spTgt spid="207"/>
                                        </p:tgtEl>
                                        <p:attrNameLst>
                                          <p:attrName>style.visibility</p:attrName>
                                        </p:attrNameLst>
                                      </p:cBhvr>
                                      <p:to>
                                        <p:strVal val="hidden"/>
                                      </p:to>
                                    </p:set>
                                  </p:childTnLst>
                                </p:cTn>
                              </p:par>
                              <p:par>
                                <p:cTn id="40" presetID="1" presetClass="exit" presetSubtype="0" fill="hold" grpId="0" nodeType="withEffect">
                                  <p:stCondLst>
                                    <p:cond delay="0"/>
                                  </p:stCondLst>
                                  <p:childTnLst>
                                    <p:set>
                                      <p:cBhvr>
                                        <p:cTn id="41" dur="1" fill="hold">
                                          <p:stCondLst>
                                            <p:cond delay="0"/>
                                          </p:stCondLst>
                                        </p:cTn>
                                        <p:tgtEl>
                                          <p:spTgt spid="208"/>
                                        </p:tgtEl>
                                        <p:attrNameLst>
                                          <p:attrName>style.visibility</p:attrName>
                                        </p:attrNameLst>
                                      </p:cBhvr>
                                      <p:to>
                                        <p:strVal val="hidden"/>
                                      </p:to>
                                    </p:set>
                                  </p:childTnLst>
                                </p:cTn>
                              </p:par>
                              <p:par>
                                <p:cTn id="42" presetID="1" presetClass="exit" presetSubtype="0" fill="hold" grpId="0" nodeType="withEffect">
                                  <p:stCondLst>
                                    <p:cond delay="0"/>
                                  </p:stCondLst>
                                  <p:childTnLst>
                                    <p:set>
                                      <p:cBhvr>
                                        <p:cTn id="43" dur="1" fill="hold">
                                          <p:stCondLst>
                                            <p:cond delay="0"/>
                                          </p:stCondLst>
                                        </p:cTn>
                                        <p:tgtEl>
                                          <p:spTgt spid="206"/>
                                        </p:tgtEl>
                                        <p:attrNameLst>
                                          <p:attrName>style.visibility</p:attrName>
                                        </p:attrNameLst>
                                      </p:cBhvr>
                                      <p:to>
                                        <p:strVal val="hidden"/>
                                      </p:to>
                                    </p:set>
                                  </p:childTnLst>
                                </p:cTn>
                              </p:par>
                              <p:par>
                                <p:cTn id="44" presetID="1" presetClass="exit" presetSubtype="0" fill="hold" grpId="0" nodeType="withEffect">
                                  <p:stCondLst>
                                    <p:cond delay="0"/>
                                  </p:stCondLst>
                                  <p:childTnLst>
                                    <p:set>
                                      <p:cBhvr>
                                        <p:cTn id="45" dur="1" fill="hold">
                                          <p:stCondLst>
                                            <p:cond delay="0"/>
                                          </p:stCondLst>
                                        </p:cTn>
                                        <p:tgtEl>
                                          <p:spTgt spid="203"/>
                                        </p:tgtEl>
                                        <p:attrNameLst>
                                          <p:attrName>style.visibility</p:attrName>
                                        </p:attrNameLst>
                                      </p:cBhvr>
                                      <p:to>
                                        <p:strVal val="hidden"/>
                                      </p:to>
                                    </p:set>
                                  </p:childTnLst>
                                </p:cTn>
                              </p:par>
                              <p:par>
                                <p:cTn id="46" presetID="21" presetClass="entr" presetSubtype="1"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heel(1)">
                                      <p:cBhvr>
                                        <p:cTn id="48" dur="1000"/>
                                        <p:tgtEl>
                                          <p:spTgt spid="6"/>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heel(1)">
                                      <p:cBhvr>
                                        <p:cTn id="51" dur="1000"/>
                                        <p:tgtEl>
                                          <p:spTgt spid="7"/>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heel(1)">
                                      <p:cBhvr>
                                        <p:cTn id="54" dur="1000"/>
                                        <p:tgtEl>
                                          <p:spTgt spid="8"/>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heel(1)">
                                      <p:cBhvr>
                                        <p:cTn id="57" dur="10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26" presetClass="entr" presetSubtype="0" fill="hold" grpId="0" nodeType="clickEffect">
                                  <p:stCondLst>
                                    <p:cond delay="0"/>
                                  </p:stCondLst>
                                  <p:childTnLst>
                                    <p:set>
                                      <p:cBhvr>
                                        <p:cTn id="61" dur="1" fill="hold">
                                          <p:stCondLst>
                                            <p:cond delay="0"/>
                                          </p:stCondLst>
                                        </p:cTn>
                                        <p:tgtEl>
                                          <p:spTgt spid="249"/>
                                        </p:tgtEl>
                                        <p:attrNameLst>
                                          <p:attrName>style.visibility</p:attrName>
                                        </p:attrNameLst>
                                      </p:cBhvr>
                                      <p:to>
                                        <p:strVal val="visible"/>
                                      </p:to>
                                    </p:set>
                                    <p:animEffect transition="in" filter="wipe(down)">
                                      <p:cBhvr>
                                        <p:cTn id="62" dur="580">
                                          <p:stCondLst>
                                            <p:cond delay="0"/>
                                          </p:stCondLst>
                                        </p:cTn>
                                        <p:tgtEl>
                                          <p:spTgt spid="249"/>
                                        </p:tgtEl>
                                      </p:cBhvr>
                                    </p:animEffect>
                                    <p:anim calcmode="lin" valueType="num">
                                      <p:cBhvr>
                                        <p:cTn id="63" dur="1822" tmFilter="0,0; 0.14,0.36; 0.43,0.73; 0.71,0.91; 1.0,1.0">
                                          <p:stCondLst>
                                            <p:cond delay="0"/>
                                          </p:stCondLst>
                                        </p:cTn>
                                        <p:tgtEl>
                                          <p:spTgt spid="249"/>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249"/>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249"/>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249"/>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249"/>
                                        </p:tgtEl>
                                        <p:attrNameLst>
                                          <p:attrName>ppt_y</p:attrName>
                                        </p:attrNameLst>
                                      </p:cBhvr>
                                      <p:tavLst>
                                        <p:tav tm="0" fmla="#ppt_y-sin(pi*$)/81">
                                          <p:val>
                                            <p:fltVal val="0"/>
                                          </p:val>
                                        </p:tav>
                                        <p:tav tm="100000">
                                          <p:val>
                                            <p:fltVal val="1"/>
                                          </p:val>
                                        </p:tav>
                                      </p:tavLst>
                                    </p:anim>
                                    <p:animScale>
                                      <p:cBhvr>
                                        <p:cTn id="68" dur="26">
                                          <p:stCondLst>
                                            <p:cond delay="650"/>
                                          </p:stCondLst>
                                        </p:cTn>
                                        <p:tgtEl>
                                          <p:spTgt spid="249"/>
                                        </p:tgtEl>
                                      </p:cBhvr>
                                      <p:to x="100000" y="60000"/>
                                    </p:animScale>
                                    <p:animScale>
                                      <p:cBhvr>
                                        <p:cTn id="69" dur="166" decel="50000">
                                          <p:stCondLst>
                                            <p:cond delay="676"/>
                                          </p:stCondLst>
                                        </p:cTn>
                                        <p:tgtEl>
                                          <p:spTgt spid="249"/>
                                        </p:tgtEl>
                                      </p:cBhvr>
                                      <p:to x="100000" y="100000"/>
                                    </p:animScale>
                                    <p:animScale>
                                      <p:cBhvr>
                                        <p:cTn id="70" dur="26">
                                          <p:stCondLst>
                                            <p:cond delay="1312"/>
                                          </p:stCondLst>
                                        </p:cTn>
                                        <p:tgtEl>
                                          <p:spTgt spid="249"/>
                                        </p:tgtEl>
                                      </p:cBhvr>
                                      <p:to x="100000" y="80000"/>
                                    </p:animScale>
                                    <p:animScale>
                                      <p:cBhvr>
                                        <p:cTn id="71" dur="166" decel="50000">
                                          <p:stCondLst>
                                            <p:cond delay="1338"/>
                                          </p:stCondLst>
                                        </p:cTn>
                                        <p:tgtEl>
                                          <p:spTgt spid="249"/>
                                        </p:tgtEl>
                                      </p:cBhvr>
                                      <p:to x="100000" y="100000"/>
                                    </p:animScale>
                                    <p:animScale>
                                      <p:cBhvr>
                                        <p:cTn id="72" dur="26">
                                          <p:stCondLst>
                                            <p:cond delay="1642"/>
                                          </p:stCondLst>
                                        </p:cTn>
                                        <p:tgtEl>
                                          <p:spTgt spid="249"/>
                                        </p:tgtEl>
                                      </p:cBhvr>
                                      <p:to x="100000" y="90000"/>
                                    </p:animScale>
                                    <p:animScale>
                                      <p:cBhvr>
                                        <p:cTn id="73" dur="166" decel="50000">
                                          <p:stCondLst>
                                            <p:cond delay="1668"/>
                                          </p:stCondLst>
                                        </p:cTn>
                                        <p:tgtEl>
                                          <p:spTgt spid="249"/>
                                        </p:tgtEl>
                                      </p:cBhvr>
                                      <p:to x="100000" y="100000"/>
                                    </p:animScale>
                                    <p:animScale>
                                      <p:cBhvr>
                                        <p:cTn id="74" dur="26">
                                          <p:stCondLst>
                                            <p:cond delay="1808"/>
                                          </p:stCondLst>
                                        </p:cTn>
                                        <p:tgtEl>
                                          <p:spTgt spid="249"/>
                                        </p:tgtEl>
                                      </p:cBhvr>
                                      <p:to x="100000" y="95000"/>
                                    </p:animScale>
                                    <p:animScale>
                                      <p:cBhvr>
                                        <p:cTn id="75" dur="166" decel="50000">
                                          <p:stCondLst>
                                            <p:cond delay="1834"/>
                                          </p:stCondLst>
                                        </p:cTn>
                                        <p:tgtEl>
                                          <p:spTgt spid="249"/>
                                        </p:tgtEl>
                                      </p:cBhvr>
                                      <p:to x="100000" y="100000"/>
                                    </p:animScale>
                                  </p:childTnLst>
                                </p:cTn>
                              </p:par>
                            </p:childTnLst>
                          </p:cTn>
                        </p:par>
                        <p:par>
                          <p:cTn id="76" fill="hold">
                            <p:stCondLst>
                              <p:cond delay="2000"/>
                            </p:stCondLst>
                            <p:childTnLst>
                              <p:par>
                                <p:cTn id="77" presetID="0" presetClass="path" presetSubtype="0" accel="50000" decel="50000" fill="hold" grpId="1" nodeType="afterEffect">
                                  <p:stCondLst>
                                    <p:cond delay="0"/>
                                  </p:stCondLst>
                                  <p:childTnLst>
                                    <p:animMotion origin="layout" path="M 3.58214E-7 -8.80131E-7 L 0.07527 0.10047 L 0.09216 0.18134 L 0.15054 0.25853 C 0.16696 0.28671 0.1821 0.31468 0.19867 0.34286 " pathEditMode="relative" rAng="0" ptsTypes="AAAAA">
                                      <p:cBhvr>
                                        <p:cTn id="78" dur="2000" fill="hold"/>
                                        <p:tgtEl>
                                          <p:spTgt spid="249"/>
                                        </p:tgtEl>
                                        <p:attrNameLst>
                                          <p:attrName>ppt_x</p:attrName>
                                          <p:attrName>ppt_y</p:attrName>
                                        </p:attrNameLst>
                                      </p:cBhvr>
                                      <p:rCtr x="9926" y="171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animBg="1"/>
      <p:bldP spid="206" grpId="0" animBg="1"/>
      <p:bldP spid="207" grpId="0" animBg="1"/>
      <p:bldP spid="208" grpId="0" animBg="1"/>
      <p:bldP spid="243" grpId="0" animBg="1"/>
      <p:bldP spid="244" grpId="0" animBg="1"/>
      <p:bldP spid="249" grpId="0" animBg="1"/>
      <p:bldP spid="249" grpId="1" animBg="1"/>
      <p:bldP spid="250" grpId="0" animBg="1"/>
      <p:bldP spid="251"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91" name="组合 90">
            <a:extLst>
              <a:ext uri="{FF2B5EF4-FFF2-40B4-BE49-F238E27FC236}">
                <a16:creationId xmlns:a16="http://schemas.microsoft.com/office/drawing/2014/main" id="{B9A07460-D1AE-9477-00FE-D330A88EF079}"/>
              </a:ext>
            </a:extLst>
          </p:cNvPr>
          <p:cNvGrpSpPr/>
          <p:nvPr/>
        </p:nvGrpSpPr>
        <p:grpSpPr>
          <a:xfrm>
            <a:off x="2307043" y="3220124"/>
            <a:ext cx="5132508" cy="817799"/>
            <a:chOff x="2515048" y="2878882"/>
            <a:chExt cx="4981575" cy="793750"/>
          </a:xfrm>
        </p:grpSpPr>
        <p:sp>
          <p:nvSpPr>
            <p:cNvPr id="92" name="AutoShape 15">
              <a:extLst>
                <a:ext uri="{FF2B5EF4-FFF2-40B4-BE49-F238E27FC236}">
                  <a16:creationId xmlns:a16="http://schemas.microsoft.com/office/drawing/2014/main" id="{0FAAAFD2-DD03-C002-E4E6-520C7A65DA64}"/>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3" name="AutoShape 16">
              <a:extLst>
                <a:ext uri="{FF2B5EF4-FFF2-40B4-BE49-F238E27FC236}">
                  <a16:creationId xmlns:a16="http://schemas.microsoft.com/office/drawing/2014/main" id="{D7CB894C-AAC9-0836-BAD1-E453A83EAA54}"/>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4" name="Text Box 17">
              <a:extLst>
                <a:ext uri="{FF2B5EF4-FFF2-40B4-BE49-F238E27FC236}">
                  <a16:creationId xmlns:a16="http://schemas.microsoft.com/office/drawing/2014/main" id="{71FCDF78-C704-C50E-B1A7-3F43ED948CDC}"/>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Prior Work and Our Results</a:t>
              </a:r>
            </a:p>
          </p:txBody>
        </p:sp>
        <p:sp>
          <p:nvSpPr>
            <p:cNvPr id="95" name="Text Box 18">
              <a:extLst>
                <a:ext uri="{FF2B5EF4-FFF2-40B4-BE49-F238E27FC236}">
                  <a16:creationId xmlns:a16="http://schemas.microsoft.com/office/drawing/2014/main" id="{F1F81627-AC76-B713-F0F8-892565D5094C}"/>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96" name="组合 95">
            <a:extLst>
              <a:ext uri="{FF2B5EF4-FFF2-40B4-BE49-F238E27FC236}">
                <a16:creationId xmlns:a16="http://schemas.microsoft.com/office/drawing/2014/main" id="{1064B632-36F5-49B1-C23C-B33776FE149C}"/>
              </a:ext>
            </a:extLst>
          </p:cNvPr>
          <p:cNvGrpSpPr/>
          <p:nvPr/>
        </p:nvGrpSpPr>
        <p:grpSpPr>
          <a:xfrm>
            <a:off x="2364289" y="5754065"/>
            <a:ext cx="5075263" cy="817799"/>
            <a:chOff x="2570611" y="5039122"/>
            <a:chExt cx="4926013" cy="793750"/>
          </a:xfrm>
        </p:grpSpPr>
        <p:sp>
          <p:nvSpPr>
            <p:cNvPr id="97" name="AutoShape 15">
              <a:extLst>
                <a:ext uri="{FF2B5EF4-FFF2-40B4-BE49-F238E27FC236}">
                  <a16:creationId xmlns:a16="http://schemas.microsoft.com/office/drawing/2014/main" id="{4D129844-999D-3AFB-2908-DAD54E17CBB9}"/>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8" name="AutoShape 16">
              <a:extLst>
                <a:ext uri="{FF2B5EF4-FFF2-40B4-BE49-F238E27FC236}">
                  <a16:creationId xmlns:a16="http://schemas.microsoft.com/office/drawing/2014/main" id="{4C692FDB-F42A-6A07-3EB0-81E2F4F28B98}"/>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9" name="Text Box 17">
              <a:extLst>
                <a:ext uri="{FF2B5EF4-FFF2-40B4-BE49-F238E27FC236}">
                  <a16:creationId xmlns:a16="http://schemas.microsoft.com/office/drawing/2014/main" id="{6908C80E-C56B-351E-5F24-BDB8E44A74A1}"/>
                </a:ext>
              </a:extLst>
            </p:cNvPr>
            <p:cNvSpPr>
              <a:spLocks noChangeArrowheads="1"/>
            </p:cNvSpPr>
            <p:nvPr/>
          </p:nvSpPr>
          <p:spPr bwMode="auto">
            <a:xfrm>
              <a:off x="3572531"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00" name="Text Box 18">
              <a:extLst>
                <a:ext uri="{FF2B5EF4-FFF2-40B4-BE49-F238E27FC236}">
                  <a16:creationId xmlns:a16="http://schemas.microsoft.com/office/drawing/2014/main" id="{64D3334D-E867-965A-07BF-E2AA513D6A9F}"/>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101" name="组合 100">
            <a:extLst>
              <a:ext uri="{FF2B5EF4-FFF2-40B4-BE49-F238E27FC236}">
                <a16:creationId xmlns:a16="http://schemas.microsoft.com/office/drawing/2014/main" id="{27EA4C9D-89A0-B2A6-A819-31A3D2925DA0}"/>
              </a:ext>
            </a:extLst>
          </p:cNvPr>
          <p:cNvGrpSpPr/>
          <p:nvPr/>
        </p:nvGrpSpPr>
        <p:grpSpPr>
          <a:xfrm>
            <a:off x="2346297" y="4492001"/>
            <a:ext cx="5096525" cy="807986"/>
            <a:chOff x="2553148" y="4040461"/>
            <a:chExt cx="4946650" cy="784225"/>
          </a:xfrm>
        </p:grpSpPr>
        <p:sp>
          <p:nvSpPr>
            <p:cNvPr id="102" name="AutoShape 20">
              <a:extLst>
                <a:ext uri="{FF2B5EF4-FFF2-40B4-BE49-F238E27FC236}">
                  <a16:creationId xmlns:a16="http://schemas.microsoft.com/office/drawing/2014/main" id="{078E2605-15CD-B67F-4F02-EA6C1BF04A6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3" name="AutoShape 21">
              <a:extLst>
                <a:ext uri="{FF2B5EF4-FFF2-40B4-BE49-F238E27FC236}">
                  <a16:creationId xmlns:a16="http://schemas.microsoft.com/office/drawing/2014/main" id="{6B8CDE9A-4B3C-E9BA-448B-5F6B919967E1}"/>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4" name="Text Box 22">
              <a:extLst>
                <a:ext uri="{FF2B5EF4-FFF2-40B4-BE49-F238E27FC236}">
                  <a16:creationId xmlns:a16="http://schemas.microsoft.com/office/drawing/2014/main" id="{5CEF08A4-4755-C339-F954-75783BCCA7A1}"/>
                </a:ext>
              </a:extLst>
            </p:cNvPr>
            <p:cNvSpPr>
              <a:spLocks noChangeArrowheads="1"/>
            </p:cNvSpPr>
            <p:nvPr/>
          </p:nvSpPr>
          <p:spPr bwMode="auto">
            <a:xfrm>
              <a:off x="3458081"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05" name="Text Box 23">
              <a:extLst>
                <a:ext uri="{FF2B5EF4-FFF2-40B4-BE49-F238E27FC236}">
                  <a16:creationId xmlns:a16="http://schemas.microsoft.com/office/drawing/2014/main" id="{366D7286-CFFF-5071-07B3-D3B5D8ED5C8D}"/>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106" name="组合 105">
            <a:extLst>
              <a:ext uri="{FF2B5EF4-FFF2-40B4-BE49-F238E27FC236}">
                <a16:creationId xmlns:a16="http://schemas.microsoft.com/office/drawing/2014/main" id="{DD3A4827-F9DB-768C-E56C-753D17419183}"/>
              </a:ext>
            </a:extLst>
          </p:cNvPr>
          <p:cNvGrpSpPr/>
          <p:nvPr/>
        </p:nvGrpSpPr>
        <p:grpSpPr>
          <a:xfrm>
            <a:off x="2310314" y="1958062"/>
            <a:ext cx="5126335" cy="807986"/>
            <a:chOff x="2518223" y="2014786"/>
            <a:chExt cx="4975584" cy="784225"/>
          </a:xfrm>
        </p:grpSpPr>
        <p:sp>
          <p:nvSpPr>
            <p:cNvPr id="107" name="AutoShape 20">
              <a:extLst>
                <a:ext uri="{FF2B5EF4-FFF2-40B4-BE49-F238E27FC236}">
                  <a16:creationId xmlns:a16="http://schemas.microsoft.com/office/drawing/2014/main" id="{D3554ADC-ECE2-1C09-FABB-8D18139E180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8" name="AutoShape 21">
              <a:extLst>
                <a:ext uri="{FF2B5EF4-FFF2-40B4-BE49-F238E27FC236}">
                  <a16:creationId xmlns:a16="http://schemas.microsoft.com/office/drawing/2014/main" id="{7045496C-901A-2C96-5449-92D030FC907D}"/>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9" name="Text Box 22">
              <a:extLst>
                <a:ext uri="{FF2B5EF4-FFF2-40B4-BE49-F238E27FC236}">
                  <a16:creationId xmlns:a16="http://schemas.microsoft.com/office/drawing/2014/main" id="{1135AF9D-2B4A-4BAD-4625-A68152680547}"/>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10" name="Text Box 23">
              <a:extLst>
                <a:ext uri="{FF2B5EF4-FFF2-40B4-BE49-F238E27FC236}">
                  <a16:creationId xmlns:a16="http://schemas.microsoft.com/office/drawing/2014/main" id="{A80E386C-C664-04FC-077F-8C3C3C59EE09}"/>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111" name="矩形 110">
            <a:extLst>
              <a:ext uri="{FF2B5EF4-FFF2-40B4-BE49-F238E27FC236}">
                <a16:creationId xmlns:a16="http://schemas.microsoft.com/office/drawing/2014/main" id="{D92E5F37-53C1-0C49-42FF-7375AC1B83BD}"/>
              </a:ext>
            </a:extLst>
          </p:cNvPr>
          <p:cNvSpPr/>
          <p:nvPr/>
        </p:nvSpPr>
        <p:spPr>
          <a:xfrm>
            <a:off x="2175694" y="5452003"/>
            <a:ext cx="6013401" cy="1374562"/>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
        <p:nvSpPr>
          <p:cNvPr id="112" name="矩形 111">
            <a:extLst>
              <a:ext uri="{FF2B5EF4-FFF2-40B4-BE49-F238E27FC236}">
                <a16:creationId xmlns:a16="http://schemas.microsoft.com/office/drawing/2014/main" id="{757C8FF6-0073-7CE0-9890-7673D2B6AA6C}"/>
              </a:ext>
            </a:extLst>
          </p:cNvPr>
          <p:cNvSpPr/>
          <p:nvPr/>
        </p:nvSpPr>
        <p:spPr>
          <a:xfrm>
            <a:off x="1998725" y="1717125"/>
            <a:ext cx="6013401" cy="2457807"/>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Tree>
    <p:extLst>
      <p:ext uri="{BB962C8B-B14F-4D97-AF65-F5344CB8AC3E}">
        <p14:creationId xmlns:p14="http://schemas.microsoft.com/office/powerpoint/2010/main" val="362660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01D8-5F39-08B5-B5FD-F20DE9DE9638}"/>
            </a:ext>
          </a:extLst>
        </p:cNvPr>
        <p:cNvGrpSpPr/>
        <p:nvPr/>
      </p:nvGrpSpPr>
      <p:grpSpPr>
        <a:xfrm>
          <a:off x="0" y="0"/>
          <a:ext cx="0" cy="0"/>
          <a:chOff x="0" y="0"/>
          <a:chExt cx="0" cy="0"/>
        </a:xfrm>
      </p:grpSpPr>
      <p:sp>
        <p:nvSpPr>
          <p:cNvPr id="27" name="圆角矩形 16">
            <a:extLst>
              <a:ext uri="{FF2B5EF4-FFF2-40B4-BE49-F238E27FC236}">
                <a16:creationId xmlns:a16="http://schemas.microsoft.com/office/drawing/2014/main" id="{80CCE9AA-7619-E437-8F29-B78CF068D04F}"/>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7" name="文本框 3">
                <a:extLst>
                  <a:ext uri="{FF2B5EF4-FFF2-40B4-BE49-F238E27FC236}">
                    <a16:creationId xmlns:a16="http://schemas.microsoft.com/office/drawing/2014/main" id="{F10CAE21-7560-1F73-83B1-46B3C0F09DE2}"/>
                  </a:ext>
                </a:extLst>
              </p:cNvPr>
              <p:cNvSpPr txBox="1"/>
              <p:nvPr/>
            </p:nvSpPr>
            <p:spPr>
              <a:xfrm>
                <a:off x="601872" y="1465026"/>
                <a:ext cx="9505855" cy="960328"/>
              </a:xfrm>
              <a:prstGeom prst="rect">
                <a:avLst/>
              </a:prstGeom>
              <a:noFill/>
            </p:spPr>
            <p:txBody>
              <a:bodyPr wrap="square" rtlCol="0">
                <a:spAutoFit/>
              </a:bodyPr>
              <a:lstStyle/>
              <a:p>
                <a:pPr marL="342900" indent="-342900">
                  <a:lnSpc>
                    <a:spcPct val="150000"/>
                  </a:lnSpc>
                  <a:buClr>
                    <a:schemeClr val="tx1"/>
                  </a:buClr>
                  <a:buSzPct val="80000"/>
                  <a:buFont typeface="Arial" panose="020B0604020202020204" pitchFamily="34" charset="0"/>
                  <a:buChar char="•"/>
                </a:pPr>
                <a:r>
                  <a:rPr kumimoji="1" lang="en-US" altLang="zh-CN" b="1" dirty="0">
                    <a:latin typeface="Times New Roman" panose="02020603050405020304" pitchFamily="18" charset="0"/>
                    <a:ea typeface="楷体" panose="02010609060101010101" pitchFamily="49" charset="-122"/>
                  </a:rPr>
                  <a:t>p</a:t>
                </a:r>
                <a:r>
                  <a:rPr kumimoji="1" lang="en-US" altLang="zh-CN" b="1" dirty="0">
                    <a:solidFill>
                      <a:schemeClr val="tx1"/>
                    </a:solidFill>
                    <a:latin typeface="Times New Roman" panose="02020603050405020304" pitchFamily="18" charset="0"/>
                    <a:ea typeface="楷体" panose="02010609060101010101" pitchFamily="49" charset="-122"/>
                  </a:rPr>
                  <a:t>ushback: </a:t>
                </a:r>
                <a:r>
                  <a:rPr kumimoji="1" lang="en-US" altLang="zh-CN" dirty="0">
                    <a:solidFill>
                      <a:schemeClr val="tx1"/>
                    </a:solidFill>
                    <a:latin typeface="Times New Roman" panose="02020603050405020304" pitchFamily="18" charset="0"/>
                    <a:ea typeface="楷体" panose="02010609060101010101" pitchFamily="49" charset="-122"/>
                  </a:rPr>
                  <a:t>push probability mass from </a:t>
                </a:r>
                <a14:m>
                  <m:oMath xmlns:m="http://schemas.openxmlformats.org/officeDocument/2006/math">
                    <m:r>
                      <a:rPr kumimoji="1" lang="en-US" altLang="zh-CN" i="1" dirty="0">
                        <a:solidFill>
                          <a:schemeClr val="tx1"/>
                        </a:solidFill>
                        <a:latin typeface="Cambria Math" panose="02040503050406030204" pitchFamily="18" charset="0"/>
                        <a:ea typeface="楷体" panose="02010609060101010101" pitchFamily="49" charset="-122"/>
                      </a:rPr>
                      <m:t>𝑡</m:t>
                    </m:r>
                  </m:oMath>
                </a14:m>
                <a:r>
                  <a:rPr kumimoji="1" lang="en-US" altLang="zh-CN" dirty="0">
                    <a:solidFill>
                      <a:schemeClr val="tx1"/>
                    </a:solidFill>
                    <a:latin typeface="Times New Roman" panose="02020603050405020304" pitchFamily="18" charset="0"/>
                    <a:ea typeface="楷体" panose="02010609060101010101" pitchFamily="49" charset="-122"/>
                  </a:rPr>
                  <a:t> backward along in-edges, step by step </a:t>
                </a:r>
              </a:p>
              <a:p>
                <a:pPr marL="342900" indent="-342900">
                  <a:lnSpc>
                    <a:spcPct val="150000"/>
                  </a:lnSpc>
                  <a:buClr>
                    <a:schemeClr val="tx1"/>
                  </a:buClr>
                  <a:buSzPct val="80000"/>
                  <a:buFont typeface="Arial" panose="020B0604020202020204" pitchFamily="34" charset="0"/>
                  <a:buChar char="•"/>
                </a:pPr>
                <a:r>
                  <a:rPr kumimoji="1" lang="en-US" altLang="zh-CN" b="1" dirty="0">
                    <a:latin typeface="Times New Roman" panose="02020603050405020304" pitchFamily="18" charset="0"/>
                    <a:ea typeface="楷体" panose="02010609060101010101" pitchFamily="49" charset="-122"/>
                  </a:rPr>
                  <a:t>Monte Carlo sampling: </a:t>
                </a:r>
                <a:r>
                  <a:rPr kumimoji="1" lang="en-US" altLang="zh-CN" dirty="0">
                    <a:latin typeface="Times New Roman" panose="02020603050405020304" pitchFamily="18" charset="0"/>
                    <a:ea typeface="楷体" panose="02010609060101010101" pitchFamily="49" charset="-122"/>
                  </a:rPr>
                  <a:t>simulate many </a:t>
                </a:r>
                <a14:m>
                  <m:oMath xmlns:m="http://schemas.openxmlformats.org/officeDocument/2006/math">
                    <m:r>
                      <a:rPr kumimoji="1" lang="en-US" altLang="zh-CN" i="1" dirty="0">
                        <a:latin typeface="Cambria Math" panose="02040503050406030204" pitchFamily="18" charset="0"/>
                        <a:ea typeface="Cambria Math" panose="02040503050406030204" pitchFamily="18" charset="0"/>
                      </a:rPr>
                      <m:t>𝛼</m:t>
                    </m:r>
                  </m:oMath>
                </a14:m>
                <a:r>
                  <a:rPr kumimoji="1" lang="en-US" altLang="zh-CN" dirty="0">
                    <a:solidFill>
                      <a:schemeClr val="tx1"/>
                    </a:solidFill>
                    <a:latin typeface="Times New Roman" panose="02020603050405020304" pitchFamily="18" charset="0"/>
                    <a:ea typeface="楷体" panose="02010609060101010101" pitchFamily="49" charset="-122"/>
                  </a:rPr>
                  <a:t>-walks, each from a uniformly random source</a:t>
                </a:r>
              </a:p>
            </p:txBody>
          </p:sp>
        </mc:Choice>
        <mc:Fallback xmlns="">
          <p:sp>
            <p:nvSpPr>
              <p:cNvPr id="7" name="文本框 3">
                <a:extLst>
                  <a:ext uri="{FF2B5EF4-FFF2-40B4-BE49-F238E27FC236}">
                    <a16:creationId xmlns:a16="http://schemas.microsoft.com/office/drawing/2014/main" id="{F10CAE21-7560-1F73-83B1-46B3C0F09DE2}"/>
                  </a:ext>
                </a:extLst>
              </p:cNvPr>
              <p:cNvSpPr txBox="1">
                <a:spLocks noRot="1" noChangeAspect="1" noMove="1" noResize="1" noEditPoints="1" noAdjustHandles="1" noChangeArrowheads="1" noChangeShapeType="1" noTextEdit="1"/>
              </p:cNvSpPr>
              <p:nvPr/>
            </p:nvSpPr>
            <p:spPr>
              <a:xfrm>
                <a:off x="601872" y="1465026"/>
                <a:ext cx="9505855" cy="960328"/>
              </a:xfrm>
              <a:prstGeom prst="rect">
                <a:avLst/>
              </a:prstGeom>
              <a:blipFill>
                <a:blip r:embed="rId3"/>
                <a:stretch>
                  <a:fillRect l="-267" r="-267" b="-1039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 name="文本框 3">
                <a:extLst>
                  <a:ext uri="{FF2B5EF4-FFF2-40B4-BE49-F238E27FC236}">
                    <a16:creationId xmlns:a16="http://schemas.microsoft.com/office/drawing/2014/main" id="{3A258883-FEAB-DBB5-4689-3CFD90B02C63}"/>
                  </a:ext>
                </a:extLst>
              </p:cNvPr>
              <p:cNvSpPr txBox="1"/>
              <p:nvPr/>
            </p:nvSpPr>
            <p:spPr>
              <a:xfrm>
                <a:off x="5884267" y="4711624"/>
                <a:ext cx="946119" cy="400110"/>
              </a:xfrm>
              <a:prstGeom prst="rect">
                <a:avLst/>
              </a:prstGeom>
              <a:noFill/>
            </p:spPr>
            <p:txBody>
              <a:bodyPr wrap="square" rtlCol="0">
                <a:spAutoFit/>
              </a:bodyPr>
              <a:lstStyle/>
              <a:p>
                <a:pPr>
                  <a:spcBef>
                    <a:spcPts val="2400"/>
                  </a:spcBef>
                  <a:buClr>
                    <a:schemeClr val="tx1"/>
                  </a:buClr>
                  <a:buSzPct val="80000"/>
                </a:pPr>
                <a14:m>
                  <m:oMathPara xmlns:m="http://schemas.openxmlformats.org/officeDocument/2006/math">
                    <m:oMathParaPr>
                      <m:jc m:val="left"/>
                    </m:oMathParaPr>
                    <m:oMath xmlns:m="http://schemas.openxmlformats.org/officeDocument/2006/math">
                      <m:r>
                        <a:rPr kumimoji="1" lang="en-US" altLang="zh-CN" b="0" i="1" dirty="0">
                          <a:latin typeface="Cambria Math" panose="02040503050406030204" pitchFamily="18" charset="0"/>
                          <a:ea typeface="Cambria Math" panose="02040503050406030204" pitchFamily="18" charset="0"/>
                        </a:rPr>
                        <m:t>𝜋</m:t>
                      </m:r>
                      <m:d>
                        <m:dPr>
                          <m:ctrlPr>
                            <a:rPr kumimoji="1" lang="en-US" altLang="zh-CN" b="0" i="1" dirty="0">
                              <a:latin typeface="Cambria Math" panose="02040503050406030204" pitchFamily="18" charset="0"/>
                              <a:ea typeface="Cambria Math" panose="02040503050406030204" pitchFamily="18" charset="0"/>
                            </a:rPr>
                          </m:ctrlPr>
                        </m:dPr>
                        <m:e>
                          <m:r>
                            <a:rPr kumimoji="1" lang="en-US" altLang="zh-CN" b="0" i="1" dirty="0">
                              <a:latin typeface="Cambria Math" panose="02040503050406030204" pitchFamily="18" charset="0"/>
                              <a:ea typeface="Cambria Math" panose="02040503050406030204" pitchFamily="18" charset="0"/>
                            </a:rPr>
                            <m:t>𝑢</m:t>
                          </m:r>
                        </m:e>
                      </m:d>
                    </m:oMath>
                  </m:oMathPara>
                </a14:m>
                <a:endParaRPr kumimoji="1" lang="en-US" altLang="zh-CN" dirty="0">
                  <a:latin typeface="Times New Roman" panose="02020603050405020304" pitchFamily="18" charset="0"/>
                  <a:ea typeface="楷体" panose="02010609060101010101" pitchFamily="49" charset="-122"/>
                </a:endParaRPr>
              </a:p>
            </p:txBody>
          </p:sp>
        </mc:Choice>
        <mc:Fallback>
          <p:sp>
            <p:nvSpPr>
              <p:cNvPr id="28" name="文本框 3">
                <a:extLst>
                  <a:ext uri="{FF2B5EF4-FFF2-40B4-BE49-F238E27FC236}">
                    <a16:creationId xmlns:a16="http://schemas.microsoft.com/office/drawing/2014/main" id="{3A258883-FEAB-DBB5-4689-3CFD90B02C63}"/>
                  </a:ext>
                </a:extLst>
              </p:cNvPr>
              <p:cNvSpPr txBox="1">
                <a:spLocks noRot="1" noChangeAspect="1" noMove="1" noResize="1" noEditPoints="1" noAdjustHandles="1" noChangeArrowheads="1" noChangeShapeType="1" noTextEdit="1"/>
              </p:cNvSpPr>
              <p:nvPr/>
            </p:nvSpPr>
            <p:spPr>
              <a:xfrm>
                <a:off x="5884267" y="4711624"/>
                <a:ext cx="946119" cy="400110"/>
              </a:xfrm>
              <a:prstGeom prst="rect">
                <a:avLst/>
              </a:prstGeom>
              <a:blipFill>
                <a:blip r:embed="rId4"/>
                <a:stretch>
                  <a:fillRect/>
                </a:stretch>
              </a:blipFill>
            </p:spPr>
            <p:txBody>
              <a:bodyPr/>
              <a:lstStyle/>
              <a:p>
                <a:r>
                  <a:rPr lang="en-US">
                    <a:noFill/>
                  </a:rPr>
                  <a:t> </a:t>
                </a:r>
              </a:p>
            </p:txBody>
          </p:sp>
        </mc:Fallback>
      </mc:AlternateContent>
      <p:cxnSp>
        <p:nvCxnSpPr>
          <p:cNvPr id="30" name="直线连接符 20">
            <a:extLst>
              <a:ext uri="{FF2B5EF4-FFF2-40B4-BE49-F238E27FC236}">
                <a16:creationId xmlns:a16="http://schemas.microsoft.com/office/drawing/2014/main" id="{F8B99D9A-DFF7-679E-8C28-B69D545CD619}"/>
              </a:ext>
            </a:extLst>
          </p:cNvPr>
          <p:cNvCxnSpPr>
            <a:cxnSpLocks/>
          </p:cNvCxnSpPr>
          <p:nvPr/>
        </p:nvCxnSpPr>
        <p:spPr>
          <a:xfrm flipV="1">
            <a:off x="6853151" y="5111128"/>
            <a:ext cx="2796164" cy="18216"/>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1" name="文本框 22">
                <a:extLst>
                  <a:ext uri="{FF2B5EF4-FFF2-40B4-BE49-F238E27FC236}">
                    <a16:creationId xmlns:a16="http://schemas.microsoft.com/office/drawing/2014/main" id="{8AD0FD85-1BA1-9370-5E53-E49A07742D56}"/>
                  </a:ext>
                </a:extLst>
              </p:cNvPr>
              <p:cNvSpPr txBox="1"/>
              <p:nvPr/>
            </p:nvSpPr>
            <p:spPr bwMode="auto">
              <a:xfrm>
                <a:off x="6794770" y="4751622"/>
                <a:ext cx="2828788" cy="369332"/>
              </a:xfrm>
              <a:prstGeom prst="rect">
                <a:avLst/>
              </a:prstGeom>
              <a:noFill/>
              <a:ln w="9525" algn="ctr">
                <a:noFill/>
                <a:miter lim="800000"/>
                <a:headEnd/>
                <a:tailEnd/>
              </a:ln>
              <a:effectLst/>
            </p:spPr>
            <p:txBody>
              <a:bodyPr wrap="square">
                <a:spAutoFit/>
              </a:bodyPr>
              <a:lstStyle/>
              <a:p>
                <a:r>
                  <a:rPr kumimoji="1" lang="en-US" altLang="zh-CN" sz="1800">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kumimoji="1" lang="en-US" altLang="zh-CN" sz="18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US" sz="1800">
                    <a:latin typeface="Times New Roman" panose="02020603050405020304" pitchFamily="18" charset="0"/>
                    <a:cs typeface="Times New Roman" panose="02020603050405020304" pitchFamily="18" charset="0"/>
                  </a:rPr>
                  <a:t>-walks terminates at </a:t>
                </a:r>
                <a14:m>
                  <m:oMath xmlns:m="http://schemas.openxmlformats.org/officeDocument/2006/math">
                    <m:r>
                      <a:rPr lang="en-US" sz="1800" b="0" i="1">
                        <a:latin typeface="Cambria Math" panose="02040503050406030204" pitchFamily="18" charset="0"/>
                      </a:rPr>
                      <m:t>𝑢</m:t>
                    </m:r>
                  </m:oMath>
                </a14:m>
                <a:endParaRPr lang="en-US" sz="1800" i="1">
                  <a:latin typeface="Times New Roman" panose="02020603050405020304" pitchFamily="18" charset="0"/>
                  <a:cs typeface="Times New Roman" panose="02020603050405020304" pitchFamily="18" charset="0"/>
                </a:endParaRPr>
              </a:p>
            </p:txBody>
          </p:sp>
        </mc:Choice>
        <mc:Fallback xmlns="">
          <p:sp>
            <p:nvSpPr>
              <p:cNvPr id="31" name="文本框 22">
                <a:extLst>
                  <a:ext uri="{FF2B5EF4-FFF2-40B4-BE49-F238E27FC236}">
                    <a16:creationId xmlns:a16="http://schemas.microsoft.com/office/drawing/2014/main" id="{8AD0FD85-1BA1-9370-5E53-E49A07742D56}"/>
                  </a:ext>
                </a:extLst>
              </p:cNvPr>
              <p:cNvSpPr txBox="1">
                <a:spLocks noRot="1" noChangeAspect="1" noMove="1" noResize="1" noEditPoints="1" noAdjustHandles="1" noChangeArrowheads="1" noChangeShapeType="1" noTextEdit="1"/>
              </p:cNvSpPr>
              <p:nvPr/>
            </p:nvSpPr>
            <p:spPr bwMode="auto">
              <a:xfrm>
                <a:off x="6794770" y="4751622"/>
                <a:ext cx="2828788" cy="369332"/>
              </a:xfrm>
              <a:prstGeom prst="rect">
                <a:avLst/>
              </a:prstGeom>
              <a:blipFill>
                <a:blip r:embed="rId5"/>
                <a:stretch>
                  <a:fillRect l="-2242" t="-3226" b="-1935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文本框 23">
                <a:extLst>
                  <a:ext uri="{FF2B5EF4-FFF2-40B4-BE49-F238E27FC236}">
                    <a16:creationId xmlns:a16="http://schemas.microsoft.com/office/drawing/2014/main" id="{85363CF1-6F01-BCFB-6030-F28865F51A67}"/>
                  </a:ext>
                </a:extLst>
              </p:cNvPr>
              <p:cNvSpPr txBox="1"/>
              <p:nvPr/>
            </p:nvSpPr>
            <p:spPr bwMode="auto">
              <a:xfrm>
                <a:off x="6732282" y="5107283"/>
                <a:ext cx="3093985" cy="369332"/>
              </a:xfrm>
              <a:prstGeom prst="rect">
                <a:avLst/>
              </a:prstGeom>
              <a:noFill/>
              <a:ln w="9525" algn="ctr">
                <a:noFill/>
                <a:miter lim="800000"/>
                <a:headEnd/>
                <a:tailEnd/>
              </a:ln>
              <a:effectLst/>
            </p:spPr>
            <p:txBody>
              <a:bodyPr wrap="square">
                <a:spAutoFit/>
              </a:bodyPr>
              <a:lstStyle/>
              <a:p>
                <a:pPr algn="ctr"/>
                <a:r>
                  <a:rPr kumimoji="1" lang="en-US" altLang="zh-CN" sz="1800">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kumimoji="1" lang="en-US" altLang="zh-CN" sz="18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US" altLang="zh-CN" sz="1800">
                    <a:latin typeface="Times New Roman" panose="02020603050405020304" pitchFamily="18" charset="0"/>
                    <a:cs typeface="Times New Roman" panose="02020603050405020304" pitchFamily="18" charset="0"/>
                  </a:rPr>
                  <a:t>-walks generated in total</a:t>
                </a:r>
                <a:endParaRPr lang="en-US" sz="1800">
                  <a:latin typeface="Times New Roman" panose="02020603050405020304" pitchFamily="18" charset="0"/>
                  <a:cs typeface="Times New Roman" panose="02020603050405020304" pitchFamily="18" charset="0"/>
                </a:endParaRPr>
              </a:p>
            </p:txBody>
          </p:sp>
        </mc:Choice>
        <mc:Fallback xmlns="">
          <p:sp>
            <p:nvSpPr>
              <p:cNvPr id="32" name="文本框 23">
                <a:extLst>
                  <a:ext uri="{FF2B5EF4-FFF2-40B4-BE49-F238E27FC236}">
                    <a16:creationId xmlns:a16="http://schemas.microsoft.com/office/drawing/2014/main" id="{85363CF1-6F01-BCFB-6030-F28865F51A67}"/>
                  </a:ext>
                </a:extLst>
              </p:cNvPr>
              <p:cNvSpPr txBox="1">
                <a:spLocks noRot="1" noChangeAspect="1" noMove="1" noResize="1" noEditPoints="1" noAdjustHandles="1" noChangeArrowheads="1" noChangeShapeType="1" noTextEdit="1"/>
              </p:cNvSpPr>
              <p:nvPr/>
            </p:nvSpPr>
            <p:spPr bwMode="auto">
              <a:xfrm>
                <a:off x="6732282" y="5107283"/>
                <a:ext cx="3093985" cy="369332"/>
              </a:xfrm>
              <a:prstGeom prst="rect">
                <a:avLst/>
              </a:prstGeom>
              <a:blipFill>
                <a:blip r:embed="rId6"/>
                <a:stretch>
                  <a:fillRect t="-10000" r="-408"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3" name="文本框 36">
                <a:extLst>
                  <a:ext uri="{FF2B5EF4-FFF2-40B4-BE49-F238E27FC236}">
                    <a16:creationId xmlns:a16="http://schemas.microsoft.com/office/drawing/2014/main" id="{B9519EF1-439A-ACA1-8FF9-4B65EE7A934D}"/>
                  </a:ext>
                </a:extLst>
              </p:cNvPr>
              <p:cNvSpPr txBox="1"/>
              <p:nvPr/>
            </p:nvSpPr>
            <p:spPr>
              <a:xfrm>
                <a:off x="6458952" y="4694749"/>
                <a:ext cx="653419" cy="400110"/>
              </a:xfrm>
              <a:prstGeom prst="rect">
                <a:avLst/>
              </a:prstGeom>
              <a:noFill/>
            </p:spPr>
            <p:txBody>
              <a:bodyPr wrap="square" rtlCol="0">
                <a:spAutoFit/>
              </a:bodyPr>
              <a:lstStyle/>
              <a:p>
                <a:pPr>
                  <a:spcBef>
                    <a:spcPts val="1200"/>
                  </a:spcBef>
                  <a:buClr>
                    <a:schemeClr val="tx1"/>
                  </a:buClr>
                  <a:buSzPct val="80000"/>
                </a:pPr>
                <a14:m>
                  <m:oMath xmlns:m="http://schemas.openxmlformats.org/officeDocument/2006/math">
                    <m:r>
                      <a:rPr kumimoji="1" lang="en-US" altLang="zh-CN" b="0" i="1" dirty="0">
                        <a:latin typeface="Cambria Math" panose="02040503050406030204" pitchFamily="18" charset="0"/>
                        <a:ea typeface="Cambria Math" panose="02040503050406030204" pitchFamily="18" charset="0"/>
                      </a:rPr>
                      <m:t>≈</m:t>
                    </m:r>
                  </m:oMath>
                </a14:m>
                <a:r>
                  <a:rPr lang="en-US" altLang="zh-CN">
                    <a:latin typeface="Times New Roman" panose="02020603050405020304" pitchFamily="18" charset="0"/>
                    <a:cs typeface="Times New Roman" panose="02020603050405020304" pitchFamily="18" charset="0"/>
                  </a:rPr>
                  <a:t> </a:t>
                </a:r>
              </a:p>
            </p:txBody>
          </p:sp>
        </mc:Choice>
        <mc:Fallback>
          <p:sp>
            <p:nvSpPr>
              <p:cNvPr id="33" name="文本框 36">
                <a:extLst>
                  <a:ext uri="{FF2B5EF4-FFF2-40B4-BE49-F238E27FC236}">
                    <a16:creationId xmlns:a16="http://schemas.microsoft.com/office/drawing/2014/main" id="{B9519EF1-439A-ACA1-8FF9-4B65EE7A934D}"/>
                  </a:ext>
                </a:extLst>
              </p:cNvPr>
              <p:cNvSpPr txBox="1">
                <a:spLocks noRot="1" noChangeAspect="1" noMove="1" noResize="1" noEditPoints="1" noAdjustHandles="1" noChangeArrowheads="1" noChangeShapeType="1" noTextEdit="1"/>
              </p:cNvSpPr>
              <p:nvPr/>
            </p:nvSpPr>
            <p:spPr>
              <a:xfrm>
                <a:off x="6458952" y="4694749"/>
                <a:ext cx="653419"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0409C325-1DF5-0D6C-109D-9E6E02E5F0AE}"/>
                  </a:ext>
                </a:extLst>
              </p:cNvPr>
              <p:cNvSpPr txBox="1"/>
              <p:nvPr/>
            </p:nvSpPr>
            <p:spPr bwMode="auto">
              <a:xfrm>
                <a:off x="3953530" y="6174495"/>
                <a:ext cx="5267776" cy="1015663"/>
              </a:xfrm>
              <a:prstGeom prst="rect">
                <a:avLst/>
              </a:prstGeom>
              <a:noFill/>
              <a:ln w="9525" algn="ctr">
                <a:noFill/>
                <a:miter lim="800000"/>
                <a:headEnd/>
                <a:tailEnd/>
              </a:ln>
              <a:effectLst/>
            </p:spPr>
            <p:txBody>
              <a:bodyPr wrap="square">
                <a:spAutoFit/>
              </a:bodyPr>
              <a:lstStyle/>
              <a:p>
                <a:r>
                  <a:rPr kumimoji="1" lang="en-US" altLang="zh-CN" b="1" dirty="0">
                    <a:latin typeface="Times New Roman" panose="02020603050405020304" pitchFamily="18" charset="0"/>
                    <a:ea typeface="楷体" panose="02010609060101010101" pitchFamily="49" charset="-122"/>
                  </a:rPr>
                  <a:t>Phase 1: </a:t>
                </a:r>
              </a:p>
              <a:p>
                <a:r>
                  <a:rPr kumimoji="1" lang="en-US" altLang="zh-CN" dirty="0">
                    <a:latin typeface="Times New Roman" panose="02020603050405020304" pitchFamily="18" charset="0"/>
                    <a:ea typeface="楷体" panose="02010609060101010101" pitchFamily="49" charset="-122"/>
                  </a:rPr>
                  <a:t>a sequence of d</a:t>
                </a:r>
                <a:r>
                  <a:rPr kumimoji="1" lang="en-US" altLang="zh-CN" dirty="0">
                    <a:solidFill>
                      <a:schemeClr val="tx1"/>
                    </a:solidFill>
                    <a:latin typeface="Times New Roman" panose="02020603050405020304" pitchFamily="18" charset="0"/>
                    <a:ea typeface="楷体" panose="02010609060101010101" pitchFamily="49" charset="-122"/>
                  </a:rPr>
                  <a:t>eterministic </a:t>
                </a:r>
                <a:r>
                  <a:rPr kumimoji="1" lang="en-US" altLang="zh-CN" b="1" dirty="0">
                    <a:solidFill>
                      <a:schemeClr val="tx1"/>
                    </a:solidFill>
                    <a:latin typeface="Times New Roman" panose="02020603050405020304" pitchFamily="18" charset="0"/>
                    <a:ea typeface="楷体" panose="02010609060101010101" pitchFamily="49" charset="-122"/>
                  </a:rPr>
                  <a:t>pushback</a:t>
                </a:r>
                <a:r>
                  <a:rPr kumimoji="1" lang="en-US" altLang="zh-CN" dirty="0">
                    <a:solidFill>
                      <a:schemeClr val="tx1"/>
                    </a:solidFill>
                    <a:latin typeface="Times New Roman" panose="02020603050405020304" pitchFamily="18" charset="0"/>
                    <a:ea typeface="楷体" panose="02010609060101010101" pitchFamily="49" charset="-122"/>
                  </a:rPr>
                  <a:t> operations </a:t>
                </a:r>
                <a:r>
                  <a:rPr kumimoji="1" lang="en-US" altLang="zh-CN" dirty="0">
                    <a:latin typeface="Times New Roman" panose="02020603050405020304" pitchFamily="18" charset="0"/>
                    <a:ea typeface="楷体" panose="02010609060101010101" pitchFamily="49" charset="-122"/>
                  </a:rPr>
                  <a:t>to estimate </a:t>
                </a:r>
                <a14:m>
                  <m:oMath xmlns:m="http://schemas.openxmlformats.org/officeDocument/2006/math">
                    <m:r>
                      <a:rPr kumimoji="1" lang="en-US" altLang="zh-CN" i="1" dirty="0">
                        <a:latin typeface="Cambria Math" panose="02040503050406030204" pitchFamily="18" charset="0"/>
                        <a:ea typeface="Cambria Math" panose="02040503050406030204" pitchFamily="18" charset="0"/>
                      </a:rPr>
                      <m:t>𝜋</m:t>
                    </m:r>
                    <m:d>
                      <m:dPr>
                        <m:ctrlPr>
                          <a:rPr kumimoji="1" lang="en-US" altLang="zh-CN" i="1" dirty="0">
                            <a:latin typeface="Cambria Math" panose="02040503050406030204" pitchFamily="18" charset="0"/>
                            <a:ea typeface="Cambria Math" panose="02040503050406030204" pitchFamily="18" charset="0"/>
                          </a:rPr>
                        </m:ctrlPr>
                      </m:dPr>
                      <m:e>
                        <m:r>
                          <a:rPr kumimoji="1" lang="en-US" altLang="zh-CN" b="0" i="1" dirty="0">
                            <a:latin typeface="Cambria Math" panose="02040503050406030204" pitchFamily="18" charset="0"/>
                            <a:ea typeface="Cambria Math" panose="02040503050406030204" pitchFamily="18" charset="0"/>
                          </a:rPr>
                          <m:t>𝑣</m:t>
                        </m:r>
                        <m:r>
                          <a:rPr kumimoji="1" lang="en-US" altLang="zh-CN" b="0" i="1" dirty="0">
                            <a:latin typeface="Cambria Math" panose="02040503050406030204" pitchFamily="18" charset="0"/>
                            <a:ea typeface="Cambria Math" panose="02040503050406030204" pitchFamily="18" charset="0"/>
                          </a:rPr>
                          <m:t>,</m:t>
                        </m:r>
                        <m:r>
                          <a:rPr kumimoji="1" lang="en-US" altLang="zh-CN" b="0" i="1" dirty="0">
                            <a:latin typeface="Cambria Math" panose="02040503050406030204" pitchFamily="18" charset="0"/>
                            <a:ea typeface="Cambria Math" panose="02040503050406030204" pitchFamily="18" charset="0"/>
                          </a:rPr>
                          <m:t>𝑡</m:t>
                        </m:r>
                      </m:e>
                    </m:d>
                  </m:oMath>
                </a14:m>
                <a:r>
                  <a:rPr kumimoji="1" lang="en-US" altLang="zh-CN" i="1" dirty="0">
                    <a:solidFill>
                      <a:schemeClr val="tx1"/>
                    </a:solidFill>
                    <a:latin typeface="Times New Roman" panose="02020603050405020304" pitchFamily="18" charset="0"/>
                    <a:ea typeface="楷体" panose="02010609060101010101" pitchFamily="49" charset="-122"/>
                  </a:rPr>
                  <a:t> </a:t>
                </a:r>
                <a:endParaRPr lang="en-US" i="1"/>
              </a:p>
            </p:txBody>
          </p:sp>
        </mc:Choice>
        <mc:Fallback xmlns="">
          <p:sp>
            <p:nvSpPr>
              <p:cNvPr id="38" name="TextBox 37">
                <a:extLst>
                  <a:ext uri="{FF2B5EF4-FFF2-40B4-BE49-F238E27FC236}">
                    <a16:creationId xmlns:a16="http://schemas.microsoft.com/office/drawing/2014/main" id="{0409C325-1DF5-0D6C-109D-9E6E02E5F0AE}"/>
                  </a:ext>
                </a:extLst>
              </p:cNvPr>
              <p:cNvSpPr txBox="1">
                <a:spLocks noRot="1" noChangeAspect="1" noMove="1" noResize="1" noEditPoints="1" noAdjustHandles="1" noChangeArrowheads="1" noChangeShapeType="1" noTextEdit="1"/>
              </p:cNvSpPr>
              <p:nvPr/>
            </p:nvSpPr>
            <p:spPr bwMode="auto">
              <a:xfrm>
                <a:off x="3953530" y="6174495"/>
                <a:ext cx="5267776" cy="1015663"/>
              </a:xfrm>
              <a:prstGeom prst="rect">
                <a:avLst/>
              </a:prstGeom>
              <a:blipFill>
                <a:blip r:embed="rId8"/>
                <a:stretch>
                  <a:fillRect l="-1202" t="-3750" r="-481" b="-11250"/>
                </a:stretch>
              </a:blipFill>
              <a:ln w="9525" algn="ctr">
                <a:noFill/>
                <a:miter lim="800000"/>
                <a:headEnd/>
                <a:tailEnd/>
              </a:ln>
              <a:effectLst/>
            </p:spPr>
            <p:txBody>
              <a:bodyPr/>
              <a:lstStyle/>
              <a:p>
                <a:r>
                  <a:rPr lang="en-US">
                    <a:noFill/>
                  </a:rPr>
                  <a:t> </a:t>
                </a:r>
              </a:p>
            </p:txBody>
          </p:sp>
        </mc:Fallback>
      </mc:AlternateContent>
      <p:sp>
        <p:nvSpPr>
          <p:cNvPr id="39" name="TextBox 38">
            <a:extLst>
              <a:ext uri="{FF2B5EF4-FFF2-40B4-BE49-F238E27FC236}">
                <a16:creationId xmlns:a16="http://schemas.microsoft.com/office/drawing/2014/main" id="{00083099-D2A7-FB49-5314-A30CDEE79856}"/>
              </a:ext>
            </a:extLst>
          </p:cNvPr>
          <p:cNvSpPr txBox="1"/>
          <p:nvPr/>
        </p:nvSpPr>
        <p:spPr bwMode="auto">
          <a:xfrm>
            <a:off x="5873755" y="4012619"/>
            <a:ext cx="4316809" cy="746358"/>
          </a:xfrm>
          <a:prstGeom prst="rect">
            <a:avLst/>
          </a:prstGeom>
          <a:noFill/>
          <a:ln w="9525" algn="ctr">
            <a:noFill/>
            <a:miter lim="800000"/>
            <a:headEnd/>
            <a:tailEnd/>
          </a:ln>
          <a:effectLst/>
        </p:spPr>
        <p:txBody>
          <a:bodyPr wrap="square">
            <a:spAutoFit/>
          </a:bodyPr>
          <a:lstStyle/>
          <a:p>
            <a:pPr>
              <a:spcAft>
                <a:spcPts val="300"/>
              </a:spcAft>
            </a:pPr>
            <a:r>
              <a:rPr kumimoji="1" lang="en-US" altLang="zh-CN" b="1" dirty="0">
                <a:solidFill>
                  <a:schemeClr val="tx1"/>
                </a:solidFill>
                <a:latin typeface="Times New Roman" panose="02020603050405020304" pitchFamily="18" charset="0"/>
                <a:ea typeface="楷体" panose="02010609060101010101" pitchFamily="49" charset="-122"/>
              </a:rPr>
              <a:t>Phase 2: </a:t>
            </a:r>
          </a:p>
          <a:p>
            <a:r>
              <a:rPr kumimoji="1" lang="en-US" altLang="zh-CN" b="1" dirty="0">
                <a:solidFill>
                  <a:schemeClr val="tx1"/>
                </a:solidFill>
                <a:latin typeface="Times New Roman" panose="02020603050405020304" pitchFamily="18" charset="0"/>
                <a:ea typeface="楷体" panose="02010609060101010101" pitchFamily="49" charset="-122"/>
              </a:rPr>
              <a:t>Monte Carlo simulation</a:t>
            </a:r>
            <a:r>
              <a:rPr kumimoji="1" lang="en-US" altLang="zh-CN" dirty="0">
                <a:solidFill>
                  <a:schemeClr val="tx1"/>
                </a:solidFill>
                <a:latin typeface="Times New Roman" panose="02020603050405020304" pitchFamily="18" charset="0"/>
                <a:ea typeface="楷体" panose="02010609060101010101" pitchFamily="49" charset="-122"/>
              </a:rPr>
              <a:t> </a:t>
            </a:r>
            <a:r>
              <a:rPr kumimoji="1" lang="en-US" altLang="zh-CN" dirty="0">
                <a:latin typeface="Times New Roman" panose="02020603050405020304" pitchFamily="18" charset="0"/>
                <a:ea typeface="楷体" panose="02010609060101010101" pitchFamily="49" charset="-122"/>
              </a:rPr>
              <a:t>to estimate</a:t>
            </a:r>
            <a:endParaRPr lang="en-US" i="1"/>
          </a:p>
        </p:txBody>
      </p:sp>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C4B6CFF9-E28C-374A-CEF2-059630993582}"/>
                  </a:ext>
                </a:extLst>
              </p:cNvPr>
              <p:cNvSpPr txBox="1"/>
              <p:nvPr/>
            </p:nvSpPr>
            <p:spPr bwMode="auto">
              <a:xfrm>
                <a:off x="3657739" y="5638551"/>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i="1" dirty="0">
                  <a:solidFill>
                    <a:prstClr val="black"/>
                  </a:solidFill>
                </a:endParaRPr>
              </a:p>
            </p:txBody>
          </p:sp>
        </mc:Choice>
        <mc:Fallback>
          <p:sp>
            <p:nvSpPr>
              <p:cNvPr id="40" name="TextBox 39">
                <a:extLst>
                  <a:ext uri="{FF2B5EF4-FFF2-40B4-BE49-F238E27FC236}">
                    <a16:creationId xmlns:a16="http://schemas.microsoft.com/office/drawing/2014/main" id="{C4B6CFF9-E28C-374A-CEF2-059630993582}"/>
                  </a:ext>
                </a:extLst>
              </p:cNvPr>
              <p:cNvSpPr txBox="1">
                <a:spLocks noRot="1" noChangeAspect="1" noMove="1" noResize="1" noEditPoints="1" noAdjustHandles="1" noChangeArrowheads="1" noChangeShapeType="1" noTextEdit="1"/>
              </p:cNvSpPr>
              <p:nvPr/>
            </p:nvSpPr>
            <p:spPr bwMode="auto">
              <a:xfrm>
                <a:off x="3657739" y="5638551"/>
                <a:ext cx="372298" cy="307777"/>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p:sp>
        <p:nvSpPr>
          <p:cNvPr id="42" name="Oval 41">
            <a:extLst>
              <a:ext uri="{FF2B5EF4-FFF2-40B4-BE49-F238E27FC236}">
                <a16:creationId xmlns:a16="http://schemas.microsoft.com/office/drawing/2014/main" id="{BEA6F365-EDB7-27FE-B03F-28489B50DEAC}"/>
              </a:ext>
            </a:extLst>
          </p:cNvPr>
          <p:cNvSpPr/>
          <p:nvPr/>
        </p:nvSpPr>
        <p:spPr>
          <a:xfrm>
            <a:off x="2722567" y="6706650"/>
            <a:ext cx="333576" cy="341194"/>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Oval 42">
            <a:extLst>
              <a:ext uri="{FF2B5EF4-FFF2-40B4-BE49-F238E27FC236}">
                <a16:creationId xmlns:a16="http://schemas.microsoft.com/office/drawing/2014/main" id="{D4844981-3884-03A5-AB0F-111FE6B42E9C}"/>
              </a:ext>
            </a:extLst>
          </p:cNvPr>
          <p:cNvSpPr/>
          <p:nvPr/>
        </p:nvSpPr>
        <p:spPr>
          <a:xfrm>
            <a:off x="3391561" y="482225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8" name="Oval 47">
            <a:extLst>
              <a:ext uri="{FF2B5EF4-FFF2-40B4-BE49-F238E27FC236}">
                <a16:creationId xmlns:a16="http://schemas.microsoft.com/office/drawing/2014/main" id="{A264BE7E-3EE7-C1BF-5A50-7845E39F4ABB}"/>
              </a:ext>
            </a:extLst>
          </p:cNvPr>
          <p:cNvSpPr/>
          <p:nvPr/>
        </p:nvSpPr>
        <p:spPr>
          <a:xfrm>
            <a:off x="3980624" y="482225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C81A14C2-FE1E-9190-D925-616EF8ADC097}"/>
              </a:ext>
            </a:extLst>
          </p:cNvPr>
          <p:cNvCxnSpPr>
            <a:cxnSpLocks/>
            <a:stCxn id="48" idx="3"/>
            <a:endCxn id="76" idx="0"/>
          </p:cNvCxnSpPr>
          <p:nvPr/>
        </p:nvCxnSpPr>
        <p:spPr>
          <a:xfrm flipH="1">
            <a:off x="3831531" y="5113480"/>
            <a:ext cx="197944" cy="54162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F0E691DE-A29F-BC9C-60BA-ABE8C884F732}"/>
              </a:ext>
            </a:extLst>
          </p:cNvPr>
          <p:cNvCxnSpPr>
            <a:cxnSpLocks/>
            <a:stCxn id="43" idx="5"/>
            <a:endCxn id="76" idx="0"/>
          </p:cNvCxnSpPr>
          <p:nvPr/>
        </p:nvCxnSpPr>
        <p:spPr>
          <a:xfrm>
            <a:off x="3676286" y="5113480"/>
            <a:ext cx="155245" cy="54162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51" name="Oval 50">
            <a:extLst>
              <a:ext uri="{FF2B5EF4-FFF2-40B4-BE49-F238E27FC236}">
                <a16:creationId xmlns:a16="http://schemas.microsoft.com/office/drawing/2014/main" id="{F70F0BFC-1258-301C-55B8-89A5C0288961}"/>
              </a:ext>
            </a:extLst>
          </p:cNvPr>
          <p:cNvSpPr/>
          <p:nvPr/>
        </p:nvSpPr>
        <p:spPr>
          <a:xfrm>
            <a:off x="4003344" y="42251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2" name="Oval 51">
            <a:extLst>
              <a:ext uri="{FF2B5EF4-FFF2-40B4-BE49-F238E27FC236}">
                <a16:creationId xmlns:a16="http://schemas.microsoft.com/office/drawing/2014/main" id="{78E07F1D-2D9F-CB42-B8D4-FCFD2F5B080B}"/>
              </a:ext>
            </a:extLst>
          </p:cNvPr>
          <p:cNvSpPr/>
          <p:nvPr/>
        </p:nvSpPr>
        <p:spPr>
          <a:xfrm>
            <a:off x="4748979" y="42251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3" name="Straight Arrow Connector 52">
            <a:extLst>
              <a:ext uri="{FF2B5EF4-FFF2-40B4-BE49-F238E27FC236}">
                <a16:creationId xmlns:a16="http://schemas.microsoft.com/office/drawing/2014/main" id="{16DD6219-1738-6AF6-70DF-52FCA7886225}"/>
              </a:ext>
            </a:extLst>
          </p:cNvPr>
          <p:cNvCxnSpPr>
            <a:cxnSpLocks/>
            <a:stCxn id="52" idx="3"/>
            <a:endCxn id="48" idx="7"/>
          </p:cNvCxnSpPr>
          <p:nvPr/>
        </p:nvCxnSpPr>
        <p:spPr>
          <a:xfrm flipH="1">
            <a:off x="4265349" y="4516363"/>
            <a:ext cx="532481" cy="35585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D86BC5CC-BDB6-AAA6-C211-232C7313BC6C}"/>
              </a:ext>
            </a:extLst>
          </p:cNvPr>
          <p:cNvCxnSpPr>
            <a:cxnSpLocks/>
            <a:stCxn id="26" idx="4"/>
            <a:endCxn id="48" idx="0"/>
          </p:cNvCxnSpPr>
          <p:nvPr/>
        </p:nvCxnSpPr>
        <p:spPr>
          <a:xfrm flipH="1">
            <a:off x="4147412" y="4582803"/>
            <a:ext cx="26836" cy="23945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55" name="Oval 54">
            <a:extLst>
              <a:ext uri="{FF2B5EF4-FFF2-40B4-BE49-F238E27FC236}">
                <a16:creationId xmlns:a16="http://schemas.microsoft.com/office/drawing/2014/main" id="{9C5C839A-D7B9-3125-35B2-C91F4BEA54DB}"/>
              </a:ext>
            </a:extLst>
          </p:cNvPr>
          <p:cNvSpPr/>
          <p:nvPr/>
        </p:nvSpPr>
        <p:spPr>
          <a:xfrm>
            <a:off x="2615106" y="42251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6" name="Oval 55">
            <a:extLst>
              <a:ext uri="{FF2B5EF4-FFF2-40B4-BE49-F238E27FC236}">
                <a16:creationId xmlns:a16="http://schemas.microsoft.com/office/drawing/2014/main" id="{0D55AEBF-9457-5812-012A-9EFBE70559B9}"/>
              </a:ext>
            </a:extLst>
          </p:cNvPr>
          <p:cNvSpPr/>
          <p:nvPr/>
        </p:nvSpPr>
        <p:spPr>
          <a:xfrm>
            <a:off x="3309225" y="422513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7" name="Straight Arrow Connector 56">
            <a:extLst>
              <a:ext uri="{FF2B5EF4-FFF2-40B4-BE49-F238E27FC236}">
                <a16:creationId xmlns:a16="http://schemas.microsoft.com/office/drawing/2014/main" id="{3631FF64-1664-7ADC-E959-4AA5F0455615}"/>
              </a:ext>
            </a:extLst>
          </p:cNvPr>
          <p:cNvCxnSpPr>
            <a:cxnSpLocks/>
            <a:stCxn id="56" idx="4"/>
            <a:endCxn id="43" idx="0"/>
          </p:cNvCxnSpPr>
          <p:nvPr/>
        </p:nvCxnSpPr>
        <p:spPr>
          <a:xfrm>
            <a:off x="3476013" y="4566330"/>
            <a:ext cx="82336" cy="25592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277BCD71-C7E2-03D9-32EE-62E0E94CFAC5}"/>
              </a:ext>
            </a:extLst>
          </p:cNvPr>
          <p:cNvCxnSpPr>
            <a:cxnSpLocks/>
            <a:stCxn id="55" idx="5"/>
            <a:endCxn id="43" idx="1"/>
          </p:cNvCxnSpPr>
          <p:nvPr/>
        </p:nvCxnSpPr>
        <p:spPr>
          <a:xfrm>
            <a:off x="2899831" y="4516363"/>
            <a:ext cx="540581" cy="35585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62" name="Oval 61">
            <a:extLst>
              <a:ext uri="{FF2B5EF4-FFF2-40B4-BE49-F238E27FC236}">
                <a16:creationId xmlns:a16="http://schemas.microsoft.com/office/drawing/2014/main" id="{5375A6C4-9CBF-F624-A1E2-85163CECA651}"/>
              </a:ext>
            </a:extLst>
          </p:cNvPr>
          <p:cNvSpPr/>
          <p:nvPr/>
        </p:nvSpPr>
        <p:spPr>
          <a:xfrm>
            <a:off x="2365135" y="620234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6" name="Oval 65">
            <a:extLst>
              <a:ext uri="{FF2B5EF4-FFF2-40B4-BE49-F238E27FC236}">
                <a16:creationId xmlns:a16="http://schemas.microsoft.com/office/drawing/2014/main" id="{06CBA405-3A6E-A893-4DE6-29D493DF5CE9}"/>
              </a:ext>
            </a:extLst>
          </p:cNvPr>
          <p:cNvSpPr/>
          <p:nvPr/>
        </p:nvSpPr>
        <p:spPr>
          <a:xfrm>
            <a:off x="3076680" y="620234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9" name="Straight Arrow Connector 68">
            <a:extLst>
              <a:ext uri="{FF2B5EF4-FFF2-40B4-BE49-F238E27FC236}">
                <a16:creationId xmlns:a16="http://schemas.microsoft.com/office/drawing/2014/main" id="{95441415-C4DE-3EEF-2C73-9288030FB7B4}"/>
              </a:ext>
            </a:extLst>
          </p:cNvPr>
          <p:cNvCxnSpPr>
            <a:cxnSpLocks/>
            <a:stCxn id="66" idx="3"/>
            <a:endCxn id="42" idx="0"/>
          </p:cNvCxnSpPr>
          <p:nvPr/>
        </p:nvCxnSpPr>
        <p:spPr>
          <a:xfrm flipH="1">
            <a:off x="2889355" y="6493575"/>
            <a:ext cx="236176" cy="2130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3A6034FA-B5F1-AACF-7B30-04A5AF768788}"/>
              </a:ext>
            </a:extLst>
          </p:cNvPr>
          <p:cNvCxnSpPr>
            <a:cxnSpLocks/>
            <a:stCxn id="62" idx="5"/>
            <a:endCxn id="42" idx="0"/>
          </p:cNvCxnSpPr>
          <p:nvPr/>
        </p:nvCxnSpPr>
        <p:spPr>
          <a:xfrm>
            <a:off x="2649860" y="6493575"/>
            <a:ext cx="239495" cy="2130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75" name="Oval 74">
            <a:extLst>
              <a:ext uri="{FF2B5EF4-FFF2-40B4-BE49-F238E27FC236}">
                <a16:creationId xmlns:a16="http://schemas.microsoft.com/office/drawing/2014/main" id="{24A2EC08-E2BD-F732-F8EC-5EF7877FB867}"/>
              </a:ext>
            </a:extLst>
          </p:cNvPr>
          <p:cNvSpPr/>
          <p:nvPr/>
        </p:nvSpPr>
        <p:spPr>
          <a:xfrm>
            <a:off x="2942623" y="5655102"/>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6" name="Oval 75">
            <a:extLst>
              <a:ext uri="{FF2B5EF4-FFF2-40B4-BE49-F238E27FC236}">
                <a16:creationId xmlns:a16="http://schemas.microsoft.com/office/drawing/2014/main" id="{F27F562E-AFD1-E0B1-4395-6A778BD753D5}"/>
              </a:ext>
            </a:extLst>
          </p:cNvPr>
          <p:cNvSpPr/>
          <p:nvPr/>
        </p:nvSpPr>
        <p:spPr>
          <a:xfrm>
            <a:off x="3664743" y="5655102"/>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77" name="Straight Arrow Connector 76">
            <a:extLst>
              <a:ext uri="{FF2B5EF4-FFF2-40B4-BE49-F238E27FC236}">
                <a16:creationId xmlns:a16="http://schemas.microsoft.com/office/drawing/2014/main" id="{CAB20C95-7B11-B421-C71B-A6B747413ED7}"/>
              </a:ext>
            </a:extLst>
          </p:cNvPr>
          <p:cNvCxnSpPr>
            <a:cxnSpLocks/>
            <a:stCxn id="76" idx="3"/>
            <a:endCxn id="66" idx="7"/>
          </p:cNvCxnSpPr>
          <p:nvPr/>
        </p:nvCxnSpPr>
        <p:spPr>
          <a:xfrm flipH="1">
            <a:off x="3361405" y="5946329"/>
            <a:ext cx="352189" cy="30598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02BA30DF-5339-AE9F-CAC8-4BB3FC487117}"/>
              </a:ext>
            </a:extLst>
          </p:cNvPr>
          <p:cNvCxnSpPr>
            <a:cxnSpLocks/>
            <a:stCxn id="75" idx="4"/>
            <a:endCxn id="66" idx="0"/>
          </p:cNvCxnSpPr>
          <p:nvPr/>
        </p:nvCxnSpPr>
        <p:spPr>
          <a:xfrm>
            <a:off x="3109411" y="5996296"/>
            <a:ext cx="134057" cy="2060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79" name="Oval 78">
            <a:extLst>
              <a:ext uri="{FF2B5EF4-FFF2-40B4-BE49-F238E27FC236}">
                <a16:creationId xmlns:a16="http://schemas.microsoft.com/office/drawing/2014/main" id="{3D77DA62-18D8-BF8C-7600-44C907101E35}"/>
              </a:ext>
            </a:extLst>
          </p:cNvPr>
          <p:cNvSpPr/>
          <p:nvPr/>
        </p:nvSpPr>
        <p:spPr>
          <a:xfrm>
            <a:off x="1807481" y="5655102"/>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0" name="Oval 79">
            <a:extLst>
              <a:ext uri="{FF2B5EF4-FFF2-40B4-BE49-F238E27FC236}">
                <a16:creationId xmlns:a16="http://schemas.microsoft.com/office/drawing/2014/main" id="{A2B68E56-FD60-11DB-83D9-668361BDCA65}"/>
              </a:ext>
            </a:extLst>
          </p:cNvPr>
          <p:cNvSpPr/>
          <p:nvPr/>
        </p:nvSpPr>
        <p:spPr>
          <a:xfrm>
            <a:off x="2439447" y="5655102"/>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7BA5503E-8845-3AE4-8D74-013025E8D90E}"/>
              </a:ext>
            </a:extLst>
          </p:cNvPr>
          <p:cNvCxnSpPr>
            <a:cxnSpLocks/>
            <a:stCxn id="80" idx="4"/>
            <a:endCxn id="62" idx="0"/>
          </p:cNvCxnSpPr>
          <p:nvPr/>
        </p:nvCxnSpPr>
        <p:spPr>
          <a:xfrm flipH="1">
            <a:off x="2531923" y="5996296"/>
            <a:ext cx="74312" cy="2060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1" name="Straight Arrow Connector 110">
            <a:extLst>
              <a:ext uri="{FF2B5EF4-FFF2-40B4-BE49-F238E27FC236}">
                <a16:creationId xmlns:a16="http://schemas.microsoft.com/office/drawing/2014/main" id="{95609118-E05D-0E5A-ECA9-9640DFAAB5E4}"/>
              </a:ext>
            </a:extLst>
          </p:cNvPr>
          <p:cNvCxnSpPr>
            <a:cxnSpLocks/>
            <a:stCxn id="79" idx="5"/>
            <a:endCxn id="62" idx="1"/>
          </p:cNvCxnSpPr>
          <p:nvPr/>
        </p:nvCxnSpPr>
        <p:spPr>
          <a:xfrm>
            <a:off x="2092206" y="5946329"/>
            <a:ext cx="321780" cy="30598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14" name="Oval 113">
            <a:extLst>
              <a:ext uri="{FF2B5EF4-FFF2-40B4-BE49-F238E27FC236}">
                <a16:creationId xmlns:a16="http://schemas.microsoft.com/office/drawing/2014/main" id="{BE4A1432-5117-1DB5-2D08-46E38839BE00}"/>
              </a:ext>
            </a:extLst>
          </p:cNvPr>
          <p:cNvSpPr/>
          <p:nvPr/>
        </p:nvSpPr>
        <p:spPr>
          <a:xfrm>
            <a:off x="1907276"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6" name="Oval 115">
            <a:extLst>
              <a:ext uri="{FF2B5EF4-FFF2-40B4-BE49-F238E27FC236}">
                <a16:creationId xmlns:a16="http://schemas.microsoft.com/office/drawing/2014/main" id="{EBBCA876-8C02-D9D5-45BC-9CB8D125CFFE}"/>
              </a:ext>
            </a:extLst>
          </p:cNvPr>
          <p:cNvSpPr/>
          <p:nvPr/>
        </p:nvSpPr>
        <p:spPr>
          <a:xfrm>
            <a:off x="2454457"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17" name="Straight Arrow Connector 116">
            <a:extLst>
              <a:ext uri="{FF2B5EF4-FFF2-40B4-BE49-F238E27FC236}">
                <a16:creationId xmlns:a16="http://schemas.microsoft.com/office/drawing/2014/main" id="{39D111DF-B1C6-28DB-D3E3-587288233658}"/>
              </a:ext>
            </a:extLst>
          </p:cNvPr>
          <p:cNvCxnSpPr>
            <a:cxnSpLocks/>
            <a:stCxn id="116" idx="4"/>
            <a:endCxn id="55" idx="1"/>
          </p:cNvCxnSpPr>
          <p:nvPr/>
        </p:nvCxnSpPr>
        <p:spPr>
          <a:xfrm>
            <a:off x="2621245" y="3933660"/>
            <a:ext cx="42712" cy="3414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18" name="Straight Arrow Connector 117">
            <a:extLst>
              <a:ext uri="{FF2B5EF4-FFF2-40B4-BE49-F238E27FC236}">
                <a16:creationId xmlns:a16="http://schemas.microsoft.com/office/drawing/2014/main" id="{7AF4C26D-B927-CACB-14FA-783FC08D9E7F}"/>
              </a:ext>
            </a:extLst>
          </p:cNvPr>
          <p:cNvCxnSpPr>
            <a:cxnSpLocks/>
            <a:stCxn id="114" idx="5"/>
            <a:endCxn id="55" idx="1"/>
          </p:cNvCxnSpPr>
          <p:nvPr/>
        </p:nvCxnSpPr>
        <p:spPr>
          <a:xfrm>
            <a:off x="2192001" y="3883693"/>
            <a:ext cx="471956" cy="39141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19" name="Oval 118">
            <a:extLst>
              <a:ext uri="{FF2B5EF4-FFF2-40B4-BE49-F238E27FC236}">
                <a16:creationId xmlns:a16="http://schemas.microsoft.com/office/drawing/2014/main" id="{541E353C-28C6-2E67-2890-21EAA5E89918}"/>
              </a:ext>
            </a:extLst>
          </p:cNvPr>
          <p:cNvSpPr/>
          <p:nvPr/>
        </p:nvSpPr>
        <p:spPr>
          <a:xfrm>
            <a:off x="2937243"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0" name="Oval 119">
            <a:extLst>
              <a:ext uri="{FF2B5EF4-FFF2-40B4-BE49-F238E27FC236}">
                <a16:creationId xmlns:a16="http://schemas.microsoft.com/office/drawing/2014/main" id="{F7730811-D481-1CAE-E595-915CF44F164A}"/>
              </a:ext>
            </a:extLst>
          </p:cNvPr>
          <p:cNvSpPr/>
          <p:nvPr/>
        </p:nvSpPr>
        <p:spPr>
          <a:xfrm>
            <a:off x="3420029"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26" name="Straight Arrow Connector 125">
            <a:extLst>
              <a:ext uri="{FF2B5EF4-FFF2-40B4-BE49-F238E27FC236}">
                <a16:creationId xmlns:a16="http://schemas.microsoft.com/office/drawing/2014/main" id="{FDBC7BDC-392A-7E7C-0A6A-E6B1CA485B75}"/>
              </a:ext>
            </a:extLst>
          </p:cNvPr>
          <p:cNvCxnSpPr>
            <a:cxnSpLocks/>
            <a:stCxn id="120" idx="4"/>
            <a:endCxn id="56" idx="0"/>
          </p:cNvCxnSpPr>
          <p:nvPr/>
        </p:nvCxnSpPr>
        <p:spPr>
          <a:xfrm flipH="1">
            <a:off x="3476013" y="3933660"/>
            <a:ext cx="110804"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3A788E10-CA5F-1A0A-8BC4-F2B2CA777D94}"/>
              </a:ext>
            </a:extLst>
          </p:cNvPr>
          <p:cNvCxnSpPr>
            <a:cxnSpLocks/>
            <a:stCxn id="119" idx="4"/>
            <a:endCxn id="56" idx="0"/>
          </p:cNvCxnSpPr>
          <p:nvPr/>
        </p:nvCxnSpPr>
        <p:spPr>
          <a:xfrm>
            <a:off x="3104031" y="3933660"/>
            <a:ext cx="371982"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28" name="Oval 127">
            <a:extLst>
              <a:ext uri="{FF2B5EF4-FFF2-40B4-BE49-F238E27FC236}">
                <a16:creationId xmlns:a16="http://schemas.microsoft.com/office/drawing/2014/main" id="{755389A0-B392-42F6-9617-7B624FF14CD1}"/>
              </a:ext>
            </a:extLst>
          </p:cNvPr>
          <p:cNvSpPr/>
          <p:nvPr/>
        </p:nvSpPr>
        <p:spPr>
          <a:xfrm>
            <a:off x="3902815"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9" name="Oval 128">
            <a:extLst>
              <a:ext uri="{FF2B5EF4-FFF2-40B4-BE49-F238E27FC236}">
                <a16:creationId xmlns:a16="http://schemas.microsoft.com/office/drawing/2014/main" id="{DB979393-53C7-05C3-46A4-B4FE62A66D39}"/>
              </a:ext>
            </a:extLst>
          </p:cNvPr>
          <p:cNvSpPr/>
          <p:nvPr/>
        </p:nvSpPr>
        <p:spPr>
          <a:xfrm>
            <a:off x="4385601"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0" name="Straight Arrow Connector 129">
            <a:extLst>
              <a:ext uri="{FF2B5EF4-FFF2-40B4-BE49-F238E27FC236}">
                <a16:creationId xmlns:a16="http://schemas.microsoft.com/office/drawing/2014/main" id="{C3B62D24-F217-C4DF-AF8B-ADE89C47ED58}"/>
              </a:ext>
            </a:extLst>
          </p:cNvPr>
          <p:cNvCxnSpPr>
            <a:cxnSpLocks/>
            <a:stCxn id="129" idx="4"/>
            <a:endCxn id="51" idx="0"/>
          </p:cNvCxnSpPr>
          <p:nvPr/>
        </p:nvCxnSpPr>
        <p:spPr>
          <a:xfrm flipH="1">
            <a:off x="4170132" y="3933660"/>
            <a:ext cx="382257"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31" name="Straight Arrow Connector 130">
            <a:extLst>
              <a:ext uri="{FF2B5EF4-FFF2-40B4-BE49-F238E27FC236}">
                <a16:creationId xmlns:a16="http://schemas.microsoft.com/office/drawing/2014/main" id="{968F055C-58DF-820E-49F4-53A3DFE4AF5F}"/>
              </a:ext>
            </a:extLst>
          </p:cNvPr>
          <p:cNvCxnSpPr>
            <a:cxnSpLocks/>
            <a:stCxn id="128" idx="4"/>
            <a:endCxn id="51" idx="0"/>
          </p:cNvCxnSpPr>
          <p:nvPr/>
        </p:nvCxnSpPr>
        <p:spPr>
          <a:xfrm>
            <a:off x="4069603" y="3933660"/>
            <a:ext cx="100529"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33" name="Oval 132">
            <a:extLst>
              <a:ext uri="{FF2B5EF4-FFF2-40B4-BE49-F238E27FC236}">
                <a16:creationId xmlns:a16="http://schemas.microsoft.com/office/drawing/2014/main" id="{1FF6D9BF-8B80-9955-CB1B-C3255053E361}"/>
              </a:ext>
            </a:extLst>
          </p:cNvPr>
          <p:cNvSpPr/>
          <p:nvPr/>
        </p:nvSpPr>
        <p:spPr>
          <a:xfrm>
            <a:off x="4868387"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4" name="Oval 133">
            <a:extLst>
              <a:ext uri="{FF2B5EF4-FFF2-40B4-BE49-F238E27FC236}">
                <a16:creationId xmlns:a16="http://schemas.microsoft.com/office/drawing/2014/main" id="{740DEBE4-A035-BF47-0602-43FB484E68FD}"/>
              </a:ext>
            </a:extLst>
          </p:cNvPr>
          <p:cNvSpPr/>
          <p:nvPr/>
        </p:nvSpPr>
        <p:spPr>
          <a:xfrm>
            <a:off x="5415567" y="359246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5" name="Straight Arrow Connector 134">
            <a:extLst>
              <a:ext uri="{FF2B5EF4-FFF2-40B4-BE49-F238E27FC236}">
                <a16:creationId xmlns:a16="http://schemas.microsoft.com/office/drawing/2014/main" id="{63CA1F46-DF04-B13F-D257-0EF391B1F718}"/>
              </a:ext>
            </a:extLst>
          </p:cNvPr>
          <p:cNvCxnSpPr>
            <a:cxnSpLocks/>
            <a:stCxn id="134" idx="3"/>
            <a:endCxn id="52" idx="7"/>
          </p:cNvCxnSpPr>
          <p:nvPr/>
        </p:nvCxnSpPr>
        <p:spPr>
          <a:xfrm flipH="1">
            <a:off x="5033704" y="3883693"/>
            <a:ext cx="430714" cy="39141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37" name="Straight Arrow Connector 136">
            <a:extLst>
              <a:ext uri="{FF2B5EF4-FFF2-40B4-BE49-F238E27FC236}">
                <a16:creationId xmlns:a16="http://schemas.microsoft.com/office/drawing/2014/main" id="{0D75F087-F2B4-8000-FE85-C71592F8DC68}"/>
              </a:ext>
            </a:extLst>
          </p:cNvPr>
          <p:cNvCxnSpPr>
            <a:cxnSpLocks/>
            <a:stCxn id="133" idx="4"/>
            <a:endCxn id="52" idx="7"/>
          </p:cNvCxnSpPr>
          <p:nvPr/>
        </p:nvCxnSpPr>
        <p:spPr>
          <a:xfrm flipH="1">
            <a:off x="5033704" y="3933660"/>
            <a:ext cx="1471" cy="3414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38" name="Oval 137">
            <a:extLst>
              <a:ext uri="{FF2B5EF4-FFF2-40B4-BE49-F238E27FC236}">
                <a16:creationId xmlns:a16="http://schemas.microsoft.com/office/drawing/2014/main" id="{360FC243-6208-BB43-EAF6-0FEFE4BD1708}"/>
              </a:ext>
            </a:extLst>
          </p:cNvPr>
          <p:cNvSpPr/>
          <p:nvPr/>
        </p:nvSpPr>
        <p:spPr>
          <a:xfrm>
            <a:off x="934628"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0" name="Oval 139">
            <a:extLst>
              <a:ext uri="{FF2B5EF4-FFF2-40B4-BE49-F238E27FC236}">
                <a16:creationId xmlns:a16="http://schemas.microsoft.com/office/drawing/2014/main" id="{853DA0D3-A169-F936-B7AA-F41C29EDEBB0}"/>
              </a:ext>
            </a:extLst>
          </p:cNvPr>
          <p:cNvSpPr/>
          <p:nvPr/>
        </p:nvSpPr>
        <p:spPr>
          <a:xfrm>
            <a:off x="1298711"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41" name="Straight Arrow Connector 140">
            <a:extLst>
              <a:ext uri="{FF2B5EF4-FFF2-40B4-BE49-F238E27FC236}">
                <a16:creationId xmlns:a16="http://schemas.microsoft.com/office/drawing/2014/main" id="{C2F8862A-A5A8-28BB-E6C9-3773A5C85C3B}"/>
              </a:ext>
            </a:extLst>
          </p:cNvPr>
          <p:cNvCxnSpPr>
            <a:cxnSpLocks/>
            <a:stCxn id="140" idx="5"/>
            <a:endCxn id="114" idx="1"/>
          </p:cNvCxnSpPr>
          <p:nvPr/>
        </p:nvCxnSpPr>
        <p:spPr>
          <a:xfrm>
            <a:off x="1583436" y="3077298"/>
            <a:ext cx="372691"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53CF9B41-5A02-D042-4457-F8B74C4D56F2}"/>
              </a:ext>
            </a:extLst>
          </p:cNvPr>
          <p:cNvCxnSpPr>
            <a:cxnSpLocks/>
            <a:stCxn id="138" idx="5"/>
            <a:endCxn id="114" idx="1"/>
          </p:cNvCxnSpPr>
          <p:nvPr/>
        </p:nvCxnSpPr>
        <p:spPr>
          <a:xfrm>
            <a:off x="1219353" y="3077298"/>
            <a:ext cx="736774"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43" name="Oval 142">
            <a:extLst>
              <a:ext uri="{FF2B5EF4-FFF2-40B4-BE49-F238E27FC236}">
                <a16:creationId xmlns:a16="http://schemas.microsoft.com/office/drawing/2014/main" id="{366B416D-E5C8-1F08-6F6A-F53759423523}"/>
              </a:ext>
            </a:extLst>
          </p:cNvPr>
          <p:cNvSpPr/>
          <p:nvPr/>
        </p:nvSpPr>
        <p:spPr>
          <a:xfrm>
            <a:off x="1662794"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5" name="Oval 144">
            <a:extLst>
              <a:ext uri="{FF2B5EF4-FFF2-40B4-BE49-F238E27FC236}">
                <a16:creationId xmlns:a16="http://schemas.microsoft.com/office/drawing/2014/main" id="{C217F6F5-39CC-46E0-5518-1F42363BC7CD}"/>
              </a:ext>
            </a:extLst>
          </p:cNvPr>
          <p:cNvSpPr/>
          <p:nvPr/>
        </p:nvSpPr>
        <p:spPr>
          <a:xfrm>
            <a:off x="2026877"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46" name="Straight Arrow Connector 145">
            <a:extLst>
              <a:ext uri="{FF2B5EF4-FFF2-40B4-BE49-F238E27FC236}">
                <a16:creationId xmlns:a16="http://schemas.microsoft.com/office/drawing/2014/main" id="{8F4CF15F-1B74-7ABA-B31E-CC95E7597684}"/>
              </a:ext>
            </a:extLst>
          </p:cNvPr>
          <p:cNvCxnSpPr>
            <a:cxnSpLocks/>
            <a:stCxn id="145" idx="5"/>
            <a:endCxn id="116" idx="0"/>
          </p:cNvCxnSpPr>
          <p:nvPr/>
        </p:nvCxnSpPr>
        <p:spPr>
          <a:xfrm>
            <a:off x="2311602" y="3077298"/>
            <a:ext cx="309643"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7" name="Straight Arrow Connector 146">
            <a:extLst>
              <a:ext uri="{FF2B5EF4-FFF2-40B4-BE49-F238E27FC236}">
                <a16:creationId xmlns:a16="http://schemas.microsoft.com/office/drawing/2014/main" id="{A0779C18-EE55-A5D6-2CE2-C284E852B737}"/>
              </a:ext>
            </a:extLst>
          </p:cNvPr>
          <p:cNvCxnSpPr>
            <a:cxnSpLocks/>
            <a:stCxn id="143" idx="5"/>
            <a:endCxn id="116" idx="0"/>
          </p:cNvCxnSpPr>
          <p:nvPr/>
        </p:nvCxnSpPr>
        <p:spPr>
          <a:xfrm>
            <a:off x="1947519" y="3077298"/>
            <a:ext cx="673726"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48" name="Oval 147">
            <a:extLst>
              <a:ext uri="{FF2B5EF4-FFF2-40B4-BE49-F238E27FC236}">
                <a16:creationId xmlns:a16="http://schemas.microsoft.com/office/drawing/2014/main" id="{7CBD2779-5A51-A609-7141-36440D4CE579}"/>
              </a:ext>
            </a:extLst>
          </p:cNvPr>
          <p:cNvSpPr/>
          <p:nvPr/>
        </p:nvSpPr>
        <p:spPr>
          <a:xfrm>
            <a:off x="2390960"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9" name="Oval 148">
            <a:extLst>
              <a:ext uri="{FF2B5EF4-FFF2-40B4-BE49-F238E27FC236}">
                <a16:creationId xmlns:a16="http://schemas.microsoft.com/office/drawing/2014/main" id="{2E099D7E-2223-0216-4756-5D69CFC44D00}"/>
              </a:ext>
            </a:extLst>
          </p:cNvPr>
          <p:cNvSpPr/>
          <p:nvPr/>
        </p:nvSpPr>
        <p:spPr>
          <a:xfrm>
            <a:off x="2755043"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0" name="Straight Arrow Connector 149">
            <a:extLst>
              <a:ext uri="{FF2B5EF4-FFF2-40B4-BE49-F238E27FC236}">
                <a16:creationId xmlns:a16="http://schemas.microsoft.com/office/drawing/2014/main" id="{C843CFFA-D366-48B2-115C-75F84F2E1BEF}"/>
              </a:ext>
            </a:extLst>
          </p:cNvPr>
          <p:cNvCxnSpPr>
            <a:cxnSpLocks/>
            <a:stCxn id="149" idx="4"/>
            <a:endCxn id="119" idx="0"/>
          </p:cNvCxnSpPr>
          <p:nvPr/>
        </p:nvCxnSpPr>
        <p:spPr>
          <a:xfrm>
            <a:off x="2921831" y="3127265"/>
            <a:ext cx="18220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1" name="Straight Arrow Connector 150">
            <a:extLst>
              <a:ext uri="{FF2B5EF4-FFF2-40B4-BE49-F238E27FC236}">
                <a16:creationId xmlns:a16="http://schemas.microsoft.com/office/drawing/2014/main" id="{F85D0514-C1B2-2E66-8F6F-E0A997E44C7E}"/>
              </a:ext>
            </a:extLst>
          </p:cNvPr>
          <p:cNvCxnSpPr>
            <a:cxnSpLocks/>
            <a:stCxn id="148" idx="4"/>
            <a:endCxn id="119" idx="0"/>
          </p:cNvCxnSpPr>
          <p:nvPr/>
        </p:nvCxnSpPr>
        <p:spPr>
          <a:xfrm>
            <a:off x="2557748" y="3127265"/>
            <a:ext cx="54628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52" name="Oval 151">
            <a:extLst>
              <a:ext uri="{FF2B5EF4-FFF2-40B4-BE49-F238E27FC236}">
                <a16:creationId xmlns:a16="http://schemas.microsoft.com/office/drawing/2014/main" id="{C5BACC1A-EB7C-6BB1-2FC1-95411533A6E5}"/>
              </a:ext>
            </a:extLst>
          </p:cNvPr>
          <p:cNvSpPr/>
          <p:nvPr/>
        </p:nvSpPr>
        <p:spPr>
          <a:xfrm>
            <a:off x="3119126"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3" name="Oval 152">
            <a:extLst>
              <a:ext uri="{FF2B5EF4-FFF2-40B4-BE49-F238E27FC236}">
                <a16:creationId xmlns:a16="http://schemas.microsoft.com/office/drawing/2014/main" id="{46D9C191-425E-B244-7597-FE92B06CC391}"/>
              </a:ext>
            </a:extLst>
          </p:cNvPr>
          <p:cNvSpPr/>
          <p:nvPr/>
        </p:nvSpPr>
        <p:spPr>
          <a:xfrm>
            <a:off x="3483209"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4" name="Straight Arrow Connector 153">
            <a:extLst>
              <a:ext uri="{FF2B5EF4-FFF2-40B4-BE49-F238E27FC236}">
                <a16:creationId xmlns:a16="http://schemas.microsoft.com/office/drawing/2014/main" id="{6E0E9FF8-06CE-A804-FB2B-1E8A90CC6C5C}"/>
              </a:ext>
            </a:extLst>
          </p:cNvPr>
          <p:cNvCxnSpPr>
            <a:cxnSpLocks/>
            <a:stCxn id="153" idx="3"/>
            <a:endCxn id="120" idx="0"/>
          </p:cNvCxnSpPr>
          <p:nvPr/>
        </p:nvCxnSpPr>
        <p:spPr>
          <a:xfrm>
            <a:off x="3532060" y="3077298"/>
            <a:ext cx="54757"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E659DFBE-FC8A-DCDA-B2E9-4E68DF24591B}"/>
              </a:ext>
            </a:extLst>
          </p:cNvPr>
          <p:cNvCxnSpPr>
            <a:cxnSpLocks/>
            <a:stCxn id="152" idx="4"/>
            <a:endCxn id="120" idx="0"/>
          </p:cNvCxnSpPr>
          <p:nvPr/>
        </p:nvCxnSpPr>
        <p:spPr>
          <a:xfrm>
            <a:off x="3285914" y="3127265"/>
            <a:ext cx="30090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57" name="Oval 156">
            <a:extLst>
              <a:ext uri="{FF2B5EF4-FFF2-40B4-BE49-F238E27FC236}">
                <a16:creationId xmlns:a16="http://schemas.microsoft.com/office/drawing/2014/main" id="{C75E1A40-27ED-89AD-4037-DD28B9695162}"/>
              </a:ext>
            </a:extLst>
          </p:cNvPr>
          <p:cNvSpPr/>
          <p:nvPr/>
        </p:nvSpPr>
        <p:spPr>
          <a:xfrm>
            <a:off x="3847292"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8" name="Oval 157">
            <a:extLst>
              <a:ext uri="{FF2B5EF4-FFF2-40B4-BE49-F238E27FC236}">
                <a16:creationId xmlns:a16="http://schemas.microsoft.com/office/drawing/2014/main" id="{5F867B07-5120-0F25-0DC5-F9B1A6C474A7}"/>
              </a:ext>
            </a:extLst>
          </p:cNvPr>
          <p:cNvSpPr/>
          <p:nvPr/>
        </p:nvSpPr>
        <p:spPr>
          <a:xfrm>
            <a:off x="4211375"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9" name="Oval 158">
            <a:extLst>
              <a:ext uri="{FF2B5EF4-FFF2-40B4-BE49-F238E27FC236}">
                <a16:creationId xmlns:a16="http://schemas.microsoft.com/office/drawing/2014/main" id="{0FBF3EA0-3B87-D0AA-0A3F-A073D2686C15}"/>
              </a:ext>
            </a:extLst>
          </p:cNvPr>
          <p:cNvSpPr/>
          <p:nvPr/>
        </p:nvSpPr>
        <p:spPr>
          <a:xfrm>
            <a:off x="4575458"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0" name="Oval 159">
            <a:extLst>
              <a:ext uri="{FF2B5EF4-FFF2-40B4-BE49-F238E27FC236}">
                <a16:creationId xmlns:a16="http://schemas.microsoft.com/office/drawing/2014/main" id="{C029B55B-1510-997B-5AF2-BB8BEC6E0DD2}"/>
              </a:ext>
            </a:extLst>
          </p:cNvPr>
          <p:cNvSpPr/>
          <p:nvPr/>
        </p:nvSpPr>
        <p:spPr>
          <a:xfrm>
            <a:off x="4939541"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1" name="Oval 160">
            <a:extLst>
              <a:ext uri="{FF2B5EF4-FFF2-40B4-BE49-F238E27FC236}">
                <a16:creationId xmlns:a16="http://schemas.microsoft.com/office/drawing/2014/main" id="{CBF04835-3CD4-A118-ED8A-EE029EAF1F68}"/>
              </a:ext>
            </a:extLst>
          </p:cNvPr>
          <p:cNvSpPr/>
          <p:nvPr/>
        </p:nvSpPr>
        <p:spPr>
          <a:xfrm>
            <a:off x="5303624"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2" name="Straight Arrow Connector 161">
            <a:extLst>
              <a:ext uri="{FF2B5EF4-FFF2-40B4-BE49-F238E27FC236}">
                <a16:creationId xmlns:a16="http://schemas.microsoft.com/office/drawing/2014/main" id="{ADA4B10A-4C8C-F2DE-5C9F-F6AE17D37B0D}"/>
              </a:ext>
            </a:extLst>
          </p:cNvPr>
          <p:cNvCxnSpPr>
            <a:cxnSpLocks/>
            <a:stCxn id="172" idx="3"/>
            <a:endCxn id="134" idx="7"/>
          </p:cNvCxnSpPr>
          <p:nvPr/>
        </p:nvCxnSpPr>
        <p:spPr>
          <a:xfrm flipH="1">
            <a:off x="5700292" y="3077298"/>
            <a:ext cx="380349"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5" name="Straight Arrow Connector 164">
            <a:extLst>
              <a:ext uri="{FF2B5EF4-FFF2-40B4-BE49-F238E27FC236}">
                <a16:creationId xmlns:a16="http://schemas.microsoft.com/office/drawing/2014/main" id="{3EE7D613-B9EF-BC96-7598-1A8CEF63105B}"/>
              </a:ext>
            </a:extLst>
          </p:cNvPr>
          <p:cNvCxnSpPr>
            <a:cxnSpLocks/>
            <a:stCxn id="161" idx="4"/>
            <a:endCxn id="133" idx="0"/>
          </p:cNvCxnSpPr>
          <p:nvPr/>
        </p:nvCxnSpPr>
        <p:spPr>
          <a:xfrm flipH="1">
            <a:off x="5035175" y="3127265"/>
            <a:ext cx="435237"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7" name="Straight Arrow Connector 166">
            <a:extLst>
              <a:ext uri="{FF2B5EF4-FFF2-40B4-BE49-F238E27FC236}">
                <a16:creationId xmlns:a16="http://schemas.microsoft.com/office/drawing/2014/main" id="{790B1A12-CA9F-6295-8B52-F5B788880A2B}"/>
              </a:ext>
            </a:extLst>
          </p:cNvPr>
          <p:cNvCxnSpPr>
            <a:cxnSpLocks/>
            <a:stCxn id="157" idx="4"/>
            <a:endCxn id="128" idx="0"/>
          </p:cNvCxnSpPr>
          <p:nvPr/>
        </p:nvCxnSpPr>
        <p:spPr>
          <a:xfrm>
            <a:off x="4014080" y="3127265"/>
            <a:ext cx="5552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8" name="Straight Arrow Connector 167">
            <a:extLst>
              <a:ext uri="{FF2B5EF4-FFF2-40B4-BE49-F238E27FC236}">
                <a16:creationId xmlns:a16="http://schemas.microsoft.com/office/drawing/2014/main" id="{B73B9FE7-EF57-7B7B-497D-D81CF164B56C}"/>
              </a:ext>
            </a:extLst>
          </p:cNvPr>
          <p:cNvCxnSpPr>
            <a:cxnSpLocks/>
            <a:stCxn id="158" idx="4"/>
            <a:endCxn id="128" idx="0"/>
          </p:cNvCxnSpPr>
          <p:nvPr/>
        </p:nvCxnSpPr>
        <p:spPr>
          <a:xfrm flipH="1">
            <a:off x="4069603" y="3127265"/>
            <a:ext cx="30856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0" name="Straight Arrow Connector 169">
            <a:extLst>
              <a:ext uri="{FF2B5EF4-FFF2-40B4-BE49-F238E27FC236}">
                <a16:creationId xmlns:a16="http://schemas.microsoft.com/office/drawing/2014/main" id="{1BFFA665-CF45-03EB-8B4E-C6F27772B231}"/>
              </a:ext>
            </a:extLst>
          </p:cNvPr>
          <p:cNvCxnSpPr>
            <a:cxnSpLocks/>
            <a:stCxn id="173" idx="3"/>
            <a:endCxn id="134" idx="7"/>
          </p:cNvCxnSpPr>
          <p:nvPr/>
        </p:nvCxnSpPr>
        <p:spPr>
          <a:xfrm flipH="1">
            <a:off x="5700292" y="3077298"/>
            <a:ext cx="744438"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71" name="Oval 170">
            <a:extLst>
              <a:ext uri="{FF2B5EF4-FFF2-40B4-BE49-F238E27FC236}">
                <a16:creationId xmlns:a16="http://schemas.microsoft.com/office/drawing/2014/main" id="{E7924081-017C-875A-4FBC-D90029BB3EE7}"/>
              </a:ext>
            </a:extLst>
          </p:cNvPr>
          <p:cNvSpPr/>
          <p:nvPr/>
        </p:nvSpPr>
        <p:spPr>
          <a:xfrm>
            <a:off x="5667707"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2" name="Oval 171">
            <a:extLst>
              <a:ext uri="{FF2B5EF4-FFF2-40B4-BE49-F238E27FC236}">
                <a16:creationId xmlns:a16="http://schemas.microsoft.com/office/drawing/2014/main" id="{C845E1BA-2205-8F1A-3A76-7ABD8E3EDC98}"/>
              </a:ext>
            </a:extLst>
          </p:cNvPr>
          <p:cNvSpPr/>
          <p:nvPr/>
        </p:nvSpPr>
        <p:spPr>
          <a:xfrm>
            <a:off x="6031790"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3" name="Oval 172">
            <a:extLst>
              <a:ext uri="{FF2B5EF4-FFF2-40B4-BE49-F238E27FC236}">
                <a16:creationId xmlns:a16="http://schemas.microsoft.com/office/drawing/2014/main" id="{2B3A9CEB-1B64-F3BF-6A6C-960C24CE0E15}"/>
              </a:ext>
            </a:extLst>
          </p:cNvPr>
          <p:cNvSpPr/>
          <p:nvPr/>
        </p:nvSpPr>
        <p:spPr>
          <a:xfrm>
            <a:off x="6395879" y="2786071"/>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74" name="Straight Arrow Connector 173">
            <a:extLst>
              <a:ext uri="{FF2B5EF4-FFF2-40B4-BE49-F238E27FC236}">
                <a16:creationId xmlns:a16="http://schemas.microsoft.com/office/drawing/2014/main" id="{AD5CA145-2055-F907-E009-EFC334EDB73D}"/>
              </a:ext>
            </a:extLst>
          </p:cNvPr>
          <p:cNvCxnSpPr>
            <a:cxnSpLocks/>
            <a:stCxn id="171" idx="4"/>
            <a:endCxn id="133" idx="0"/>
          </p:cNvCxnSpPr>
          <p:nvPr/>
        </p:nvCxnSpPr>
        <p:spPr>
          <a:xfrm flipH="1">
            <a:off x="5035175" y="3127265"/>
            <a:ext cx="79932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6" name="Straight Arrow Connector 175">
            <a:extLst>
              <a:ext uri="{FF2B5EF4-FFF2-40B4-BE49-F238E27FC236}">
                <a16:creationId xmlns:a16="http://schemas.microsoft.com/office/drawing/2014/main" id="{240AEE9F-D0CB-CC63-749C-C5869A8FBE7A}"/>
              </a:ext>
            </a:extLst>
          </p:cNvPr>
          <p:cNvCxnSpPr>
            <a:cxnSpLocks/>
            <a:stCxn id="160" idx="4"/>
            <a:endCxn id="129" idx="0"/>
          </p:cNvCxnSpPr>
          <p:nvPr/>
        </p:nvCxnSpPr>
        <p:spPr>
          <a:xfrm flipH="1">
            <a:off x="4552389" y="3127265"/>
            <a:ext cx="55394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7" name="Straight Arrow Connector 176">
            <a:extLst>
              <a:ext uri="{FF2B5EF4-FFF2-40B4-BE49-F238E27FC236}">
                <a16:creationId xmlns:a16="http://schemas.microsoft.com/office/drawing/2014/main" id="{0FB2AD0F-FEBA-DE22-8235-CBA8B2A013CC}"/>
              </a:ext>
            </a:extLst>
          </p:cNvPr>
          <p:cNvCxnSpPr>
            <a:cxnSpLocks/>
            <a:stCxn id="159" idx="4"/>
            <a:endCxn id="129" idx="0"/>
          </p:cNvCxnSpPr>
          <p:nvPr/>
        </p:nvCxnSpPr>
        <p:spPr>
          <a:xfrm flipH="1">
            <a:off x="4552389" y="3127265"/>
            <a:ext cx="189857"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79" name="Left Brace 178">
            <a:extLst>
              <a:ext uri="{FF2B5EF4-FFF2-40B4-BE49-F238E27FC236}">
                <a16:creationId xmlns:a16="http://schemas.microsoft.com/office/drawing/2014/main" id="{B8E1A746-8BEB-F554-BC96-7536D3F6C43E}"/>
              </a:ext>
            </a:extLst>
          </p:cNvPr>
          <p:cNvSpPr/>
          <p:nvPr/>
        </p:nvSpPr>
        <p:spPr>
          <a:xfrm>
            <a:off x="592890" y="3137384"/>
            <a:ext cx="252515" cy="2517718"/>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0" name="Left Brace 179">
            <a:extLst>
              <a:ext uri="{FF2B5EF4-FFF2-40B4-BE49-F238E27FC236}">
                <a16:creationId xmlns:a16="http://schemas.microsoft.com/office/drawing/2014/main" id="{FEFC7281-3DF6-D064-AD2B-0AE3A778B706}"/>
              </a:ext>
            </a:extLst>
          </p:cNvPr>
          <p:cNvSpPr/>
          <p:nvPr/>
        </p:nvSpPr>
        <p:spPr>
          <a:xfrm>
            <a:off x="1403008" y="5800468"/>
            <a:ext cx="234873" cy="1071104"/>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B8C0BDCE-027F-C67B-D212-CEAB4A785EFB}"/>
                  </a:ext>
                </a:extLst>
              </p:cNvPr>
              <p:cNvSpPr txBox="1"/>
              <p:nvPr/>
            </p:nvSpPr>
            <p:spPr bwMode="auto">
              <a:xfrm>
                <a:off x="112466" y="4159030"/>
                <a:ext cx="51442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dirty="0">
                              <a:latin typeface="Cambria Math" panose="02040503050406030204" pitchFamily="18" charset="0"/>
                              <a:ea typeface="Cambria Math" panose="02040503050406030204" pitchFamily="18" charset="0"/>
                            </a:rPr>
                          </m:ctrlPr>
                        </m:sSubPr>
                        <m:e>
                          <m:r>
                            <a:rPr kumimoji="1" lang="en-US" altLang="zh-CN" b="0" i="1" dirty="0">
                              <a:latin typeface="Cambria Math" panose="02040503050406030204" pitchFamily="18" charset="0"/>
                              <a:ea typeface="Cambria Math" panose="02040503050406030204" pitchFamily="18" charset="0"/>
                            </a:rPr>
                            <m:t>ℓ</m:t>
                          </m:r>
                        </m:e>
                        <m:sub>
                          <m:r>
                            <a:rPr kumimoji="1" lang="en-US" altLang="zh-CN" b="0" i="1" dirty="0">
                              <a:latin typeface="Cambria Math" panose="02040503050406030204" pitchFamily="18" charset="0"/>
                              <a:ea typeface="Cambria Math" panose="02040503050406030204" pitchFamily="18" charset="0"/>
                            </a:rPr>
                            <m:t>𝑥</m:t>
                          </m:r>
                        </m:sub>
                      </m:sSub>
                    </m:oMath>
                  </m:oMathPara>
                </a14:m>
                <a:endParaRPr lang="en-US"/>
              </a:p>
            </p:txBody>
          </p:sp>
        </mc:Choice>
        <mc:Fallback xmlns="">
          <p:sp>
            <p:nvSpPr>
              <p:cNvPr id="181" name="TextBox 180">
                <a:extLst>
                  <a:ext uri="{FF2B5EF4-FFF2-40B4-BE49-F238E27FC236}">
                    <a16:creationId xmlns:a16="http://schemas.microsoft.com/office/drawing/2014/main" id="{B8C0BDCE-027F-C67B-D212-CEAB4A785EFB}"/>
                  </a:ext>
                </a:extLst>
              </p:cNvPr>
              <p:cNvSpPr txBox="1">
                <a:spLocks noRot="1" noChangeAspect="1" noMove="1" noResize="1" noEditPoints="1" noAdjustHandles="1" noChangeArrowheads="1" noChangeShapeType="1" noTextEdit="1"/>
              </p:cNvSpPr>
              <p:nvPr/>
            </p:nvSpPr>
            <p:spPr bwMode="auto">
              <a:xfrm>
                <a:off x="112466" y="4159030"/>
                <a:ext cx="514424" cy="400110"/>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2" name="TextBox 181">
                <a:extLst>
                  <a:ext uri="{FF2B5EF4-FFF2-40B4-BE49-F238E27FC236}">
                    <a16:creationId xmlns:a16="http://schemas.microsoft.com/office/drawing/2014/main" id="{56DA5361-C647-E8F8-400A-9F0DB8376806}"/>
                  </a:ext>
                </a:extLst>
              </p:cNvPr>
              <p:cNvSpPr txBox="1"/>
              <p:nvPr/>
            </p:nvSpPr>
            <p:spPr bwMode="auto">
              <a:xfrm>
                <a:off x="938835" y="6126282"/>
                <a:ext cx="51442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dirty="0">
                              <a:latin typeface="Cambria Math" panose="02040503050406030204" pitchFamily="18" charset="0"/>
                              <a:ea typeface="Cambria Math" panose="02040503050406030204" pitchFamily="18" charset="0"/>
                            </a:rPr>
                          </m:ctrlPr>
                        </m:sSubPr>
                        <m:e>
                          <m:r>
                            <a:rPr kumimoji="1" lang="en-US" altLang="zh-CN" b="0" i="1" dirty="0">
                              <a:latin typeface="Cambria Math" panose="02040503050406030204" pitchFamily="18" charset="0"/>
                              <a:ea typeface="Cambria Math" panose="02040503050406030204" pitchFamily="18" charset="0"/>
                            </a:rPr>
                            <m:t>ℓ</m:t>
                          </m:r>
                        </m:e>
                        <m:sub>
                          <m:r>
                            <a:rPr kumimoji="1" lang="en-US" altLang="zh-CN" i="1" dirty="0">
                              <a:latin typeface="Cambria Math" panose="02040503050406030204" pitchFamily="18" charset="0"/>
                              <a:ea typeface="Cambria Math" panose="02040503050406030204" pitchFamily="18" charset="0"/>
                            </a:rPr>
                            <m:t>𝑣</m:t>
                          </m:r>
                        </m:sub>
                      </m:sSub>
                    </m:oMath>
                  </m:oMathPara>
                </a14:m>
                <a:endParaRPr lang="en-US"/>
              </a:p>
            </p:txBody>
          </p:sp>
        </mc:Choice>
        <mc:Fallback xmlns="">
          <p:sp>
            <p:nvSpPr>
              <p:cNvPr id="182" name="TextBox 181">
                <a:extLst>
                  <a:ext uri="{FF2B5EF4-FFF2-40B4-BE49-F238E27FC236}">
                    <a16:creationId xmlns:a16="http://schemas.microsoft.com/office/drawing/2014/main" id="{56DA5361-C647-E8F8-400A-9F0DB8376806}"/>
                  </a:ext>
                </a:extLst>
              </p:cNvPr>
              <p:cNvSpPr txBox="1">
                <a:spLocks noRot="1" noChangeAspect="1" noMove="1" noResize="1" noEditPoints="1" noAdjustHandles="1" noChangeArrowheads="1" noChangeShapeType="1" noTextEdit="1"/>
              </p:cNvSpPr>
              <p:nvPr/>
            </p:nvSpPr>
            <p:spPr bwMode="auto">
              <a:xfrm>
                <a:off x="938835" y="6126282"/>
                <a:ext cx="514424" cy="400110"/>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p:sp>
        <p:nvSpPr>
          <p:cNvPr id="183" name="Oval 182">
            <a:extLst>
              <a:ext uri="{FF2B5EF4-FFF2-40B4-BE49-F238E27FC236}">
                <a16:creationId xmlns:a16="http://schemas.microsoft.com/office/drawing/2014/main" id="{77DDF496-614D-6154-EE69-E1F8010FC11B}"/>
              </a:ext>
            </a:extLst>
          </p:cNvPr>
          <p:cNvSpPr/>
          <p:nvPr/>
        </p:nvSpPr>
        <p:spPr>
          <a:xfrm>
            <a:off x="3673588" y="5651070"/>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4" name="Oval 183">
            <a:extLst>
              <a:ext uri="{FF2B5EF4-FFF2-40B4-BE49-F238E27FC236}">
                <a16:creationId xmlns:a16="http://schemas.microsoft.com/office/drawing/2014/main" id="{D4FC30A0-E056-BA5B-8302-C241E005BFE2}"/>
              </a:ext>
            </a:extLst>
          </p:cNvPr>
          <p:cNvSpPr/>
          <p:nvPr/>
        </p:nvSpPr>
        <p:spPr>
          <a:xfrm>
            <a:off x="2952831" y="565295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5" name="Oval 184">
            <a:extLst>
              <a:ext uri="{FF2B5EF4-FFF2-40B4-BE49-F238E27FC236}">
                <a16:creationId xmlns:a16="http://schemas.microsoft.com/office/drawing/2014/main" id="{56250C95-46B4-CA26-6B2E-74FEA310B362}"/>
              </a:ext>
            </a:extLst>
          </p:cNvPr>
          <p:cNvSpPr/>
          <p:nvPr/>
        </p:nvSpPr>
        <p:spPr>
          <a:xfrm>
            <a:off x="1817689" y="565295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6" name="Oval 185">
            <a:extLst>
              <a:ext uri="{FF2B5EF4-FFF2-40B4-BE49-F238E27FC236}">
                <a16:creationId xmlns:a16="http://schemas.microsoft.com/office/drawing/2014/main" id="{EF71982D-6DFA-3AE6-097A-30683DE0F6D2}"/>
              </a:ext>
            </a:extLst>
          </p:cNvPr>
          <p:cNvSpPr/>
          <p:nvPr/>
        </p:nvSpPr>
        <p:spPr>
          <a:xfrm>
            <a:off x="2449655" y="565295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15" name="Straight Arrow Connector 214">
            <a:extLst>
              <a:ext uri="{FF2B5EF4-FFF2-40B4-BE49-F238E27FC236}">
                <a16:creationId xmlns:a16="http://schemas.microsoft.com/office/drawing/2014/main" id="{88255FA1-E342-73E5-19A2-D202F72723AB}"/>
              </a:ext>
            </a:extLst>
          </p:cNvPr>
          <p:cNvCxnSpPr>
            <a:cxnSpLocks/>
          </p:cNvCxnSpPr>
          <p:nvPr/>
        </p:nvCxnSpPr>
        <p:spPr>
          <a:xfrm flipH="1">
            <a:off x="2886036" y="6504077"/>
            <a:ext cx="236176" cy="21307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16" name="Straight Arrow Connector 215">
            <a:extLst>
              <a:ext uri="{FF2B5EF4-FFF2-40B4-BE49-F238E27FC236}">
                <a16:creationId xmlns:a16="http://schemas.microsoft.com/office/drawing/2014/main" id="{1A8A6BE1-CD44-336F-B10E-57817A556718}"/>
              </a:ext>
            </a:extLst>
          </p:cNvPr>
          <p:cNvCxnSpPr>
            <a:cxnSpLocks/>
          </p:cNvCxnSpPr>
          <p:nvPr/>
        </p:nvCxnSpPr>
        <p:spPr>
          <a:xfrm>
            <a:off x="2646541" y="6504077"/>
            <a:ext cx="239495" cy="21307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217" name="Oval 216">
            <a:extLst>
              <a:ext uri="{FF2B5EF4-FFF2-40B4-BE49-F238E27FC236}">
                <a16:creationId xmlns:a16="http://schemas.microsoft.com/office/drawing/2014/main" id="{B7A056CC-3500-2A67-5708-B674E9867E0F}"/>
              </a:ext>
            </a:extLst>
          </p:cNvPr>
          <p:cNvSpPr/>
          <p:nvPr/>
        </p:nvSpPr>
        <p:spPr>
          <a:xfrm>
            <a:off x="2362987" y="6225958"/>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8" name="Oval 217">
            <a:extLst>
              <a:ext uri="{FF2B5EF4-FFF2-40B4-BE49-F238E27FC236}">
                <a16:creationId xmlns:a16="http://schemas.microsoft.com/office/drawing/2014/main" id="{20720B96-3CCA-A2A1-8149-3D30258C21B1}"/>
              </a:ext>
            </a:extLst>
          </p:cNvPr>
          <p:cNvSpPr/>
          <p:nvPr/>
        </p:nvSpPr>
        <p:spPr>
          <a:xfrm>
            <a:off x="3074532" y="6225958"/>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19" name="Straight Arrow Connector 218">
            <a:extLst>
              <a:ext uri="{FF2B5EF4-FFF2-40B4-BE49-F238E27FC236}">
                <a16:creationId xmlns:a16="http://schemas.microsoft.com/office/drawing/2014/main" id="{A78933C4-CB4A-89C9-2D06-D7235131CF19}"/>
              </a:ext>
            </a:extLst>
          </p:cNvPr>
          <p:cNvCxnSpPr>
            <a:cxnSpLocks/>
          </p:cNvCxnSpPr>
          <p:nvPr/>
        </p:nvCxnSpPr>
        <p:spPr>
          <a:xfrm flipH="1">
            <a:off x="3346916" y="5946329"/>
            <a:ext cx="352189" cy="30598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20" name="Straight Arrow Connector 219">
            <a:extLst>
              <a:ext uri="{FF2B5EF4-FFF2-40B4-BE49-F238E27FC236}">
                <a16:creationId xmlns:a16="http://schemas.microsoft.com/office/drawing/2014/main" id="{AE9D3B3F-CEBD-691C-4137-113DA3769748}"/>
              </a:ext>
            </a:extLst>
          </p:cNvPr>
          <p:cNvCxnSpPr>
            <a:cxnSpLocks/>
          </p:cNvCxnSpPr>
          <p:nvPr/>
        </p:nvCxnSpPr>
        <p:spPr>
          <a:xfrm>
            <a:off x="3121002" y="6021280"/>
            <a:ext cx="134057" cy="2060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21" name="Straight Arrow Connector 220">
            <a:extLst>
              <a:ext uri="{FF2B5EF4-FFF2-40B4-BE49-F238E27FC236}">
                <a16:creationId xmlns:a16="http://schemas.microsoft.com/office/drawing/2014/main" id="{97CD4ABE-A824-E977-0218-A6505DB4932D}"/>
              </a:ext>
            </a:extLst>
          </p:cNvPr>
          <p:cNvCxnSpPr>
            <a:cxnSpLocks/>
          </p:cNvCxnSpPr>
          <p:nvPr/>
        </p:nvCxnSpPr>
        <p:spPr>
          <a:xfrm flipH="1">
            <a:off x="2519192" y="6021866"/>
            <a:ext cx="74312" cy="2060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22" name="Straight Arrow Connector 221">
            <a:extLst>
              <a:ext uri="{FF2B5EF4-FFF2-40B4-BE49-F238E27FC236}">
                <a16:creationId xmlns:a16="http://schemas.microsoft.com/office/drawing/2014/main" id="{7B5222E1-D57C-8134-960C-BE7045DCC692}"/>
              </a:ext>
            </a:extLst>
          </p:cNvPr>
          <p:cNvCxnSpPr>
            <a:cxnSpLocks/>
          </p:cNvCxnSpPr>
          <p:nvPr/>
        </p:nvCxnSpPr>
        <p:spPr>
          <a:xfrm>
            <a:off x="2103797" y="5971313"/>
            <a:ext cx="321780" cy="30598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60" name="TextBox 259">
                <a:extLst>
                  <a:ext uri="{FF2B5EF4-FFF2-40B4-BE49-F238E27FC236}">
                    <a16:creationId xmlns:a16="http://schemas.microsoft.com/office/drawing/2014/main" id="{F971BB11-D7F6-EE1A-F81A-876603ED6107}"/>
                  </a:ext>
                </a:extLst>
              </p:cNvPr>
              <p:cNvSpPr txBox="1"/>
              <p:nvPr/>
            </p:nvSpPr>
            <p:spPr bwMode="auto">
              <a:xfrm>
                <a:off x="931001" y="2759345"/>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1</m:t>
                          </m:r>
                        </m:sub>
                      </m:sSub>
                    </m:oMath>
                  </m:oMathPara>
                </a14:m>
                <a:endParaRPr lang="en-US" sz="1800" i="1" dirty="0">
                  <a:solidFill>
                    <a:prstClr val="black"/>
                  </a:solidFill>
                </a:endParaRPr>
              </a:p>
            </p:txBody>
          </p:sp>
        </mc:Choice>
        <mc:Fallback>
          <p:sp>
            <p:nvSpPr>
              <p:cNvPr id="260" name="TextBox 259">
                <a:extLst>
                  <a:ext uri="{FF2B5EF4-FFF2-40B4-BE49-F238E27FC236}">
                    <a16:creationId xmlns:a16="http://schemas.microsoft.com/office/drawing/2014/main" id="{F971BB11-D7F6-EE1A-F81A-876603ED6107}"/>
                  </a:ext>
                </a:extLst>
              </p:cNvPr>
              <p:cNvSpPr txBox="1">
                <a:spLocks noRot="1" noChangeAspect="1" noMove="1" noResize="1" noEditPoints="1" noAdjustHandles="1" noChangeArrowheads="1" noChangeShapeType="1" noTextEdit="1"/>
              </p:cNvSpPr>
              <p:nvPr/>
            </p:nvSpPr>
            <p:spPr bwMode="auto">
              <a:xfrm>
                <a:off x="931001" y="2759345"/>
                <a:ext cx="372298" cy="276999"/>
              </a:xfrm>
              <a:prstGeom prst="rect">
                <a:avLst/>
              </a:prstGeom>
              <a:blipFill>
                <a:blip r:embed="rId12"/>
                <a:stretch>
                  <a:fillRect b="-1739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61" name="TextBox 260">
                <a:extLst>
                  <a:ext uri="{FF2B5EF4-FFF2-40B4-BE49-F238E27FC236}">
                    <a16:creationId xmlns:a16="http://schemas.microsoft.com/office/drawing/2014/main" id="{9ACE12B4-C862-989B-7C2D-D2E2A9725978}"/>
                  </a:ext>
                </a:extLst>
              </p:cNvPr>
              <p:cNvSpPr txBox="1"/>
              <p:nvPr/>
            </p:nvSpPr>
            <p:spPr bwMode="auto">
              <a:xfrm>
                <a:off x="1289732" y="2759345"/>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2</m:t>
                          </m:r>
                        </m:sub>
                      </m:sSub>
                    </m:oMath>
                  </m:oMathPara>
                </a14:m>
                <a:endParaRPr lang="en-US" sz="1800" i="1" dirty="0">
                  <a:solidFill>
                    <a:prstClr val="black"/>
                  </a:solidFill>
                </a:endParaRPr>
              </a:p>
            </p:txBody>
          </p:sp>
        </mc:Choice>
        <mc:Fallback>
          <p:sp>
            <p:nvSpPr>
              <p:cNvPr id="261" name="TextBox 260">
                <a:extLst>
                  <a:ext uri="{FF2B5EF4-FFF2-40B4-BE49-F238E27FC236}">
                    <a16:creationId xmlns:a16="http://schemas.microsoft.com/office/drawing/2014/main" id="{9ACE12B4-C862-989B-7C2D-D2E2A9725978}"/>
                  </a:ext>
                </a:extLst>
              </p:cNvPr>
              <p:cNvSpPr txBox="1">
                <a:spLocks noRot="1" noChangeAspect="1" noMove="1" noResize="1" noEditPoints="1" noAdjustHandles="1" noChangeArrowheads="1" noChangeShapeType="1" noTextEdit="1"/>
              </p:cNvSpPr>
              <p:nvPr/>
            </p:nvSpPr>
            <p:spPr bwMode="auto">
              <a:xfrm>
                <a:off x="1289732" y="2759345"/>
                <a:ext cx="372298" cy="276999"/>
              </a:xfrm>
              <a:prstGeom prst="rect">
                <a:avLst/>
              </a:prstGeom>
              <a:blipFill>
                <a:blip r:embed="rId13"/>
                <a:stretch>
                  <a:fillRect b="-17391"/>
                </a:stretch>
              </a:blipFill>
              <a:ln w="9525" algn="ctr">
                <a:noFill/>
                <a:miter lim="800000"/>
                <a:headEnd/>
                <a:tailEnd/>
              </a:ln>
              <a:effectLst/>
            </p:spPr>
            <p:txBody>
              <a:bodyPr/>
              <a:lstStyle/>
              <a:p>
                <a:r>
                  <a:rPr lang="en-US">
                    <a:noFill/>
                  </a:rPr>
                  <a:t> </a:t>
                </a:r>
              </a:p>
            </p:txBody>
          </p:sp>
        </mc:Fallback>
      </mc:AlternateContent>
      <p:sp>
        <p:nvSpPr>
          <p:cNvPr id="2" name="AutoShape 39">
            <a:extLst>
              <a:ext uri="{FF2B5EF4-FFF2-40B4-BE49-F238E27FC236}">
                <a16:creationId xmlns:a16="http://schemas.microsoft.com/office/drawing/2014/main" id="{2786232C-B5C4-8F89-5E8B-921818EBD352}"/>
              </a:ext>
            </a:extLst>
          </p:cNvPr>
          <p:cNvSpPr>
            <a:spLocks noChangeArrowheads="1"/>
          </p:cNvSpPr>
          <p:nvPr/>
        </p:nvSpPr>
        <p:spPr bwMode="auto">
          <a:xfrm>
            <a:off x="1670166" y="2781997"/>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3" name="AutoShape 39">
            <a:extLst>
              <a:ext uri="{FF2B5EF4-FFF2-40B4-BE49-F238E27FC236}">
                <a16:creationId xmlns:a16="http://schemas.microsoft.com/office/drawing/2014/main" id="{A3B5EF15-F667-F55F-038D-911C91CA51EB}"/>
              </a:ext>
            </a:extLst>
          </p:cNvPr>
          <p:cNvSpPr>
            <a:spLocks noChangeArrowheads="1"/>
          </p:cNvSpPr>
          <p:nvPr/>
        </p:nvSpPr>
        <p:spPr bwMode="auto">
          <a:xfrm>
            <a:off x="2760679" y="2777989"/>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4" name="AutoShape 39">
            <a:extLst>
              <a:ext uri="{FF2B5EF4-FFF2-40B4-BE49-F238E27FC236}">
                <a16:creationId xmlns:a16="http://schemas.microsoft.com/office/drawing/2014/main" id="{D0EE0638-6122-BB9A-250F-681260A2356C}"/>
              </a:ext>
            </a:extLst>
          </p:cNvPr>
          <p:cNvSpPr>
            <a:spLocks noChangeArrowheads="1"/>
          </p:cNvSpPr>
          <p:nvPr/>
        </p:nvSpPr>
        <p:spPr bwMode="auto">
          <a:xfrm>
            <a:off x="5297630" y="2786076"/>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66A4C9F3-E2A7-642F-1907-C92441BB6754}"/>
                  </a:ext>
                </a:extLst>
              </p:cNvPr>
              <p:cNvSpPr txBox="1"/>
              <p:nvPr/>
            </p:nvSpPr>
            <p:spPr bwMode="auto">
              <a:xfrm>
                <a:off x="7092373" y="3632908"/>
                <a:ext cx="2932025" cy="707886"/>
              </a:xfrm>
              <a:prstGeom prst="rect">
                <a:avLst/>
              </a:prstGeom>
              <a:noFill/>
              <a:ln w="9525" algn="ctr">
                <a:noFill/>
                <a:miter lim="800000"/>
                <a:headEnd/>
                <a:tailEnd/>
              </a:ln>
              <a:effectLst/>
            </p:spPr>
            <p:txBody>
              <a:bodyPr wrap="square">
                <a:spAutoFit/>
              </a:bodyPr>
              <a:lstStyle/>
              <a:p>
                <a:r>
                  <a:rPr kumimoji="1" lang="en-US" altLang="zh-CN" b="1" i="1" dirty="0">
                    <a:solidFill>
                      <a:srgbClr val="FF0000"/>
                    </a:solidFill>
                    <a:latin typeface="Times New Roman" panose="02020603050405020304" pitchFamily="18" charset="0"/>
                    <a:ea typeface="楷体" panose="02010609060101010101" pitchFamily="49" charset="-122"/>
                  </a:rPr>
                  <a:t>Challenge: </a:t>
                </a:r>
                <a14:m>
                  <m:oMath xmlns:m="http://schemas.openxmlformats.org/officeDocument/2006/math">
                    <m:r>
                      <a:rPr kumimoji="1" lang="en-US" altLang="zh-CN"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𝛼</m:t>
                    </m:r>
                  </m:oMath>
                </a14:m>
                <a:r>
                  <a:rPr lang="en-US" i="1">
                    <a:solidFill>
                      <a:srgbClr val="FF0000"/>
                    </a:solidFill>
                    <a:latin typeface="Times New Roman" panose="02020603050405020304" pitchFamily="18" charset="0"/>
                    <a:cs typeface="Times New Roman" panose="02020603050405020304" pitchFamily="18" charset="0"/>
                  </a:rPr>
                  <a:t>-walks terminate in mid way</a:t>
                </a:r>
                <a:endParaRPr lang="en-US" i="1">
                  <a:solidFill>
                    <a:srgbClr val="FF0000"/>
                  </a:solidFill>
                </a:endParaRPr>
              </a:p>
            </p:txBody>
          </p:sp>
        </mc:Choice>
        <mc:Fallback>
          <p:sp>
            <p:nvSpPr>
              <p:cNvPr id="5" name="TextBox 4">
                <a:extLst>
                  <a:ext uri="{FF2B5EF4-FFF2-40B4-BE49-F238E27FC236}">
                    <a16:creationId xmlns:a16="http://schemas.microsoft.com/office/drawing/2014/main" id="{66A4C9F3-E2A7-642F-1907-C92441BB6754}"/>
                  </a:ext>
                </a:extLst>
              </p:cNvPr>
              <p:cNvSpPr txBox="1">
                <a:spLocks noRot="1" noChangeAspect="1" noMove="1" noResize="1" noEditPoints="1" noAdjustHandles="1" noChangeArrowheads="1" noChangeShapeType="1" noTextEdit="1"/>
              </p:cNvSpPr>
              <p:nvPr/>
            </p:nvSpPr>
            <p:spPr bwMode="auto">
              <a:xfrm>
                <a:off x="7092373" y="3632908"/>
                <a:ext cx="2932025" cy="707886"/>
              </a:xfrm>
              <a:prstGeom prst="rect">
                <a:avLst/>
              </a:prstGeom>
              <a:blipFill>
                <a:blip r:embed="rId14"/>
                <a:stretch>
                  <a:fillRect l="-2155" t="-5357" b="-14286"/>
                </a:stretch>
              </a:blipFill>
              <a:ln w="9525" algn="ctr">
                <a:noFill/>
                <a:miter lim="800000"/>
                <a:headEnd/>
                <a:tailEnd/>
              </a:ln>
              <a:effectLst/>
            </p:spPr>
            <p:txBody>
              <a:bodyPr/>
              <a:lstStyle/>
              <a:p>
                <a:r>
                  <a:rPr lang="en-US">
                    <a:noFill/>
                  </a:rPr>
                  <a:t> </a:t>
                </a:r>
              </a:p>
            </p:txBody>
          </p:sp>
        </mc:Fallback>
      </mc:AlternateContent>
      <p:sp>
        <p:nvSpPr>
          <p:cNvPr id="8" name="标题 24">
            <a:extLst>
              <a:ext uri="{FF2B5EF4-FFF2-40B4-BE49-F238E27FC236}">
                <a16:creationId xmlns:a16="http://schemas.microsoft.com/office/drawing/2014/main" id="{411E2EC1-C5D1-D808-A8FC-346C5A74C366}"/>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Challenges in Prior Work</a:t>
            </a:r>
          </a:p>
        </p:txBody>
      </p:sp>
      <p:sp>
        <p:nvSpPr>
          <p:cNvPr id="9" name="AutoShape 39">
            <a:extLst>
              <a:ext uri="{FF2B5EF4-FFF2-40B4-BE49-F238E27FC236}">
                <a16:creationId xmlns:a16="http://schemas.microsoft.com/office/drawing/2014/main" id="{DFDEDF3D-EB43-512F-27A5-8DD11BA67F0D}"/>
              </a:ext>
            </a:extLst>
          </p:cNvPr>
          <p:cNvSpPr>
            <a:spLocks noChangeArrowheads="1"/>
          </p:cNvSpPr>
          <p:nvPr/>
        </p:nvSpPr>
        <p:spPr bwMode="auto">
          <a:xfrm>
            <a:off x="3839723" y="2786071"/>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0" name="AutoShape 39">
            <a:extLst>
              <a:ext uri="{FF2B5EF4-FFF2-40B4-BE49-F238E27FC236}">
                <a16:creationId xmlns:a16="http://schemas.microsoft.com/office/drawing/2014/main" id="{67F2F1C0-6DFC-6B2B-5815-C28F9881D021}"/>
              </a:ext>
            </a:extLst>
          </p:cNvPr>
          <p:cNvSpPr>
            <a:spLocks noChangeArrowheads="1"/>
          </p:cNvSpPr>
          <p:nvPr/>
        </p:nvSpPr>
        <p:spPr bwMode="auto">
          <a:xfrm>
            <a:off x="940710" y="2786076"/>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1" name="AutoShape 39">
            <a:extLst>
              <a:ext uri="{FF2B5EF4-FFF2-40B4-BE49-F238E27FC236}">
                <a16:creationId xmlns:a16="http://schemas.microsoft.com/office/drawing/2014/main" id="{F989AB06-B4EE-03DF-17F8-152D2598971F}"/>
              </a:ext>
            </a:extLst>
          </p:cNvPr>
          <p:cNvSpPr>
            <a:spLocks noChangeArrowheads="1"/>
          </p:cNvSpPr>
          <p:nvPr/>
        </p:nvSpPr>
        <p:spPr bwMode="auto">
          <a:xfrm>
            <a:off x="5667707" y="2791682"/>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3" name="AutoShape 39">
            <a:extLst>
              <a:ext uri="{FF2B5EF4-FFF2-40B4-BE49-F238E27FC236}">
                <a16:creationId xmlns:a16="http://schemas.microsoft.com/office/drawing/2014/main" id="{2DAAA3E1-5F64-8322-5BA2-86C8F3674B3A}"/>
              </a:ext>
            </a:extLst>
          </p:cNvPr>
          <p:cNvSpPr>
            <a:spLocks noChangeArrowheads="1"/>
          </p:cNvSpPr>
          <p:nvPr/>
        </p:nvSpPr>
        <p:spPr bwMode="auto">
          <a:xfrm>
            <a:off x="6395879" y="2786076"/>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4" name="AutoShape 39">
            <a:extLst>
              <a:ext uri="{FF2B5EF4-FFF2-40B4-BE49-F238E27FC236}">
                <a16:creationId xmlns:a16="http://schemas.microsoft.com/office/drawing/2014/main" id="{4697134B-1F6D-EB61-8F83-9F527926BE6C}"/>
              </a:ext>
            </a:extLst>
          </p:cNvPr>
          <p:cNvSpPr>
            <a:spLocks noChangeArrowheads="1"/>
          </p:cNvSpPr>
          <p:nvPr/>
        </p:nvSpPr>
        <p:spPr bwMode="auto">
          <a:xfrm>
            <a:off x="4575458" y="2786073"/>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5" name="AutoShape 39">
            <a:extLst>
              <a:ext uri="{FF2B5EF4-FFF2-40B4-BE49-F238E27FC236}">
                <a16:creationId xmlns:a16="http://schemas.microsoft.com/office/drawing/2014/main" id="{C62C44C7-73DC-3F40-CA39-B40CD2A289B5}"/>
              </a:ext>
            </a:extLst>
          </p:cNvPr>
          <p:cNvSpPr>
            <a:spLocks noChangeArrowheads="1"/>
          </p:cNvSpPr>
          <p:nvPr/>
        </p:nvSpPr>
        <p:spPr bwMode="auto">
          <a:xfrm>
            <a:off x="2761125" y="2789281"/>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6" name="AutoShape 39">
            <a:extLst>
              <a:ext uri="{FF2B5EF4-FFF2-40B4-BE49-F238E27FC236}">
                <a16:creationId xmlns:a16="http://schemas.microsoft.com/office/drawing/2014/main" id="{E05D390D-00EF-DC38-02C6-A48E0CAACB39}"/>
              </a:ext>
            </a:extLst>
          </p:cNvPr>
          <p:cNvSpPr>
            <a:spLocks noChangeArrowheads="1"/>
          </p:cNvSpPr>
          <p:nvPr/>
        </p:nvSpPr>
        <p:spPr bwMode="auto">
          <a:xfrm>
            <a:off x="3482170" y="2786073"/>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7" name="AutoShape 39">
            <a:extLst>
              <a:ext uri="{FF2B5EF4-FFF2-40B4-BE49-F238E27FC236}">
                <a16:creationId xmlns:a16="http://schemas.microsoft.com/office/drawing/2014/main" id="{69D09475-C738-41CB-F0F6-A4933DD886B3}"/>
              </a:ext>
            </a:extLst>
          </p:cNvPr>
          <p:cNvSpPr>
            <a:spLocks noChangeArrowheads="1"/>
          </p:cNvSpPr>
          <p:nvPr/>
        </p:nvSpPr>
        <p:spPr bwMode="auto">
          <a:xfrm>
            <a:off x="3846253" y="2786071"/>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4EC4DC75-3B99-F986-A317-742B499B3385}"/>
              </a:ext>
            </a:extLst>
          </p:cNvPr>
          <p:cNvCxnSpPr>
            <a:cxnSpLocks/>
            <a:stCxn id="21" idx="3"/>
          </p:cNvCxnSpPr>
          <p:nvPr/>
        </p:nvCxnSpPr>
        <p:spPr>
          <a:xfrm flipH="1">
            <a:off x="3824509" y="5105240"/>
            <a:ext cx="196726" cy="566413"/>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DBD74D85-B519-632C-6963-F95A41618356}"/>
              </a:ext>
            </a:extLst>
          </p:cNvPr>
          <p:cNvCxnSpPr>
            <a:cxnSpLocks/>
            <a:stCxn id="20" idx="5"/>
            <a:endCxn id="183" idx="0"/>
          </p:cNvCxnSpPr>
          <p:nvPr/>
        </p:nvCxnSpPr>
        <p:spPr>
          <a:xfrm>
            <a:off x="3668046" y="5105240"/>
            <a:ext cx="172330" cy="54583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20" name="Oval 19">
            <a:extLst>
              <a:ext uri="{FF2B5EF4-FFF2-40B4-BE49-F238E27FC236}">
                <a16:creationId xmlns:a16="http://schemas.microsoft.com/office/drawing/2014/main" id="{7ACF26B0-96E4-7106-EA5C-E9D219B993B3}"/>
              </a:ext>
            </a:extLst>
          </p:cNvPr>
          <p:cNvSpPr/>
          <p:nvPr/>
        </p:nvSpPr>
        <p:spPr>
          <a:xfrm>
            <a:off x="3383321" y="481401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38A0029B-9849-3DBC-CC33-92DFB4DE49DF}"/>
              </a:ext>
            </a:extLst>
          </p:cNvPr>
          <p:cNvSpPr/>
          <p:nvPr/>
        </p:nvSpPr>
        <p:spPr>
          <a:xfrm>
            <a:off x="3972384" y="481401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F1A9573E-235A-D5BF-FA3E-ECA13CB20FC7}"/>
              </a:ext>
            </a:extLst>
          </p:cNvPr>
          <p:cNvCxnSpPr>
            <a:cxnSpLocks/>
            <a:endCxn id="21" idx="7"/>
          </p:cNvCxnSpPr>
          <p:nvPr/>
        </p:nvCxnSpPr>
        <p:spPr>
          <a:xfrm flipH="1">
            <a:off x="4257109" y="4519001"/>
            <a:ext cx="540721" cy="344979"/>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5462DF2F-1769-1651-A767-484937D65982}"/>
              </a:ext>
            </a:extLst>
          </p:cNvPr>
          <p:cNvCxnSpPr>
            <a:cxnSpLocks/>
            <a:stCxn id="26" idx="4"/>
          </p:cNvCxnSpPr>
          <p:nvPr/>
        </p:nvCxnSpPr>
        <p:spPr>
          <a:xfrm flipH="1">
            <a:off x="4147412" y="4582803"/>
            <a:ext cx="26836" cy="24208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72C2B8ED-C79C-15F8-77B3-1A5C742D1C44}"/>
              </a:ext>
            </a:extLst>
          </p:cNvPr>
          <p:cNvCxnSpPr>
            <a:cxnSpLocks/>
            <a:endCxn id="20" idx="0"/>
          </p:cNvCxnSpPr>
          <p:nvPr/>
        </p:nvCxnSpPr>
        <p:spPr>
          <a:xfrm>
            <a:off x="3451299" y="4568968"/>
            <a:ext cx="98810" cy="24504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1FA76334-0762-D54D-EC48-F6FFB673BD7F}"/>
              </a:ext>
            </a:extLst>
          </p:cNvPr>
          <p:cNvCxnSpPr>
            <a:cxnSpLocks/>
            <a:endCxn id="20" idx="1"/>
          </p:cNvCxnSpPr>
          <p:nvPr/>
        </p:nvCxnSpPr>
        <p:spPr>
          <a:xfrm>
            <a:off x="2875117" y="4519001"/>
            <a:ext cx="557055" cy="344979"/>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26" name="Oval 25">
            <a:extLst>
              <a:ext uri="{FF2B5EF4-FFF2-40B4-BE49-F238E27FC236}">
                <a16:creationId xmlns:a16="http://schemas.microsoft.com/office/drawing/2014/main" id="{BFA078F4-60F0-03C1-2B89-FA98C6D59685}"/>
              </a:ext>
            </a:extLst>
          </p:cNvPr>
          <p:cNvSpPr/>
          <p:nvPr/>
        </p:nvSpPr>
        <p:spPr>
          <a:xfrm>
            <a:off x="4007460" y="424160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0235F700-7199-388B-0369-D958760F25D6}"/>
              </a:ext>
            </a:extLst>
          </p:cNvPr>
          <p:cNvSpPr/>
          <p:nvPr/>
        </p:nvSpPr>
        <p:spPr>
          <a:xfrm>
            <a:off x="4753095" y="424160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Oval 33">
            <a:extLst>
              <a:ext uri="{FF2B5EF4-FFF2-40B4-BE49-F238E27FC236}">
                <a16:creationId xmlns:a16="http://schemas.microsoft.com/office/drawing/2014/main" id="{863C6E0B-D2A2-D778-FE98-0927DE2C43EC}"/>
              </a:ext>
            </a:extLst>
          </p:cNvPr>
          <p:cNvSpPr/>
          <p:nvPr/>
        </p:nvSpPr>
        <p:spPr>
          <a:xfrm>
            <a:off x="2619222" y="424160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Oval 34">
            <a:extLst>
              <a:ext uri="{FF2B5EF4-FFF2-40B4-BE49-F238E27FC236}">
                <a16:creationId xmlns:a16="http://schemas.microsoft.com/office/drawing/2014/main" id="{637F694D-3915-F9E3-8032-66C67B23EA0B}"/>
              </a:ext>
            </a:extLst>
          </p:cNvPr>
          <p:cNvSpPr/>
          <p:nvPr/>
        </p:nvSpPr>
        <p:spPr>
          <a:xfrm>
            <a:off x="3313341" y="4241609"/>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10DB698C-8273-028D-45DF-59EE39E20C74}"/>
              </a:ext>
            </a:extLst>
          </p:cNvPr>
          <p:cNvCxnSpPr>
            <a:cxnSpLocks/>
          </p:cNvCxnSpPr>
          <p:nvPr/>
        </p:nvCxnSpPr>
        <p:spPr>
          <a:xfrm>
            <a:off x="2621245" y="3951312"/>
            <a:ext cx="42712" cy="341443"/>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4DD108EF-40F2-73AF-E2E7-C686D9F0D2FC}"/>
              </a:ext>
            </a:extLst>
          </p:cNvPr>
          <p:cNvCxnSpPr>
            <a:cxnSpLocks/>
          </p:cNvCxnSpPr>
          <p:nvPr/>
        </p:nvCxnSpPr>
        <p:spPr>
          <a:xfrm>
            <a:off x="2192001" y="3901345"/>
            <a:ext cx="471956" cy="39141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987F9E29-F510-16D8-8583-D810EF5924E3}"/>
              </a:ext>
            </a:extLst>
          </p:cNvPr>
          <p:cNvCxnSpPr>
            <a:cxnSpLocks/>
          </p:cNvCxnSpPr>
          <p:nvPr/>
        </p:nvCxnSpPr>
        <p:spPr>
          <a:xfrm flipH="1">
            <a:off x="3476013" y="3951312"/>
            <a:ext cx="110804" cy="29147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9228A94C-D55C-F581-AE83-15E9366227DC}"/>
              </a:ext>
            </a:extLst>
          </p:cNvPr>
          <p:cNvCxnSpPr>
            <a:cxnSpLocks/>
          </p:cNvCxnSpPr>
          <p:nvPr/>
        </p:nvCxnSpPr>
        <p:spPr>
          <a:xfrm>
            <a:off x="3104031" y="3951312"/>
            <a:ext cx="371982" cy="29147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C41438D7-466C-6BF0-FE90-6EAFA20C8E86}"/>
              </a:ext>
            </a:extLst>
          </p:cNvPr>
          <p:cNvCxnSpPr>
            <a:cxnSpLocks/>
          </p:cNvCxnSpPr>
          <p:nvPr/>
        </p:nvCxnSpPr>
        <p:spPr>
          <a:xfrm flipH="1">
            <a:off x="4170132" y="3951312"/>
            <a:ext cx="382257" cy="29147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02720F29-7201-2AB9-46B2-9F6FE0BCE21A}"/>
              </a:ext>
            </a:extLst>
          </p:cNvPr>
          <p:cNvCxnSpPr>
            <a:cxnSpLocks/>
          </p:cNvCxnSpPr>
          <p:nvPr/>
        </p:nvCxnSpPr>
        <p:spPr>
          <a:xfrm>
            <a:off x="4069603" y="3951312"/>
            <a:ext cx="100529" cy="29147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61ED631B-F14E-88EB-5591-5F8657298045}"/>
              </a:ext>
            </a:extLst>
          </p:cNvPr>
          <p:cNvCxnSpPr>
            <a:cxnSpLocks/>
          </p:cNvCxnSpPr>
          <p:nvPr/>
        </p:nvCxnSpPr>
        <p:spPr>
          <a:xfrm flipH="1">
            <a:off x="5033704" y="3901345"/>
            <a:ext cx="430714" cy="391410"/>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72576447-6436-82D3-A871-DA527F2D4214}"/>
              </a:ext>
            </a:extLst>
          </p:cNvPr>
          <p:cNvCxnSpPr>
            <a:cxnSpLocks/>
          </p:cNvCxnSpPr>
          <p:nvPr/>
        </p:nvCxnSpPr>
        <p:spPr>
          <a:xfrm flipH="1">
            <a:off x="5033704" y="3951312"/>
            <a:ext cx="1471" cy="341443"/>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60" name="Oval 59">
            <a:extLst>
              <a:ext uri="{FF2B5EF4-FFF2-40B4-BE49-F238E27FC236}">
                <a16:creationId xmlns:a16="http://schemas.microsoft.com/office/drawing/2014/main" id="{BB9BC25D-90BF-9AED-585F-61CF7B6D06C8}"/>
              </a:ext>
            </a:extLst>
          </p:cNvPr>
          <p:cNvSpPr/>
          <p:nvPr/>
        </p:nvSpPr>
        <p:spPr>
          <a:xfrm>
            <a:off x="1886683"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a:extLst>
              <a:ext uri="{FF2B5EF4-FFF2-40B4-BE49-F238E27FC236}">
                <a16:creationId xmlns:a16="http://schemas.microsoft.com/office/drawing/2014/main" id="{6EAB2896-69A5-2A27-C65B-9854D361B846}"/>
              </a:ext>
            </a:extLst>
          </p:cNvPr>
          <p:cNvSpPr/>
          <p:nvPr/>
        </p:nvSpPr>
        <p:spPr>
          <a:xfrm>
            <a:off x="2433864"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3" name="Oval 62">
            <a:extLst>
              <a:ext uri="{FF2B5EF4-FFF2-40B4-BE49-F238E27FC236}">
                <a16:creationId xmlns:a16="http://schemas.microsoft.com/office/drawing/2014/main" id="{94EB56F9-E2FA-EF99-A586-1B4DFDEDECA9}"/>
              </a:ext>
            </a:extLst>
          </p:cNvPr>
          <p:cNvSpPr/>
          <p:nvPr/>
        </p:nvSpPr>
        <p:spPr>
          <a:xfrm>
            <a:off x="2916650"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4" name="Oval 63">
            <a:extLst>
              <a:ext uri="{FF2B5EF4-FFF2-40B4-BE49-F238E27FC236}">
                <a16:creationId xmlns:a16="http://schemas.microsoft.com/office/drawing/2014/main" id="{D2001D76-EED7-6DE6-3DCE-3844189BAF84}"/>
              </a:ext>
            </a:extLst>
          </p:cNvPr>
          <p:cNvSpPr/>
          <p:nvPr/>
        </p:nvSpPr>
        <p:spPr>
          <a:xfrm>
            <a:off x="3399436"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5" name="Oval 64">
            <a:extLst>
              <a:ext uri="{FF2B5EF4-FFF2-40B4-BE49-F238E27FC236}">
                <a16:creationId xmlns:a16="http://schemas.microsoft.com/office/drawing/2014/main" id="{28FC17E9-56E4-DE39-2810-C118597BB1CC}"/>
              </a:ext>
            </a:extLst>
          </p:cNvPr>
          <p:cNvSpPr/>
          <p:nvPr/>
        </p:nvSpPr>
        <p:spPr>
          <a:xfrm>
            <a:off x="3882222"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7" name="Oval 66">
            <a:extLst>
              <a:ext uri="{FF2B5EF4-FFF2-40B4-BE49-F238E27FC236}">
                <a16:creationId xmlns:a16="http://schemas.microsoft.com/office/drawing/2014/main" id="{D1DF6589-3F08-E7DE-E5DE-F75FD46D00A5}"/>
              </a:ext>
            </a:extLst>
          </p:cNvPr>
          <p:cNvSpPr/>
          <p:nvPr/>
        </p:nvSpPr>
        <p:spPr>
          <a:xfrm>
            <a:off x="4365008"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8" name="Oval 67">
            <a:extLst>
              <a:ext uri="{FF2B5EF4-FFF2-40B4-BE49-F238E27FC236}">
                <a16:creationId xmlns:a16="http://schemas.microsoft.com/office/drawing/2014/main" id="{1CE2362C-35B7-0EB6-1E66-48D7870D636C}"/>
              </a:ext>
            </a:extLst>
          </p:cNvPr>
          <p:cNvSpPr/>
          <p:nvPr/>
        </p:nvSpPr>
        <p:spPr>
          <a:xfrm>
            <a:off x="4847794"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0" name="Oval 69">
            <a:extLst>
              <a:ext uri="{FF2B5EF4-FFF2-40B4-BE49-F238E27FC236}">
                <a16:creationId xmlns:a16="http://schemas.microsoft.com/office/drawing/2014/main" id="{B5118B2E-52AF-1C96-6309-A5BA890CBF7F}"/>
              </a:ext>
            </a:extLst>
          </p:cNvPr>
          <p:cNvSpPr/>
          <p:nvPr/>
        </p:nvSpPr>
        <p:spPr>
          <a:xfrm>
            <a:off x="5394974" y="358422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2" name="TextBox 71">
            <a:extLst>
              <a:ext uri="{FF2B5EF4-FFF2-40B4-BE49-F238E27FC236}">
                <a16:creationId xmlns:a16="http://schemas.microsoft.com/office/drawing/2014/main" id="{A5624AB8-481D-21DD-D38F-63B06CA19429}"/>
              </a:ext>
            </a:extLst>
          </p:cNvPr>
          <p:cNvSpPr txBox="1"/>
          <p:nvPr/>
        </p:nvSpPr>
        <p:spPr bwMode="auto">
          <a:xfrm>
            <a:off x="5084278" y="5771396"/>
            <a:ext cx="4856013" cy="707886"/>
          </a:xfrm>
          <a:prstGeom prst="rect">
            <a:avLst/>
          </a:prstGeom>
          <a:noFill/>
          <a:ln w="9525" algn="ctr">
            <a:noFill/>
            <a:miter lim="800000"/>
            <a:headEnd/>
            <a:tailEnd/>
          </a:ln>
          <a:effectLst/>
        </p:spPr>
        <p:txBody>
          <a:bodyPr wrap="square">
            <a:spAutoFit/>
          </a:bodyPr>
          <a:lstStyle/>
          <a:p>
            <a:r>
              <a:rPr kumimoji="1" lang="en-US" altLang="zh-CN" b="1" i="1" dirty="0">
                <a:solidFill>
                  <a:srgbClr val="FF0000"/>
                </a:solidFill>
                <a:latin typeface="Times New Roman" panose="02020603050405020304" pitchFamily="18" charset="0"/>
                <a:ea typeface="楷体" panose="02010609060101010101" pitchFamily="49" charset="-122"/>
              </a:rPr>
              <a:t>Challenge: </a:t>
            </a:r>
          </a:p>
          <a:p>
            <a:r>
              <a:rPr kumimoji="1" lang="en-US" altLang="zh-CN" i="1" dirty="0">
                <a:solidFill>
                  <a:srgbClr val="FF0000"/>
                </a:solidFill>
                <a:latin typeface="Times New Roman" panose="02020603050405020304" pitchFamily="18" charset="0"/>
                <a:ea typeface="楷体" panose="02010609060101010101" pitchFamily="49" charset="-122"/>
              </a:rPr>
              <a:t>pushback process takes too much time</a:t>
            </a:r>
            <a:endParaRPr lang="en-US" i="1">
              <a:solidFill>
                <a:srgbClr val="FF0000"/>
              </a:solidFill>
            </a:endParaRPr>
          </a:p>
        </p:txBody>
      </p:sp>
      <p:sp>
        <p:nvSpPr>
          <p:cNvPr id="74" name="Oval 73">
            <a:extLst>
              <a:ext uri="{FF2B5EF4-FFF2-40B4-BE49-F238E27FC236}">
                <a16:creationId xmlns:a16="http://schemas.microsoft.com/office/drawing/2014/main" id="{95972988-B87F-A65D-8F4C-FEC1CD0F7931}"/>
              </a:ext>
            </a:extLst>
          </p:cNvPr>
          <p:cNvSpPr/>
          <p:nvPr/>
        </p:nvSpPr>
        <p:spPr>
          <a:xfrm>
            <a:off x="1013122" y="4821739"/>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2" name="Oval 81">
            <a:extLst>
              <a:ext uri="{FF2B5EF4-FFF2-40B4-BE49-F238E27FC236}">
                <a16:creationId xmlns:a16="http://schemas.microsoft.com/office/drawing/2014/main" id="{B75EAF55-A96A-DEDB-4050-DEA4B4B7279B}"/>
              </a:ext>
            </a:extLst>
          </p:cNvPr>
          <p:cNvSpPr/>
          <p:nvPr/>
        </p:nvSpPr>
        <p:spPr>
          <a:xfrm>
            <a:off x="1493779" y="4821739"/>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3" name="Straight Arrow Connector 82">
            <a:extLst>
              <a:ext uri="{FF2B5EF4-FFF2-40B4-BE49-F238E27FC236}">
                <a16:creationId xmlns:a16="http://schemas.microsoft.com/office/drawing/2014/main" id="{1F4324C3-83F3-09E3-5FD3-FB067FE5F764}"/>
              </a:ext>
            </a:extLst>
          </p:cNvPr>
          <p:cNvCxnSpPr>
            <a:cxnSpLocks/>
            <a:stCxn id="82" idx="4"/>
          </p:cNvCxnSpPr>
          <p:nvPr/>
        </p:nvCxnSpPr>
        <p:spPr>
          <a:xfrm>
            <a:off x="1660567" y="5162933"/>
            <a:ext cx="162457" cy="52558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BB039DA6-AADB-FFC6-BC25-1845F0E85FF1}"/>
              </a:ext>
            </a:extLst>
          </p:cNvPr>
          <p:cNvCxnSpPr>
            <a:cxnSpLocks/>
            <a:stCxn id="74" idx="5"/>
          </p:cNvCxnSpPr>
          <p:nvPr/>
        </p:nvCxnSpPr>
        <p:spPr>
          <a:xfrm>
            <a:off x="1297847" y="5112966"/>
            <a:ext cx="525177" cy="5755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85" name="Oval 84">
            <a:extLst>
              <a:ext uri="{FF2B5EF4-FFF2-40B4-BE49-F238E27FC236}">
                <a16:creationId xmlns:a16="http://schemas.microsoft.com/office/drawing/2014/main" id="{161F7174-F4BE-589F-2984-164F32FFCA6E}"/>
              </a:ext>
            </a:extLst>
          </p:cNvPr>
          <p:cNvSpPr/>
          <p:nvPr/>
        </p:nvSpPr>
        <p:spPr>
          <a:xfrm>
            <a:off x="1948310" y="4821739"/>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6" name="Oval 85">
            <a:extLst>
              <a:ext uri="{FF2B5EF4-FFF2-40B4-BE49-F238E27FC236}">
                <a16:creationId xmlns:a16="http://schemas.microsoft.com/office/drawing/2014/main" id="{3704FB8A-DEB1-D7A3-D334-9A832E094B68}"/>
              </a:ext>
            </a:extLst>
          </p:cNvPr>
          <p:cNvSpPr/>
          <p:nvPr/>
        </p:nvSpPr>
        <p:spPr>
          <a:xfrm>
            <a:off x="2455093" y="4821739"/>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7" name="Straight Arrow Connector 86">
            <a:extLst>
              <a:ext uri="{FF2B5EF4-FFF2-40B4-BE49-F238E27FC236}">
                <a16:creationId xmlns:a16="http://schemas.microsoft.com/office/drawing/2014/main" id="{079A6CE8-7784-29C6-DEC6-7D9390D4844F}"/>
              </a:ext>
            </a:extLst>
          </p:cNvPr>
          <p:cNvCxnSpPr>
            <a:cxnSpLocks/>
            <a:stCxn id="86" idx="4"/>
          </p:cNvCxnSpPr>
          <p:nvPr/>
        </p:nvCxnSpPr>
        <p:spPr>
          <a:xfrm flipH="1">
            <a:off x="2572927" y="5162933"/>
            <a:ext cx="48954" cy="4756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8" name="Straight Arrow Connector 87">
            <a:extLst>
              <a:ext uri="{FF2B5EF4-FFF2-40B4-BE49-F238E27FC236}">
                <a16:creationId xmlns:a16="http://schemas.microsoft.com/office/drawing/2014/main" id="{AF72806F-BFBE-A3E5-0DF2-478946CAE6C0}"/>
              </a:ext>
            </a:extLst>
          </p:cNvPr>
          <p:cNvCxnSpPr>
            <a:cxnSpLocks/>
            <a:stCxn id="85" idx="4"/>
          </p:cNvCxnSpPr>
          <p:nvPr/>
        </p:nvCxnSpPr>
        <p:spPr>
          <a:xfrm>
            <a:off x="2115098" y="5162933"/>
            <a:ext cx="457829" cy="4756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07D1A77C-03C7-34E4-3A99-C693741FEDF7}"/>
              </a:ext>
            </a:extLst>
          </p:cNvPr>
          <p:cNvCxnSpPr>
            <a:cxnSpLocks/>
            <a:stCxn id="74" idx="5"/>
          </p:cNvCxnSpPr>
          <p:nvPr/>
        </p:nvCxnSpPr>
        <p:spPr>
          <a:xfrm flipH="1">
            <a:off x="1144496" y="5112966"/>
            <a:ext cx="153351" cy="38001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90" name="Straight Arrow Connector 89">
            <a:extLst>
              <a:ext uri="{FF2B5EF4-FFF2-40B4-BE49-F238E27FC236}">
                <a16:creationId xmlns:a16="http://schemas.microsoft.com/office/drawing/2014/main" id="{D6B6DA64-B478-476A-5416-858ADAC0E990}"/>
              </a:ext>
            </a:extLst>
          </p:cNvPr>
          <p:cNvCxnSpPr>
            <a:cxnSpLocks/>
            <a:stCxn id="74" idx="5"/>
          </p:cNvCxnSpPr>
          <p:nvPr/>
        </p:nvCxnSpPr>
        <p:spPr>
          <a:xfrm>
            <a:off x="1297847" y="5112966"/>
            <a:ext cx="48851" cy="38001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B5F1EDE2-6E16-3192-D854-ACF91C1546B3}"/>
              </a:ext>
            </a:extLst>
          </p:cNvPr>
          <p:cNvCxnSpPr>
            <a:cxnSpLocks/>
            <a:stCxn id="86" idx="4"/>
          </p:cNvCxnSpPr>
          <p:nvPr/>
        </p:nvCxnSpPr>
        <p:spPr>
          <a:xfrm flipH="1">
            <a:off x="2483086" y="5162933"/>
            <a:ext cx="138795"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F944BA39-C0EA-12E7-81E4-51D0120549AA}"/>
              </a:ext>
            </a:extLst>
          </p:cNvPr>
          <p:cNvCxnSpPr>
            <a:cxnSpLocks/>
            <a:stCxn id="85" idx="4"/>
          </p:cNvCxnSpPr>
          <p:nvPr/>
        </p:nvCxnSpPr>
        <p:spPr>
          <a:xfrm>
            <a:off x="2115098" y="5162933"/>
            <a:ext cx="98624" cy="330043"/>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69AEDDB8-9FB8-424B-EED1-ABB7A9BB49F2}"/>
              </a:ext>
            </a:extLst>
          </p:cNvPr>
          <p:cNvCxnSpPr>
            <a:cxnSpLocks/>
            <a:stCxn id="85" idx="4"/>
          </p:cNvCxnSpPr>
          <p:nvPr/>
        </p:nvCxnSpPr>
        <p:spPr>
          <a:xfrm flipH="1">
            <a:off x="2081623" y="5162933"/>
            <a:ext cx="33475" cy="330043"/>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CBFFA5D4-E499-CC0C-F2DD-4341974A9259}"/>
              </a:ext>
            </a:extLst>
          </p:cNvPr>
          <p:cNvCxnSpPr>
            <a:cxnSpLocks/>
            <a:stCxn id="86" idx="4"/>
          </p:cNvCxnSpPr>
          <p:nvPr/>
        </p:nvCxnSpPr>
        <p:spPr>
          <a:xfrm>
            <a:off x="2621881" y="5162933"/>
            <a:ext cx="117834"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95" name="Straight Arrow Connector 94">
            <a:extLst>
              <a:ext uri="{FF2B5EF4-FFF2-40B4-BE49-F238E27FC236}">
                <a16:creationId xmlns:a16="http://schemas.microsoft.com/office/drawing/2014/main" id="{D93C6745-F9AE-F23A-1CEA-9BCE087C0907}"/>
              </a:ext>
            </a:extLst>
          </p:cNvPr>
          <p:cNvCxnSpPr>
            <a:cxnSpLocks/>
            <a:stCxn id="86" idx="4"/>
          </p:cNvCxnSpPr>
          <p:nvPr/>
        </p:nvCxnSpPr>
        <p:spPr>
          <a:xfrm>
            <a:off x="2621881" y="5162933"/>
            <a:ext cx="312004"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sp>
        <p:nvSpPr>
          <p:cNvPr id="96" name="Oval 95">
            <a:extLst>
              <a:ext uri="{FF2B5EF4-FFF2-40B4-BE49-F238E27FC236}">
                <a16:creationId xmlns:a16="http://schemas.microsoft.com/office/drawing/2014/main" id="{47EA6601-9B77-E367-BA56-8C9F32915B0D}"/>
              </a:ext>
            </a:extLst>
          </p:cNvPr>
          <p:cNvSpPr/>
          <p:nvPr/>
        </p:nvSpPr>
        <p:spPr>
          <a:xfrm>
            <a:off x="2935750" y="4821739"/>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7" name="Straight Arrow Connector 96">
            <a:extLst>
              <a:ext uri="{FF2B5EF4-FFF2-40B4-BE49-F238E27FC236}">
                <a16:creationId xmlns:a16="http://schemas.microsoft.com/office/drawing/2014/main" id="{C53E7E28-DC8B-64DB-C326-E14B6FCD5E97}"/>
              </a:ext>
            </a:extLst>
          </p:cNvPr>
          <p:cNvCxnSpPr>
            <a:cxnSpLocks/>
            <a:stCxn id="96" idx="4"/>
          </p:cNvCxnSpPr>
          <p:nvPr/>
        </p:nvCxnSpPr>
        <p:spPr>
          <a:xfrm flipH="1">
            <a:off x="3076103" y="5162933"/>
            <a:ext cx="26435" cy="4756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8" name="Straight Arrow Connector 97">
            <a:extLst>
              <a:ext uri="{FF2B5EF4-FFF2-40B4-BE49-F238E27FC236}">
                <a16:creationId xmlns:a16="http://schemas.microsoft.com/office/drawing/2014/main" id="{162449EB-CD05-4DD7-9AD0-8381E47326EE}"/>
              </a:ext>
            </a:extLst>
          </p:cNvPr>
          <p:cNvCxnSpPr>
            <a:cxnSpLocks/>
            <a:stCxn id="96" idx="4"/>
          </p:cNvCxnSpPr>
          <p:nvPr/>
        </p:nvCxnSpPr>
        <p:spPr>
          <a:xfrm>
            <a:off x="3102538" y="5162933"/>
            <a:ext cx="109770"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99" name="TextBox 98">
                <a:extLst>
                  <a:ext uri="{FF2B5EF4-FFF2-40B4-BE49-F238E27FC236}">
                    <a16:creationId xmlns:a16="http://schemas.microsoft.com/office/drawing/2014/main" id="{16299826-B740-C6DD-E553-ED2D03B26396}"/>
                  </a:ext>
                </a:extLst>
              </p:cNvPr>
              <p:cNvSpPr txBox="1"/>
              <p:nvPr/>
            </p:nvSpPr>
            <p:spPr bwMode="auto">
              <a:xfrm>
                <a:off x="1806923" y="5626925"/>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1</m:t>
                          </m:r>
                        </m:sub>
                      </m:sSub>
                    </m:oMath>
                  </m:oMathPara>
                </a14:m>
                <a:endParaRPr lang="en-US" i="1" dirty="0">
                  <a:solidFill>
                    <a:prstClr val="black"/>
                  </a:solidFill>
                </a:endParaRPr>
              </a:p>
            </p:txBody>
          </p:sp>
        </mc:Choice>
        <mc:Fallback>
          <p:sp>
            <p:nvSpPr>
              <p:cNvPr id="99" name="TextBox 98">
                <a:extLst>
                  <a:ext uri="{FF2B5EF4-FFF2-40B4-BE49-F238E27FC236}">
                    <a16:creationId xmlns:a16="http://schemas.microsoft.com/office/drawing/2014/main" id="{16299826-B740-C6DD-E553-ED2D03B26396}"/>
                  </a:ext>
                </a:extLst>
              </p:cNvPr>
              <p:cNvSpPr txBox="1">
                <a:spLocks noRot="1" noChangeAspect="1" noMove="1" noResize="1" noEditPoints="1" noAdjustHandles="1" noChangeArrowheads="1" noChangeShapeType="1" noTextEdit="1"/>
              </p:cNvSpPr>
              <p:nvPr/>
            </p:nvSpPr>
            <p:spPr bwMode="auto">
              <a:xfrm>
                <a:off x="1806923" y="5626925"/>
                <a:ext cx="372298" cy="307777"/>
              </a:xfrm>
              <a:prstGeom prst="rect">
                <a:avLst/>
              </a:prstGeom>
              <a:blipFill>
                <a:blip r:embed="rId15"/>
                <a:stretch>
                  <a:fillRect b="-12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0" name="TextBox 99">
                <a:extLst>
                  <a:ext uri="{FF2B5EF4-FFF2-40B4-BE49-F238E27FC236}">
                    <a16:creationId xmlns:a16="http://schemas.microsoft.com/office/drawing/2014/main" id="{FDA7DF51-E640-E015-CD43-A18E298F85E7}"/>
                  </a:ext>
                </a:extLst>
              </p:cNvPr>
              <p:cNvSpPr txBox="1"/>
              <p:nvPr/>
            </p:nvSpPr>
            <p:spPr bwMode="auto">
              <a:xfrm>
                <a:off x="2438451" y="5628900"/>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2</m:t>
                          </m:r>
                        </m:sub>
                      </m:sSub>
                    </m:oMath>
                  </m:oMathPara>
                </a14:m>
                <a:endParaRPr lang="en-US" i="1" dirty="0">
                  <a:solidFill>
                    <a:prstClr val="black"/>
                  </a:solidFill>
                </a:endParaRPr>
              </a:p>
            </p:txBody>
          </p:sp>
        </mc:Choice>
        <mc:Fallback>
          <p:sp>
            <p:nvSpPr>
              <p:cNvPr id="100" name="TextBox 99">
                <a:extLst>
                  <a:ext uri="{FF2B5EF4-FFF2-40B4-BE49-F238E27FC236}">
                    <a16:creationId xmlns:a16="http://schemas.microsoft.com/office/drawing/2014/main" id="{FDA7DF51-E640-E015-CD43-A18E298F85E7}"/>
                  </a:ext>
                </a:extLst>
              </p:cNvPr>
              <p:cNvSpPr txBox="1">
                <a:spLocks noRot="1" noChangeAspect="1" noMove="1" noResize="1" noEditPoints="1" noAdjustHandles="1" noChangeArrowheads="1" noChangeShapeType="1" noTextEdit="1"/>
              </p:cNvSpPr>
              <p:nvPr/>
            </p:nvSpPr>
            <p:spPr bwMode="auto">
              <a:xfrm>
                <a:off x="2438451" y="5628900"/>
                <a:ext cx="372298" cy="307777"/>
              </a:xfrm>
              <a:prstGeom prst="rect">
                <a:avLst/>
              </a:prstGeom>
              <a:blipFill>
                <a:blip r:embed="rId16"/>
                <a:stretch>
                  <a:fillRect l="-3333" b="-16000"/>
                </a:stretch>
              </a:blipFill>
              <a:ln w="9525" algn="ctr">
                <a:noFill/>
                <a:miter lim="800000"/>
                <a:headEnd/>
                <a:tailEnd/>
              </a:ln>
              <a:effectLst/>
            </p:spPr>
            <p:txBody>
              <a:bodyPr/>
              <a:lstStyle/>
              <a:p>
                <a:r>
                  <a:rPr lang="en-US">
                    <a:noFill/>
                  </a:rPr>
                  <a:t> </a:t>
                </a:r>
              </a:p>
            </p:txBody>
          </p:sp>
        </mc:Fallback>
      </mc:AlternateContent>
      <p:cxnSp>
        <p:nvCxnSpPr>
          <p:cNvPr id="109" name="Straight Arrow Connector 108">
            <a:extLst>
              <a:ext uri="{FF2B5EF4-FFF2-40B4-BE49-F238E27FC236}">
                <a16:creationId xmlns:a16="http://schemas.microsoft.com/office/drawing/2014/main" id="{BFBDF758-684A-8905-84E6-59C5388A72FB}"/>
              </a:ext>
            </a:extLst>
          </p:cNvPr>
          <p:cNvCxnSpPr>
            <a:cxnSpLocks/>
          </p:cNvCxnSpPr>
          <p:nvPr/>
        </p:nvCxnSpPr>
        <p:spPr>
          <a:xfrm>
            <a:off x="1663992" y="5191812"/>
            <a:ext cx="162457" cy="52558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10" name="Straight Arrow Connector 109">
            <a:extLst>
              <a:ext uri="{FF2B5EF4-FFF2-40B4-BE49-F238E27FC236}">
                <a16:creationId xmlns:a16="http://schemas.microsoft.com/office/drawing/2014/main" id="{902F4C5C-D517-C359-9B03-729981366684}"/>
              </a:ext>
            </a:extLst>
          </p:cNvPr>
          <p:cNvCxnSpPr>
            <a:cxnSpLocks/>
          </p:cNvCxnSpPr>
          <p:nvPr/>
        </p:nvCxnSpPr>
        <p:spPr>
          <a:xfrm>
            <a:off x="1301272" y="5141845"/>
            <a:ext cx="525177" cy="5755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12" name="Straight Arrow Connector 111">
            <a:extLst>
              <a:ext uri="{FF2B5EF4-FFF2-40B4-BE49-F238E27FC236}">
                <a16:creationId xmlns:a16="http://schemas.microsoft.com/office/drawing/2014/main" id="{848E6C1D-38FF-241C-F9BC-3959CEE3B939}"/>
              </a:ext>
            </a:extLst>
          </p:cNvPr>
          <p:cNvCxnSpPr>
            <a:cxnSpLocks/>
          </p:cNvCxnSpPr>
          <p:nvPr/>
        </p:nvCxnSpPr>
        <p:spPr>
          <a:xfrm flipH="1">
            <a:off x="2576352" y="5191812"/>
            <a:ext cx="48954" cy="47561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13" name="Straight Arrow Connector 112">
            <a:extLst>
              <a:ext uri="{FF2B5EF4-FFF2-40B4-BE49-F238E27FC236}">
                <a16:creationId xmlns:a16="http://schemas.microsoft.com/office/drawing/2014/main" id="{855B0F8E-2B83-EF14-3877-189EF04F5B57}"/>
              </a:ext>
            </a:extLst>
          </p:cNvPr>
          <p:cNvCxnSpPr>
            <a:cxnSpLocks/>
          </p:cNvCxnSpPr>
          <p:nvPr/>
        </p:nvCxnSpPr>
        <p:spPr>
          <a:xfrm>
            <a:off x="2118523" y="5191812"/>
            <a:ext cx="457829" cy="47561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id="{0B43A630-24C4-5C54-730C-67B852D3BAE4}"/>
              </a:ext>
            </a:extLst>
          </p:cNvPr>
          <p:cNvCxnSpPr>
            <a:cxnSpLocks/>
          </p:cNvCxnSpPr>
          <p:nvPr/>
        </p:nvCxnSpPr>
        <p:spPr>
          <a:xfrm flipH="1">
            <a:off x="3079528" y="5191812"/>
            <a:ext cx="26435" cy="47561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121" name="Oval 120">
            <a:extLst>
              <a:ext uri="{FF2B5EF4-FFF2-40B4-BE49-F238E27FC236}">
                <a16:creationId xmlns:a16="http://schemas.microsoft.com/office/drawing/2014/main" id="{67461207-30E1-3A68-FE5E-FD4E3723B4B9}"/>
              </a:ext>
            </a:extLst>
          </p:cNvPr>
          <p:cNvSpPr/>
          <p:nvPr/>
        </p:nvSpPr>
        <p:spPr>
          <a:xfrm>
            <a:off x="992524" y="482585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2" name="Oval 121">
            <a:extLst>
              <a:ext uri="{FF2B5EF4-FFF2-40B4-BE49-F238E27FC236}">
                <a16:creationId xmlns:a16="http://schemas.microsoft.com/office/drawing/2014/main" id="{6331A751-ADB5-0BB0-2B56-F1C304646C9B}"/>
              </a:ext>
            </a:extLst>
          </p:cNvPr>
          <p:cNvSpPr/>
          <p:nvPr/>
        </p:nvSpPr>
        <p:spPr>
          <a:xfrm>
            <a:off x="1473181" y="482585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3" name="Oval 122">
            <a:extLst>
              <a:ext uri="{FF2B5EF4-FFF2-40B4-BE49-F238E27FC236}">
                <a16:creationId xmlns:a16="http://schemas.microsoft.com/office/drawing/2014/main" id="{DBE4678B-F45D-3A33-927A-D950C4BA9745}"/>
              </a:ext>
            </a:extLst>
          </p:cNvPr>
          <p:cNvSpPr/>
          <p:nvPr/>
        </p:nvSpPr>
        <p:spPr>
          <a:xfrm>
            <a:off x="1927712" y="482585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4" name="Oval 123">
            <a:extLst>
              <a:ext uri="{FF2B5EF4-FFF2-40B4-BE49-F238E27FC236}">
                <a16:creationId xmlns:a16="http://schemas.microsoft.com/office/drawing/2014/main" id="{2AC327E0-4FD1-F5B6-FBB4-7004669648FE}"/>
              </a:ext>
            </a:extLst>
          </p:cNvPr>
          <p:cNvSpPr/>
          <p:nvPr/>
        </p:nvSpPr>
        <p:spPr>
          <a:xfrm>
            <a:off x="2434495" y="482585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5" name="Oval 124">
            <a:extLst>
              <a:ext uri="{FF2B5EF4-FFF2-40B4-BE49-F238E27FC236}">
                <a16:creationId xmlns:a16="http://schemas.microsoft.com/office/drawing/2014/main" id="{72712627-1D0C-A5AF-808F-27FD4B0968A0}"/>
              </a:ext>
            </a:extLst>
          </p:cNvPr>
          <p:cNvSpPr/>
          <p:nvPr/>
        </p:nvSpPr>
        <p:spPr>
          <a:xfrm>
            <a:off x="2915152" y="4825855"/>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2" name="Oval 131">
            <a:extLst>
              <a:ext uri="{FF2B5EF4-FFF2-40B4-BE49-F238E27FC236}">
                <a16:creationId xmlns:a16="http://schemas.microsoft.com/office/drawing/2014/main" id="{1811B0B0-BC3E-2F97-8266-3D67CB2C1523}"/>
              </a:ext>
            </a:extLst>
          </p:cNvPr>
          <p:cNvSpPr/>
          <p:nvPr/>
        </p:nvSpPr>
        <p:spPr>
          <a:xfrm>
            <a:off x="2743104" y="6706650"/>
            <a:ext cx="333576" cy="341194"/>
          </a:xfrm>
          <a:prstGeom prst="ellipse">
            <a:avLst/>
          </a:prstGeom>
          <a:solidFill>
            <a:schemeClr val="tx1"/>
          </a:solid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36" name="TextBox 135">
                <a:extLst>
                  <a:ext uri="{FF2B5EF4-FFF2-40B4-BE49-F238E27FC236}">
                    <a16:creationId xmlns:a16="http://schemas.microsoft.com/office/drawing/2014/main" id="{C1240040-8D3B-5ADC-7D52-DA6E68D24BA0}"/>
                  </a:ext>
                </a:extLst>
              </p:cNvPr>
              <p:cNvSpPr txBox="1"/>
              <p:nvPr/>
            </p:nvSpPr>
            <p:spPr bwMode="auto">
              <a:xfrm>
                <a:off x="2723217" y="6699924"/>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i="1" dirty="0">
                  <a:solidFill>
                    <a:schemeClr val="bg1"/>
                  </a:solidFill>
                </a:endParaRPr>
              </a:p>
            </p:txBody>
          </p:sp>
        </mc:Choice>
        <mc:Fallback>
          <p:sp>
            <p:nvSpPr>
              <p:cNvPr id="136" name="TextBox 135">
                <a:extLst>
                  <a:ext uri="{FF2B5EF4-FFF2-40B4-BE49-F238E27FC236}">
                    <a16:creationId xmlns:a16="http://schemas.microsoft.com/office/drawing/2014/main" id="{C1240040-8D3B-5ADC-7D52-DA6E68D24BA0}"/>
                  </a:ext>
                </a:extLst>
              </p:cNvPr>
              <p:cNvSpPr txBox="1">
                <a:spLocks noRot="1" noChangeAspect="1" noMove="1" noResize="1" noEditPoints="1" noAdjustHandles="1" noChangeArrowheads="1" noChangeShapeType="1" noTextEdit="1"/>
              </p:cNvSpPr>
              <p:nvPr/>
            </p:nvSpPr>
            <p:spPr bwMode="auto">
              <a:xfrm>
                <a:off x="2723217" y="6699924"/>
                <a:ext cx="372298" cy="307777"/>
              </a:xfrm>
              <a:prstGeom prst="rect">
                <a:avLst/>
              </a:prstGeom>
              <a:blipFill>
                <a:blip r:embed="rId17"/>
                <a:stretch>
                  <a:fillRect b="-4000"/>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53351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wheel(1)">
                                      <p:cBhvr>
                                        <p:cTn id="11" dur="1000"/>
                                        <p:tgtEl>
                                          <p:spTgt spid="13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15"/>
                                        </p:tgtEl>
                                        <p:attrNameLst>
                                          <p:attrName>style.visibility</p:attrName>
                                        </p:attrNameLst>
                                      </p:cBhvr>
                                      <p:to>
                                        <p:strVal val="visible"/>
                                      </p:to>
                                    </p:set>
                                    <p:animEffect transition="in" filter="wipe(down)">
                                      <p:cBhvr>
                                        <p:cTn id="15" dur="500"/>
                                        <p:tgtEl>
                                          <p:spTgt spid="215"/>
                                        </p:tgtEl>
                                      </p:cBhvr>
                                    </p:animEffect>
                                  </p:childTnLst>
                                </p:cTn>
                              </p:par>
                              <p:par>
                                <p:cTn id="16" presetID="22" presetClass="entr" presetSubtype="4" fill="hold" nodeType="withEffect">
                                  <p:stCondLst>
                                    <p:cond delay="0"/>
                                  </p:stCondLst>
                                  <p:childTnLst>
                                    <p:set>
                                      <p:cBhvr>
                                        <p:cTn id="17" dur="1" fill="hold">
                                          <p:stCondLst>
                                            <p:cond delay="0"/>
                                          </p:stCondLst>
                                        </p:cTn>
                                        <p:tgtEl>
                                          <p:spTgt spid="216"/>
                                        </p:tgtEl>
                                        <p:attrNameLst>
                                          <p:attrName>style.visibility</p:attrName>
                                        </p:attrNameLst>
                                      </p:cBhvr>
                                      <p:to>
                                        <p:strVal val="visible"/>
                                      </p:to>
                                    </p:set>
                                    <p:animEffect transition="in" filter="wipe(down)">
                                      <p:cBhvr>
                                        <p:cTn id="18" dur="500"/>
                                        <p:tgtEl>
                                          <p:spTgt spid="216"/>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21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17"/>
                                        </p:tgtEl>
                                        <p:attrNameLst>
                                          <p:attrName>style.visibility</p:attrName>
                                        </p:attrNameLst>
                                      </p:cBhvr>
                                      <p:to>
                                        <p:strVal val="visible"/>
                                      </p:to>
                                    </p:se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222"/>
                                        </p:tgtEl>
                                        <p:attrNameLst>
                                          <p:attrName>style.visibility</p:attrName>
                                        </p:attrNameLst>
                                      </p:cBhvr>
                                      <p:to>
                                        <p:strVal val="visible"/>
                                      </p:to>
                                    </p:set>
                                    <p:animEffect transition="in" filter="wipe(down)">
                                      <p:cBhvr>
                                        <p:cTn id="27" dur="500"/>
                                        <p:tgtEl>
                                          <p:spTgt spid="222"/>
                                        </p:tgtEl>
                                      </p:cBhvr>
                                    </p:animEffect>
                                  </p:childTnLst>
                                </p:cTn>
                              </p:par>
                              <p:par>
                                <p:cTn id="28" presetID="22" presetClass="entr" presetSubtype="4" fill="hold" nodeType="withEffect">
                                  <p:stCondLst>
                                    <p:cond delay="0"/>
                                  </p:stCondLst>
                                  <p:childTnLst>
                                    <p:set>
                                      <p:cBhvr>
                                        <p:cTn id="29" dur="1" fill="hold">
                                          <p:stCondLst>
                                            <p:cond delay="0"/>
                                          </p:stCondLst>
                                        </p:cTn>
                                        <p:tgtEl>
                                          <p:spTgt spid="221"/>
                                        </p:tgtEl>
                                        <p:attrNameLst>
                                          <p:attrName>style.visibility</p:attrName>
                                        </p:attrNameLst>
                                      </p:cBhvr>
                                      <p:to>
                                        <p:strVal val="visible"/>
                                      </p:to>
                                    </p:set>
                                    <p:animEffect transition="in" filter="wipe(down)">
                                      <p:cBhvr>
                                        <p:cTn id="30" dur="500"/>
                                        <p:tgtEl>
                                          <p:spTgt spid="221"/>
                                        </p:tgtEl>
                                      </p:cBhvr>
                                    </p:animEffect>
                                  </p:childTnLst>
                                </p:cTn>
                              </p:par>
                              <p:par>
                                <p:cTn id="31" presetID="22" presetClass="entr" presetSubtype="4" fill="hold" nodeType="withEffect">
                                  <p:stCondLst>
                                    <p:cond delay="0"/>
                                  </p:stCondLst>
                                  <p:childTnLst>
                                    <p:set>
                                      <p:cBhvr>
                                        <p:cTn id="32" dur="1" fill="hold">
                                          <p:stCondLst>
                                            <p:cond delay="0"/>
                                          </p:stCondLst>
                                        </p:cTn>
                                        <p:tgtEl>
                                          <p:spTgt spid="220"/>
                                        </p:tgtEl>
                                        <p:attrNameLst>
                                          <p:attrName>style.visibility</p:attrName>
                                        </p:attrNameLst>
                                      </p:cBhvr>
                                      <p:to>
                                        <p:strVal val="visible"/>
                                      </p:to>
                                    </p:set>
                                    <p:animEffect transition="in" filter="wipe(down)">
                                      <p:cBhvr>
                                        <p:cTn id="33" dur="500"/>
                                        <p:tgtEl>
                                          <p:spTgt spid="220"/>
                                        </p:tgtEl>
                                      </p:cBhvr>
                                    </p:animEffect>
                                  </p:childTnLst>
                                </p:cTn>
                              </p:par>
                              <p:par>
                                <p:cTn id="34" presetID="22" presetClass="entr" presetSubtype="4" fill="hold" nodeType="withEffect">
                                  <p:stCondLst>
                                    <p:cond delay="0"/>
                                  </p:stCondLst>
                                  <p:childTnLst>
                                    <p:set>
                                      <p:cBhvr>
                                        <p:cTn id="35" dur="1" fill="hold">
                                          <p:stCondLst>
                                            <p:cond delay="0"/>
                                          </p:stCondLst>
                                        </p:cTn>
                                        <p:tgtEl>
                                          <p:spTgt spid="219"/>
                                        </p:tgtEl>
                                        <p:attrNameLst>
                                          <p:attrName>style.visibility</p:attrName>
                                        </p:attrNameLst>
                                      </p:cBhvr>
                                      <p:to>
                                        <p:strVal val="visible"/>
                                      </p:to>
                                    </p:set>
                                    <p:animEffect transition="in" filter="wipe(down)">
                                      <p:cBhvr>
                                        <p:cTn id="36" dur="500"/>
                                        <p:tgtEl>
                                          <p:spTgt spid="219"/>
                                        </p:tgtEl>
                                      </p:cBhvr>
                                    </p:animEffect>
                                  </p:childTnLst>
                                </p:cTn>
                              </p:par>
                            </p:childTnLst>
                          </p:cTn>
                        </p:par>
                        <p:par>
                          <p:cTn id="37" fill="hold">
                            <p:stCondLst>
                              <p:cond delay="2000"/>
                            </p:stCondLst>
                            <p:childTnLst>
                              <p:par>
                                <p:cTn id="38" presetID="21" presetClass="entr" presetSubtype="1" fill="hold" grpId="0" nodeType="afterEffect">
                                  <p:stCondLst>
                                    <p:cond delay="0"/>
                                  </p:stCondLst>
                                  <p:childTnLst>
                                    <p:set>
                                      <p:cBhvr>
                                        <p:cTn id="39" dur="1" fill="hold">
                                          <p:stCondLst>
                                            <p:cond delay="0"/>
                                          </p:stCondLst>
                                        </p:cTn>
                                        <p:tgtEl>
                                          <p:spTgt spid="183"/>
                                        </p:tgtEl>
                                        <p:attrNameLst>
                                          <p:attrName>style.visibility</p:attrName>
                                        </p:attrNameLst>
                                      </p:cBhvr>
                                      <p:to>
                                        <p:strVal val="visible"/>
                                      </p:to>
                                    </p:set>
                                    <p:animEffect transition="in" filter="wheel(1)">
                                      <p:cBhvr>
                                        <p:cTn id="40" dur="1000"/>
                                        <p:tgtEl>
                                          <p:spTgt spid="183"/>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84"/>
                                        </p:tgtEl>
                                        <p:attrNameLst>
                                          <p:attrName>style.visibility</p:attrName>
                                        </p:attrNameLst>
                                      </p:cBhvr>
                                      <p:to>
                                        <p:strVal val="visible"/>
                                      </p:to>
                                    </p:set>
                                    <p:animEffect transition="in" filter="wheel(1)">
                                      <p:cBhvr>
                                        <p:cTn id="43" dur="1000"/>
                                        <p:tgtEl>
                                          <p:spTgt spid="184"/>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86"/>
                                        </p:tgtEl>
                                        <p:attrNameLst>
                                          <p:attrName>style.visibility</p:attrName>
                                        </p:attrNameLst>
                                      </p:cBhvr>
                                      <p:to>
                                        <p:strVal val="visible"/>
                                      </p:to>
                                    </p:set>
                                    <p:animEffect transition="in" filter="wheel(1)">
                                      <p:cBhvr>
                                        <p:cTn id="46" dur="1000"/>
                                        <p:tgtEl>
                                          <p:spTgt spid="186"/>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85"/>
                                        </p:tgtEl>
                                        <p:attrNameLst>
                                          <p:attrName>style.visibility</p:attrName>
                                        </p:attrNameLst>
                                      </p:cBhvr>
                                      <p:to>
                                        <p:strVal val="visible"/>
                                      </p:to>
                                    </p:set>
                                    <p:animEffect transition="in" filter="wheel(1)">
                                      <p:cBhvr>
                                        <p:cTn id="49" dur="1000"/>
                                        <p:tgtEl>
                                          <p:spTgt spid="185"/>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8"/>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down)">
                                      <p:cBhvr>
                                        <p:cTn id="68" dur="290">
                                          <p:stCondLst>
                                            <p:cond delay="0"/>
                                          </p:stCondLst>
                                        </p:cTn>
                                        <p:tgtEl>
                                          <p:spTgt spid="2"/>
                                        </p:tgtEl>
                                      </p:cBhvr>
                                    </p:animEffect>
                                    <p:anim calcmode="lin" valueType="num">
                                      <p:cBhvr>
                                        <p:cTn id="69"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0"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1"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72"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73"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74" dur="13">
                                          <p:stCondLst>
                                            <p:cond delay="325"/>
                                          </p:stCondLst>
                                        </p:cTn>
                                        <p:tgtEl>
                                          <p:spTgt spid="2"/>
                                        </p:tgtEl>
                                      </p:cBhvr>
                                      <p:to x="100000" y="60000"/>
                                    </p:animScale>
                                    <p:animScale>
                                      <p:cBhvr>
                                        <p:cTn id="75" dur="83" decel="50000">
                                          <p:stCondLst>
                                            <p:cond delay="338"/>
                                          </p:stCondLst>
                                        </p:cTn>
                                        <p:tgtEl>
                                          <p:spTgt spid="2"/>
                                        </p:tgtEl>
                                      </p:cBhvr>
                                      <p:to x="100000" y="100000"/>
                                    </p:animScale>
                                    <p:animScale>
                                      <p:cBhvr>
                                        <p:cTn id="76" dur="13">
                                          <p:stCondLst>
                                            <p:cond delay="656"/>
                                          </p:stCondLst>
                                        </p:cTn>
                                        <p:tgtEl>
                                          <p:spTgt spid="2"/>
                                        </p:tgtEl>
                                      </p:cBhvr>
                                      <p:to x="100000" y="80000"/>
                                    </p:animScale>
                                    <p:animScale>
                                      <p:cBhvr>
                                        <p:cTn id="77" dur="83" decel="50000">
                                          <p:stCondLst>
                                            <p:cond delay="669"/>
                                          </p:stCondLst>
                                        </p:cTn>
                                        <p:tgtEl>
                                          <p:spTgt spid="2"/>
                                        </p:tgtEl>
                                      </p:cBhvr>
                                      <p:to x="100000" y="100000"/>
                                    </p:animScale>
                                    <p:animScale>
                                      <p:cBhvr>
                                        <p:cTn id="78" dur="13">
                                          <p:stCondLst>
                                            <p:cond delay="821"/>
                                          </p:stCondLst>
                                        </p:cTn>
                                        <p:tgtEl>
                                          <p:spTgt spid="2"/>
                                        </p:tgtEl>
                                      </p:cBhvr>
                                      <p:to x="100000" y="90000"/>
                                    </p:animScale>
                                    <p:animScale>
                                      <p:cBhvr>
                                        <p:cTn id="79" dur="83" decel="50000">
                                          <p:stCondLst>
                                            <p:cond delay="834"/>
                                          </p:stCondLst>
                                        </p:cTn>
                                        <p:tgtEl>
                                          <p:spTgt spid="2"/>
                                        </p:tgtEl>
                                      </p:cBhvr>
                                      <p:to x="100000" y="100000"/>
                                    </p:animScale>
                                    <p:animScale>
                                      <p:cBhvr>
                                        <p:cTn id="80" dur="13">
                                          <p:stCondLst>
                                            <p:cond delay="904"/>
                                          </p:stCondLst>
                                        </p:cTn>
                                        <p:tgtEl>
                                          <p:spTgt spid="2"/>
                                        </p:tgtEl>
                                      </p:cBhvr>
                                      <p:to x="100000" y="95000"/>
                                    </p:animScale>
                                    <p:animScale>
                                      <p:cBhvr>
                                        <p:cTn id="81" dur="83" decel="50000">
                                          <p:stCondLst>
                                            <p:cond delay="917"/>
                                          </p:stCondLst>
                                        </p:cTn>
                                        <p:tgtEl>
                                          <p:spTgt spid="2"/>
                                        </p:tgtEl>
                                      </p:cBhvr>
                                      <p:to x="100000" y="100000"/>
                                    </p:animScale>
                                  </p:childTnLst>
                                </p:cTn>
                              </p:par>
                            </p:childTnLst>
                          </p:cTn>
                        </p:par>
                        <p:par>
                          <p:cTn id="82" fill="hold">
                            <p:stCondLst>
                              <p:cond delay="1000"/>
                            </p:stCondLst>
                            <p:childTnLst>
                              <p:par>
                                <p:cTn id="83" presetID="0" presetClass="path" presetSubtype="0" accel="50000" decel="50000" fill="hold" grpId="1" nodeType="afterEffect">
                                  <p:stCondLst>
                                    <p:cond delay="0"/>
                                  </p:stCondLst>
                                  <p:childTnLst>
                                    <p:animMotion origin="layout" path="M 1.49282E-6 -1.75618E-7 L 0.07527 0.09986 C 0.08079 0.12681 0.0901 0.16337 0.09579 0.19032 C 0.11519 0.21626 0.15054 0.23729 0.17027 0.26322 " pathEditMode="relative" rAng="0" ptsTypes="AAAA">
                                      <p:cBhvr>
                                        <p:cTn id="84" dur="1500" fill="hold"/>
                                        <p:tgtEl>
                                          <p:spTgt spid="2"/>
                                        </p:tgtEl>
                                        <p:attrNameLst>
                                          <p:attrName>ppt_x</p:attrName>
                                          <p:attrName>ppt_y</p:attrName>
                                        </p:attrNameLst>
                                      </p:cBhvr>
                                      <p:rCtr x="8506" y="13151"/>
                                    </p:animMotion>
                                  </p:childTnLst>
                                </p:cTn>
                              </p:par>
                            </p:childTnLst>
                          </p:cTn>
                        </p:par>
                        <p:par>
                          <p:cTn id="85" fill="hold">
                            <p:stCondLst>
                              <p:cond delay="2500"/>
                            </p:stCondLst>
                            <p:childTnLst>
                              <p:par>
                                <p:cTn id="86" presetID="26" presetClass="entr" presetSubtype="0" fill="hold" grpId="0" nodeType="afterEffect">
                                  <p:stCondLst>
                                    <p:cond delay="0"/>
                                  </p:stCondLst>
                                  <p:childTnLst>
                                    <p:set>
                                      <p:cBhvr>
                                        <p:cTn id="87" dur="1" fill="hold">
                                          <p:stCondLst>
                                            <p:cond delay="0"/>
                                          </p:stCondLst>
                                        </p:cTn>
                                        <p:tgtEl>
                                          <p:spTgt spid="3"/>
                                        </p:tgtEl>
                                        <p:attrNameLst>
                                          <p:attrName>style.visibility</p:attrName>
                                        </p:attrNameLst>
                                      </p:cBhvr>
                                      <p:to>
                                        <p:strVal val="visible"/>
                                      </p:to>
                                    </p:set>
                                    <p:animEffect transition="in" filter="wipe(down)">
                                      <p:cBhvr>
                                        <p:cTn id="88" dur="290">
                                          <p:stCondLst>
                                            <p:cond delay="0"/>
                                          </p:stCondLst>
                                        </p:cTn>
                                        <p:tgtEl>
                                          <p:spTgt spid="3"/>
                                        </p:tgtEl>
                                      </p:cBhvr>
                                    </p:animEffect>
                                    <p:anim calcmode="lin" valueType="num">
                                      <p:cBhvr>
                                        <p:cTn id="89"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0"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91"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92"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93"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94" dur="13">
                                          <p:stCondLst>
                                            <p:cond delay="325"/>
                                          </p:stCondLst>
                                        </p:cTn>
                                        <p:tgtEl>
                                          <p:spTgt spid="3"/>
                                        </p:tgtEl>
                                      </p:cBhvr>
                                      <p:to x="100000" y="60000"/>
                                    </p:animScale>
                                    <p:animScale>
                                      <p:cBhvr>
                                        <p:cTn id="95" dur="83" decel="50000">
                                          <p:stCondLst>
                                            <p:cond delay="338"/>
                                          </p:stCondLst>
                                        </p:cTn>
                                        <p:tgtEl>
                                          <p:spTgt spid="3"/>
                                        </p:tgtEl>
                                      </p:cBhvr>
                                      <p:to x="100000" y="100000"/>
                                    </p:animScale>
                                    <p:animScale>
                                      <p:cBhvr>
                                        <p:cTn id="96" dur="13">
                                          <p:stCondLst>
                                            <p:cond delay="656"/>
                                          </p:stCondLst>
                                        </p:cTn>
                                        <p:tgtEl>
                                          <p:spTgt spid="3"/>
                                        </p:tgtEl>
                                      </p:cBhvr>
                                      <p:to x="100000" y="80000"/>
                                    </p:animScale>
                                    <p:animScale>
                                      <p:cBhvr>
                                        <p:cTn id="97" dur="83" decel="50000">
                                          <p:stCondLst>
                                            <p:cond delay="669"/>
                                          </p:stCondLst>
                                        </p:cTn>
                                        <p:tgtEl>
                                          <p:spTgt spid="3"/>
                                        </p:tgtEl>
                                      </p:cBhvr>
                                      <p:to x="100000" y="100000"/>
                                    </p:animScale>
                                    <p:animScale>
                                      <p:cBhvr>
                                        <p:cTn id="98" dur="13">
                                          <p:stCondLst>
                                            <p:cond delay="821"/>
                                          </p:stCondLst>
                                        </p:cTn>
                                        <p:tgtEl>
                                          <p:spTgt spid="3"/>
                                        </p:tgtEl>
                                      </p:cBhvr>
                                      <p:to x="100000" y="90000"/>
                                    </p:animScale>
                                    <p:animScale>
                                      <p:cBhvr>
                                        <p:cTn id="99" dur="83" decel="50000">
                                          <p:stCondLst>
                                            <p:cond delay="834"/>
                                          </p:stCondLst>
                                        </p:cTn>
                                        <p:tgtEl>
                                          <p:spTgt spid="3"/>
                                        </p:tgtEl>
                                      </p:cBhvr>
                                      <p:to x="100000" y="100000"/>
                                    </p:animScale>
                                    <p:animScale>
                                      <p:cBhvr>
                                        <p:cTn id="100" dur="13">
                                          <p:stCondLst>
                                            <p:cond delay="904"/>
                                          </p:stCondLst>
                                        </p:cTn>
                                        <p:tgtEl>
                                          <p:spTgt spid="3"/>
                                        </p:tgtEl>
                                      </p:cBhvr>
                                      <p:to x="100000" y="95000"/>
                                    </p:animScale>
                                    <p:animScale>
                                      <p:cBhvr>
                                        <p:cTn id="101" dur="83" decel="50000">
                                          <p:stCondLst>
                                            <p:cond delay="917"/>
                                          </p:stCondLst>
                                        </p:cTn>
                                        <p:tgtEl>
                                          <p:spTgt spid="3"/>
                                        </p:tgtEl>
                                      </p:cBhvr>
                                      <p:to x="100000" y="100000"/>
                                    </p:animScale>
                                  </p:childTnLst>
                                </p:cTn>
                              </p:par>
                            </p:childTnLst>
                          </p:cTn>
                        </p:par>
                        <p:par>
                          <p:cTn id="102" fill="hold">
                            <p:stCondLst>
                              <p:cond delay="3500"/>
                            </p:stCondLst>
                            <p:childTnLst>
                              <p:par>
                                <p:cTn id="103" presetID="0" presetClass="path" presetSubtype="0" accel="50000" decel="50000" fill="hold" grpId="1" nodeType="afterEffect">
                                  <p:stCondLst>
                                    <p:cond delay="0"/>
                                  </p:stCondLst>
                                  <p:childTnLst>
                                    <p:animMotion origin="layout" path="M 5.72826E-7 -1.7623E-6 L 0.0161 0.10394 " pathEditMode="relative" rAng="0" ptsTypes="AA">
                                      <p:cBhvr>
                                        <p:cTn id="104" dur="1250" fill="hold"/>
                                        <p:tgtEl>
                                          <p:spTgt spid="3"/>
                                        </p:tgtEl>
                                        <p:attrNameLst>
                                          <p:attrName>ppt_x</p:attrName>
                                          <p:attrName>ppt_y</p:attrName>
                                        </p:attrNameLst>
                                      </p:cBhvr>
                                      <p:rCtr x="805" y="5187"/>
                                    </p:animMotion>
                                  </p:childTnLst>
                                </p:cTn>
                              </p:par>
                            </p:childTnLst>
                          </p:cTn>
                        </p:par>
                        <p:par>
                          <p:cTn id="105" fill="hold">
                            <p:stCondLst>
                              <p:cond delay="4750"/>
                            </p:stCondLst>
                            <p:childTnLst>
                              <p:par>
                                <p:cTn id="106" presetID="26" presetClass="entr" presetSubtype="0" fill="hold" grpId="0" nodeType="after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wipe(down)">
                                      <p:cBhvr>
                                        <p:cTn id="108" dur="290">
                                          <p:stCondLst>
                                            <p:cond delay="0"/>
                                          </p:stCondLst>
                                        </p:cTn>
                                        <p:tgtEl>
                                          <p:spTgt spid="4"/>
                                        </p:tgtEl>
                                      </p:cBhvr>
                                    </p:animEffect>
                                    <p:anim calcmode="lin" valueType="num">
                                      <p:cBhvr>
                                        <p:cTn id="109"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10"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11"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2"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13"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14" dur="13">
                                          <p:stCondLst>
                                            <p:cond delay="325"/>
                                          </p:stCondLst>
                                        </p:cTn>
                                        <p:tgtEl>
                                          <p:spTgt spid="4"/>
                                        </p:tgtEl>
                                      </p:cBhvr>
                                      <p:to x="100000" y="60000"/>
                                    </p:animScale>
                                    <p:animScale>
                                      <p:cBhvr>
                                        <p:cTn id="115" dur="83" decel="50000">
                                          <p:stCondLst>
                                            <p:cond delay="338"/>
                                          </p:stCondLst>
                                        </p:cTn>
                                        <p:tgtEl>
                                          <p:spTgt spid="4"/>
                                        </p:tgtEl>
                                      </p:cBhvr>
                                      <p:to x="100000" y="100000"/>
                                    </p:animScale>
                                    <p:animScale>
                                      <p:cBhvr>
                                        <p:cTn id="116" dur="13">
                                          <p:stCondLst>
                                            <p:cond delay="656"/>
                                          </p:stCondLst>
                                        </p:cTn>
                                        <p:tgtEl>
                                          <p:spTgt spid="4"/>
                                        </p:tgtEl>
                                      </p:cBhvr>
                                      <p:to x="100000" y="80000"/>
                                    </p:animScale>
                                    <p:animScale>
                                      <p:cBhvr>
                                        <p:cTn id="117" dur="83" decel="50000">
                                          <p:stCondLst>
                                            <p:cond delay="669"/>
                                          </p:stCondLst>
                                        </p:cTn>
                                        <p:tgtEl>
                                          <p:spTgt spid="4"/>
                                        </p:tgtEl>
                                      </p:cBhvr>
                                      <p:to x="100000" y="100000"/>
                                    </p:animScale>
                                    <p:animScale>
                                      <p:cBhvr>
                                        <p:cTn id="118" dur="13">
                                          <p:stCondLst>
                                            <p:cond delay="821"/>
                                          </p:stCondLst>
                                        </p:cTn>
                                        <p:tgtEl>
                                          <p:spTgt spid="4"/>
                                        </p:tgtEl>
                                      </p:cBhvr>
                                      <p:to x="100000" y="90000"/>
                                    </p:animScale>
                                    <p:animScale>
                                      <p:cBhvr>
                                        <p:cTn id="119" dur="83" decel="50000">
                                          <p:stCondLst>
                                            <p:cond delay="834"/>
                                          </p:stCondLst>
                                        </p:cTn>
                                        <p:tgtEl>
                                          <p:spTgt spid="4"/>
                                        </p:tgtEl>
                                      </p:cBhvr>
                                      <p:to x="100000" y="100000"/>
                                    </p:animScale>
                                    <p:animScale>
                                      <p:cBhvr>
                                        <p:cTn id="120" dur="13">
                                          <p:stCondLst>
                                            <p:cond delay="904"/>
                                          </p:stCondLst>
                                        </p:cTn>
                                        <p:tgtEl>
                                          <p:spTgt spid="4"/>
                                        </p:tgtEl>
                                      </p:cBhvr>
                                      <p:to x="100000" y="95000"/>
                                    </p:animScale>
                                    <p:animScale>
                                      <p:cBhvr>
                                        <p:cTn id="121" dur="83" decel="50000">
                                          <p:stCondLst>
                                            <p:cond delay="917"/>
                                          </p:stCondLst>
                                        </p:cTn>
                                        <p:tgtEl>
                                          <p:spTgt spid="4"/>
                                        </p:tgtEl>
                                      </p:cBhvr>
                                      <p:to x="100000" y="100000"/>
                                    </p:animScale>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5"/>
                                        </p:tgtEl>
                                        <p:attrNameLst>
                                          <p:attrName>style.visibility</p:attrName>
                                        </p:attrNameLst>
                                      </p:cBhvr>
                                      <p:to>
                                        <p:strVal val="visible"/>
                                      </p:to>
                                    </p:set>
                                    <p:animEffect transition="in" filter="fade">
                                      <p:cBhvr>
                                        <p:cTn id="126" dur="1000"/>
                                        <p:tgtEl>
                                          <p:spTgt spid="5"/>
                                        </p:tgtEl>
                                      </p:cBhvr>
                                    </p:animEffect>
                                    <p:anim calcmode="lin" valueType="num">
                                      <p:cBhvr>
                                        <p:cTn id="127" dur="1000" fill="hold"/>
                                        <p:tgtEl>
                                          <p:spTgt spid="5"/>
                                        </p:tgtEl>
                                        <p:attrNameLst>
                                          <p:attrName>ppt_x</p:attrName>
                                        </p:attrNameLst>
                                      </p:cBhvr>
                                      <p:tavLst>
                                        <p:tav tm="0">
                                          <p:val>
                                            <p:strVal val="#ppt_x"/>
                                          </p:val>
                                        </p:tav>
                                        <p:tav tm="100000">
                                          <p:val>
                                            <p:strVal val="#ppt_x"/>
                                          </p:val>
                                        </p:tav>
                                      </p:tavLst>
                                    </p:anim>
                                    <p:anim calcmode="lin" valueType="num">
                                      <p:cBhvr>
                                        <p:cTn id="1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grpId="0" nodeType="clickEffect">
                                  <p:stCondLst>
                                    <p:cond delay="0"/>
                                  </p:stCondLst>
                                  <p:childTnLst>
                                    <p:set>
                                      <p:cBhvr>
                                        <p:cTn id="132" dur="1" fill="hold">
                                          <p:stCondLst>
                                            <p:cond delay="0"/>
                                          </p:stCondLst>
                                        </p:cTn>
                                        <p:tgtEl>
                                          <p:spTgt spid="9"/>
                                        </p:tgtEl>
                                        <p:attrNameLst>
                                          <p:attrName>style.visibility</p:attrName>
                                        </p:attrNameLst>
                                      </p:cBhvr>
                                      <p:to>
                                        <p:strVal val="visible"/>
                                      </p:to>
                                    </p:set>
                                    <p:animEffect transition="in" filter="wipe(down)">
                                      <p:cBhvr>
                                        <p:cTn id="133" dur="290">
                                          <p:stCondLst>
                                            <p:cond delay="0"/>
                                          </p:stCondLst>
                                        </p:cTn>
                                        <p:tgtEl>
                                          <p:spTgt spid="9"/>
                                        </p:tgtEl>
                                      </p:cBhvr>
                                    </p:animEffect>
                                    <p:anim calcmode="lin" valueType="num">
                                      <p:cBhvr>
                                        <p:cTn id="134"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35"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36"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37"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38"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39" dur="13">
                                          <p:stCondLst>
                                            <p:cond delay="325"/>
                                          </p:stCondLst>
                                        </p:cTn>
                                        <p:tgtEl>
                                          <p:spTgt spid="9"/>
                                        </p:tgtEl>
                                      </p:cBhvr>
                                      <p:to x="100000" y="60000"/>
                                    </p:animScale>
                                    <p:animScale>
                                      <p:cBhvr>
                                        <p:cTn id="140" dur="83" decel="50000">
                                          <p:stCondLst>
                                            <p:cond delay="338"/>
                                          </p:stCondLst>
                                        </p:cTn>
                                        <p:tgtEl>
                                          <p:spTgt spid="9"/>
                                        </p:tgtEl>
                                      </p:cBhvr>
                                      <p:to x="100000" y="100000"/>
                                    </p:animScale>
                                    <p:animScale>
                                      <p:cBhvr>
                                        <p:cTn id="141" dur="13">
                                          <p:stCondLst>
                                            <p:cond delay="656"/>
                                          </p:stCondLst>
                                        </p:cTn>
                                        <p:tgtEl>
                                          <p:spTgt spid="9"/>
                                        </p:tgtEl>
                                      </p:cBhvr>
                                      <p:to x="100000" y="80000"/>
                                    </p:animScale>
                                    <p:animScale>
                                      <p:cBhvr>
                                        <p:cTn id="142" dur="83" decel="50000">
                                          <p:stCondLst>
                                            <p:cond delay="669"/>
                                          </p:stCondLst>
                                        </p:cTn>
                                        <p:tgtEl>
                                          <p:spTgt spid="9"/>
                                        </p:tgtEl>
                                      </p:cBhvr>
                                      <p:to x="100000" y="100000"/>
                                    </p:animScale>
                                    <p:animScale>
                                      <p:cBhvr>
                                        <p:cTn id="143" dur="13">
                                          <p:stCondLst>
                                            <p:cond delay="821"/>
                                          </p:stCondLst>
                                        </p:cTn>
                                        <p:tgtEl>
                                          <p:spTgt spid="9"/>
                                        </p:tgtEl>
                                      </p:cBhvr>
                                      <p:to x="100000" y="90000"/>
                                    </p:animScale>
                                    <p:animScale>
                                      <p:cBhvr>
                                        <p:cTn id="144" dur="83" decel="50000">
                                          <p:stCondLst>
                                            <p:cond delay="834"/>
                                          </p:stCondLst>
                                        </p:cTn>
                                        <p:tgtEl>
                                          <p:spTgt spid="9"/>
                                        </p:tgtEl>
                                      </p:cBhvr>
                                      <p:to x="100000" y="100000"/>
                                    </p:animScale>
                                    <p:animScale>
                                      <p:cBhvr>
                                        <p:cTn id="145" dur="13">
                                          <p:stCondLst>
                                            <p:cond delay="904"/>
                                          </p:stCondLst>
                                        </p:cTn>
                                        <p:tgtEl>
                                          <p:spTgt spid="9"/>
                                        </p:tgtEl>
                                      </p:cBhvr>
                                      <p:to x="100000" y="95000"/>
                                    </p:animScale>
                                    <p:animScale>
                                      <p:cBhvr>
                                        <p:cTn id="146" dur="83" decel="50000">
                                          <p:stCondLst>
                                            <p:cond delay="917"/>
                                          </p:stCondLst>
                                        </p:cTn>
                                        <p:tgtEl>
                                          <p:spTgt spid="9"/>
                                        </p:tgtEl>
                                      </p:cBhvr>
                                      <p:to x="100000" y="100000"/>
                                    </p:animScale>
                                  </p:childTnLst>
                                </p:cTn>
                              </p:par>
                            </p:childTnLst>
                          </p:cTn>
                        </p:par>
                        <p:par>
                          <p:cTn id="147" fill="hold">
                            <p:stCondLst>
                              <p:cond delay="1000"/>
                            </p:stCondLst>
                            <p:childTnLst>
                              <p:par>
                                <p:cTn id="148" presetID="0" presetClass="path" presetSubtype="0" accel="50000" decel="50000" fill="hold" grpId="1" nodeType="afterEffect">
                                  <p:stCondLst>
                                    <p:cond delay="0"/>
                                  </p:stCondLst>
                                  <p:childTnLst>
                                    <p:animMotion origin="layout" path="M 4.27647E-6 -2.79559E-6 C 0.00331 0.07188 0.00157 0.07862 0.00631 0.10476 " pathEditMode="relative" rAng="0" ptsTypes="AA">
                                      <p:cBhvr>
                                        <p:cTn id="149" dur="750" fill="hold"/>
                                        <p:tgtEl>
                                          <p:spTgt spid="9"/>
                                        </p:tgtEl>
                                        <p:attrNameLst>
                                          <p:attrName>ppt_x</p:attrName>
                                          <p:attrName>ppt_y</p:attrName>
                                        </p:attrNameLst>
                                      </p:cBhvr>
                                      <p:rCtr x="316" y="5228"/>
                                    </p:animMotion>
                                  </p:childTnLst>
                                </p:cTn>
                              </p:par>
                            </p:childTnLst>
                          </p:cTn>
                        </p:par>
                        <p:par>
                          <p:cTn id="150" fill="hold">
                            <p:stCondLst>
                              <p:cond delay="1750"/>
                            </p:stCondLst>
                            <p:childTnLst>
                              <p:par>
                                <p:cTn id="151" presetID="26" presetClass="entr" presetSubtype="0" fill="hold" grpId="0" nodeType="afterEffect">
                                  <p:stCondLst>
                                    <p:cond delay="0"/>
                                  </p:stCondLst>
                                  <p:childTnLst>
                                    <p:set>
                                      <p:cBhvr>
                                        <p:cTn id="152" dur="1" fill="hold">
                                          <p:stCondLst>
                                            <p:cond delay="0"/>
                                          </p:stCondLst>
                                        </p:cTn>
                                        <p:tgtEl>
                                          <p:spTgt spid="10"/>
                                        </p:tgtEl>
                                        <p:attrNameLst>
                                          <p:attrName>style.visibility</p:attrName>
                                        </p:attrNameLst>
                                      </p:cBhvr>
                                      <p:to>
                                        <p:strVal val="visible"/>
                                      </p:to>
                                    </p:set>
                                    <p:animEffect transition="in" filter="wipe(down)">
                                      <p:cBhvr>
                                        <p:cTn id="153" dur="290">
                                          <p:stCondLst>
                                            <p:cond delay="0"/>
                                          </p:stCondLst>
                                        </p:cTn>
                                        <p:tgtEl>
                                          <p:spTgt spid="10"/>
                                        </p:tgtEl>
                                      </p:cBhvr>
                                    </p:animEffect>
                                    <p:anim calcmode="lin" valueType="num">
                                      <p:cBhvr>
                                        <p:cTn id="15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5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5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5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59" dur="13">
                                          <p:stCondLst>
                                            <p:cond delay="325"/>
                                          </p:stCondLst>
                                        </p:cTn>
                                        <p:tgtEl>
                                          <p:spTgt spid="10"/>
                                        </p:tgtEl>
                                      </p:cBhvr>
                                      <p:to x="100000" y="60000"/>
                                    </p:animScale>
                                    <p:animScale>
                                      <p:cBhvr>
                                        <p:cTn id="160" dur="83" decel="50000">
                                          <p:stCondLst>
                                            <p:cond delay="338"/>
                                          </p:stCondLst>
                                        </p:cTn>
                                        <p:tgtEl>
                                          <p:spTgt spid="10"/>
                                        </p:tgtEl>
                                      </p:cBhvr>
                                      <p:to x="100000" y="100000"/>
                                    </p:animScale>
                                    <p:animScale>
                                      <p:cBhvr>
                                        <p:cTn id="161" dur="13">
                                          <p:stCondLst>
                                            <p:cond delay="656"/>
                                          </p:stCondLst>
                                        </p:cTn>
                                        <p:tgtEl>
                                          <p:spTgt spid="10"/>
                                        </p:tgtEl>
                                      </p:cBhvr>
                                      <p:to x="100000" y="80000"/>
                                    </p:animScale>
                                    <p:animScale>
                                      <p:cBhvr>
                                        <p:cTn id="162" dur="83" decel="50000">
                                          <p:stCondLst>
                                            <p:cond delay="669"/>
                                          </p:stCondLst>
                                        </p:cTn>
                                        <p:tgtEl>
                                          <p:spTgt spid="10"/>
                                        </p:tgtEl>
                                      </p:cBhvr>
                                      <p:to x="100000" y="100000"/>
                                    </p:animScale>
                                    <p:animScale>
                                      <p:cBhvr>
                                        <p:cTn id="163" dur="13">
                                          <p:stCondLst>
                                            <p:cond delay="821"/>
                                          </p:stCondLst>
                                        </p:cTn>
                                        <p:tgtEl>
                                          <p:spTgt spid="10"/>
                                        </p:tgtEl>
                                      </p:cBhvr>
                                      <p:to x="100000" y="90000"/>
                                    </p:animScale>
                                    <p:animScale>
                                      <p:cBhvr>
                                        <p:cTn id="164" dur="83" decel="50000">
                                          <p:stCondLst>
                                            <p:cond delay="834"/>
                                          </p:stCondLst>
                                        </p:cTn>
                                        <p:tgtEl>
                                          <p:spTgt spid="10"/>
                                        </p:tgtEl>
                                      </p:cBhvr>
                                      <p:to x="100000" y="100000"/>
                                    </p:animScale>
                                    <p:animScale>
                                      <p:cBhvr>
                                        <p:cTn id="165" dur="13">
                                          <p:stCondLst>
                                            <p:cond delay="904"/>
                                          </p:stCondLst>
                                        </p:cTn>
                                        <p:tgtEl>
                                          <p:spTgt spid="10"/>
                                        </p:tgtEl>
                                      </p:cBhvr>
                                      <p:to x="100000" y="95000"/>
                                    </p:animScale>
                                    <p:animScale>
                                      <p:cBhvr>
                                        <p:cTn id="166" dur="83" decel="50000">
                                          <p:stCondLst>
                                            <p:cond delay="917"/>
                                          </p:stCondLst>
                                        </p:cTn>
                                        <p:tgtEl>
                                          <p:spTgt spid="10"/>
                                        </p:tgtEl>
                                      </p:cBhvr>
                                      <p:to x="100000" y="100000"/>
                                    </p:animScale>
                                  </p:childTnLst>
                                </p:cTn>
                              </p:par>
                            </p:childTnLst>
                          </p:cTn>
                        </p:par>
                        <p:par>
                          <p:cTn id="167" fill="hold">
                            <p:stCondLst>
                              <p:cond delay="2750"/>
                            </p:stCondLst>
                            <p:childTnLst>
                              <p:par>
                                <p:cTn id="168" presetID="26" presetClass="entr" presetSubtype="0" fill="hold" grpId="0" nodeType="afterEffect">
                                  <p:stCondLst>
                                    <p:cond delay="0"/>
                                  </p:stCondLst>
                                  <p:childTnLst>
                                    <p:set>
                                      <p:cBhvr>
                                        <p:cTn id="169" dur="1" fill="hold">
                                          <p:stCondLst>
                                            <p:cond delay="0"/>
                                          </p:stCondLst>
                                        </p:cTn>
                                        <p:tgtEl>
                                          <p:spTgt spid="11"/>
                                        </p:tgtEl>
                                        <p:attrNameLst>
                                          <p:attrName>style.visibility</p:attrName>
                                        </p:attrNameLst>
                                      </p:cBhvr>
                                      <p:to>
                                        <p:strVal val="visible"/>
                                      </p:to>
                                    </p:set>
                                    <p:animEffect transition="in" filter="wipe(down)">
                                      <p:cBhvr>
                                        <p:cTn id="170" dur="290">
                                          <p:stCondLst>
                                            <p:cond delay="0"/>
                                          </p:stCondLst>
                                        </p:cTn>
                                        <p:tgtEl>
                                          <p:spTgt spid="11"/>
                                        </p:tgtEl>
                                      </p:cBhvr>
                                    </p:animEffect>
                                    <p:anim calcmode="lin" valueType="num">
                                      <p:cBhvr>
                                        <p:cTn id="171"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72"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73"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74"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75"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76" dur="13">
                                          <p:stCondLst>
                                            <p:cond delay="325"/>
                                          </p:stCondLst>
                                        </p:cTn>
                                        <p:tgtEl>
                                          <p:spTgt spid="11"/>
                                        </p:tgtEl>
                                      </p:cBhvr>
                                      <p:to x="100000" y="60000"/>
                                    </p:animScale>
                                    <p:animScale>
                                      <p:cBhvr>
                                        <p:cTn id="177" dur="83" decel="50000">
                                          <p:stCondLst>
                                            <p:cond delay="338"/>
                                          </p:stCondLst>
                                        </p:cTn>
                                        <p:tgtEl>
                                          <p:spTgt spid="11"/>
                                        </p:tgtEl>
                                      </p:cBhvr>
                                      <p:to x="100000" y="100000"/>
                                    </p:animScale>
                                    <p:animScale>
                                      <p:cBhvr>
                                        <p:cTn id="178" dur="13">
                                          <p:stCondLst>
                                            <p:cond delay="656"/>
                                          </p:stCondLst>
                                        </p:cTn>
                                        <p:tgtEl>
                                          <p:spTgt spid="11"/>
                                        </p:tgtEl>
                                      </p:cBhvr>
                                      <p:to x="100000" y="80000"/>
                                    </p:animScale>
                                    <p:animScale>
                                      <p:cBhvr>
                                        <p:cTn id="179" dur="83" decel="50000">
                                          <p:stCondLst>
                                            <p:cond delay="669"/>
                                          </p:stCondLst>
                                        </p:cTn>
                                        <p:tgtEl>
                                          <p:spTgt spid="11"/>
                                        </p:tgtEl>
                                      </p:cBhvr>
                                      <p:to x="100000" y="100000"/>
                                    </p:animScale>
                                    <p:animScale>
                                      <p:cBhvr>
                                        <p:cTn id="180" dur="13">
                                          <p:stCondLst>
                                            <p:cond delay="821"/>
                                          </p:stCondLst>
                                        </p:cTn>
                                        <p:tgtEl>
                                          <p:spTgt spid="11"/>
                                        </p:tgtEl>
                                      </p:cBhvr>
                                      <p:to x="100000" y="90000"/>
                                    </p:animScale>
                                    <p:animScale>
                                      <p:cBhvr>
                                        <p:cTn id="181" dur="83" decel="50000">
                                          <p:stCondLst>
                                            <p:cond delay="834"/>
                                          </p:stCondLst>
                                        </p:cTn>
                                        <p:tgtEl>
                                          <p:spTgt spid="11"/>
                                        </p:tgtEl>
                                      </p:cBhvr>
                                      <p:to x="100000" y="100000"/>
                                    </p:animScale>
                                    <p:animScale>
                                      <p:cBhvr>
                                        <p:cTn id="182" dur="13">
                                          <p:stCondLst>
                                            <p:cond delay="904"/>
                                          </p:stCondLst>
                                        </p:cTn>
                                        <p:tgtEl>
                                          <p:spTgt spid="11"/>
                                        </p:tgtEl>
                                      </p:cBhvr>
                                      <p:to x="100000" y="95000"/>
                                    </p:animScale>
                                    <p:animScale>
                                      <p:cBhvr>
                                        <p:cTn id="183" dur="83" decel="50000">
                                          <p:stCondLst>
                                            <p:cond delay="917"/>
                                          </p:stCondLst>
                                        </p:cTn>
                                        <p:tgtEl>
                                          <p:spTgt spid="11"/>
                                        </p:tgtEl>
                                      </p:cBhvr>
                                      <p:to x="100000" y="100000"/>
                                    </p:animScale>
                                  </p:childTnLst>
                                </p:cTn>
                              </p:par>
                            </p:childTnLst>
                          </p:cTn>
                        </p:par>
                        <p:par>
                          <p:cTn id="184" fill="hold">
                            <p:stCondLst>
                              <p:cond delay="3750"/>
                            </p:stCondLst>
                            <p:childTnLst>
                              <p:par>
                                <p:cTn id="185" presetID="0" presetClass="path" presetSubtype="0" accel="50000" decel="50000" fill="hold" grpId="1" nodeType="afterEffect">
                                  <p:stCondLst>
                                    <p:cond delay="0"/>
                                  </p:stCondLst>
                                  <p:childTnLst>
                                    <p:animMotion origin="layout" path="M 2.58955E-6 3.77782E-7 C -0.01578 0.03451 -0.05586 0.06678 -0.07969 0.10067 " pathEditMode="relative" rAng="0" ptsTypes="AA">
                                      <p:cBhvr>
                                        <p:cTn id="186" dur="750" fill="hold"/>
                                        <p:tgtEl>
                                          <p:spTgt spid="11"/>
                                        </p:tgtEl>
                                        <p:attrNameLst>
                                          <p:attrName>ppt_x</p:attrName>
                                          <p:attrName>ppt_y</p:attrName>
                                        </p:attrNameLst>
                                      </p:cBhvr>
                                      <p:rCtr x="-3992" y="5023"/>
                                    </p:animMotion>
                                  </p:childTnLst>
                                </p:cTn>
                              </p:par>
                            </p:childTnLst>
                          </p:cTn>
                        </p:par>
                        <p:par>
                          <p:cTn id="187" fill="hold">
                            <p:stCondLst>
                              <p:cond delay="4500"/>
                            </p:stCondLst>
                            <p:childTnLst>
                              <p:par>
                                <p:cTn id="188" presetID="26" presetClass="entr" presetSubtype="0" fill="hold" grpId="0" nodeType="afterEffect">
                                  <p:stCondLst>
                                    <p:cond delay="0"/>
                                  </p:stCondLst>
                                  <p:childTnLst>
                                    <p:set>
                                      <p:cBhvr>
                                        <p:cTn id="189" dur="1" fill="hold">
                                          <p:stCondLst>
                                            <p:cond delay="0"/>
                                          </p:stCondLst>
                                        </p:cTn>
                                        <p:tgtEl>
                                          <p:spTgt spid="13"/>
                                        </p:tgtEl>
                                        <p:attrNameLst>
                                          <p:attrName>style.visibility</p:attrName>
                                        </p:attrNameLst>
                                      </p:cBhvr>
                                      <p:to>
                                        <p:strVal val="visible"/>
                                      </p:to>
                                    </p:set>
                                    <p:animEffect transition="in" filter="wipe(down)">
                                      <p:cBhvr>
                                        <p:cTn id="190" dur="290">
                                          <p:stCondLst>
                                            <p:cond delay="0"/>
                                          </p:stCondLst>
                                        </p:cTn>
                                        <p:tgtEl>
                                          <p:spTgt spid="13"/>
                                        </p:tgtEl>
                                      </p:cBhvr>
                                    </p:animEffect>
                                    <p:anim calcmode="lin" valueType="num">
                                      <p:cBhvr>
                                        <p:cTn id="191"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92"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93"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94"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95"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96" dur="13">
                                          <p:stCondLst>
                                            <p:cond delay="325"/>
                                          </p:stCondLst>
                                        </p:cTn>
                                        <p:tgtEl>
                                          <p:spTgt spid="13"/>
                                        </p:tgtEl>
                                      </p:cBhvr>
                                      <p:to x="100000" y="60000"/>
                                    </p:animScale>
                                    <p:animScale>
                                      <p:cBhvr>
                                        <p:cTn id="197" dur="83" decel="50000">
                                          <p:stCondLst>
                                            <p:cond delay="338"/>
                                          </p:stCondLst>
                                        </p:cTn>
                                        <p:tgtEl>
                                          <p:spTgt spid="13"/>
                                        </p:tgtEl>
                                      </p:cBhvr>
                                      <p:to x="100000" y="100000"/>
                                    </p:animScale>
                                    <p:animScale>
                                      <p:cBhvr>
                                        <p:cTn id="198" dur="13">
                                          <p:stCondLst>
                                            <p:cond delay="656"/>
                                          </p:stCondLst>
                                        </p:cTn>
                                        <p:tgtEl>
                                          <p:spTgt spid="13"/>
                                        </p:tgtEl>
                                      </p:cBhvr>
                                      <p:to x="100000" y="80000"/>
                                    </p:animScale>
                                    <p:animScale>
                                      <p:cBhvr>
                                        <p:cTn id="199" dur="83" decel="50000">
                                          <p:stCondLst>
                                            <p:cond delay="669"/>
                                          </p:stCondLst>
                                        </p:cTn>
                                        <p:tgtEl>
                                          <p:spTgt spid="13"/>
                                        </p:tgtEl>
                                      </p:cBhvr>
                                      <p:to x="100000" y="100000"/>
                                    </p:animScale>
                                    <p:animScale>
                                      <p:cBhvr>
                                        <p:cTn id="200" dur="13">
                                          <p:stCondLst>
                                            <p:cond delay="821"/>
                                          </p:stCondLst>
                                        </p:cTn>
                                        <p:tgtEl>
                                          <p:spTgt spid="13"/>
                                        </p:tgtEl>
                                      </p:cBhvr>
                                      <p:to x="100000" y="90000"/>
                                    </p:animScale>
                                    <p:animScale>
                                      <p:cBhvr>
                                        <p:cTn id="201" dur="83" decel="50000">
                                          <p:stCondLst>
                                            <p:cond delay="834"/>
                                          </p:stCondLst>
                                        </p:cTn>
                                        <p:tgtEl>
                                          <p:spTgt spid="13"/>
                                        </p:tgtEl>
                                      </p:cBhvr>
                                      <p:to x="100000" y="100000"/>
                                    </p:animScale>
                                    <p:animScale>
                                      <p:cBhvr>
                                        <p:cTn id="202" dur="13">
                                          <p:stCondLst>
                                            <p:cond delay="904"/>
                                          </p:stCondLst>
                                        </p:cTn>
                                        <p:tgtEl>
                                          <p:spTgt spid="13"/>
                                        </p:tgtEl>
                                      </p:cBhvr>
                                      <p:to x="100000" y="95000"/>
                                    </p:animScale>
                                    <p:animScale>
                                      <p:cBhvr>
                                        <p:cTn id="203" dur="83" decel="50000">
                                          <p:stCondLst>
                                            <p:cond delay="917"/>
                                          </p:stCondLst>
                                        </p:cTn>
                                        <p:tgtEl>
                                          <p:spTgt spid="13"/>
                                        </p:tgtEl>
                                      </p:cBhvr>
                                      <p:to x="100000" y="100000"/>
                                    </p:animScale>
                                  </p:childTnLst>
                                </p:cTn>
                              </p:par>
                            </p:childTnLst>
                          </p:cTn>
                        </p:par>
                        <p:par>
                          <p:cTn id="204" fill="hold">
                            <p:stCondLst>
                              <p:cond delay="5500"/>
                            </p:stCondLst>
                            <p:childTnLst>
                              <p:par>
                                <p:cTn id="205" presetID="26" presetClass="entr" presetSubtype="0" fill="hold" grpId="0" nodeType="afterEffect">
                                  <p:stCondLst>
                                    <p:cond delay="0"/>
                                  </p:stCondLst>
                                  <p:childTnLst>
                                    <p:set>
                                      <p:cBhvr>
                                        <p:cTn id="206" dur="1" fill="hold">
                                          <p:stCondLst>
                                            <p:cond delay="0"/>
                                          </p:stCondLst>
                                        </p:cTn>
                                        <p:tgtEl>
                                          <p:spTgt spid="14"/>
                                        </p:tgtEl>
                                        <p:attrNameLst>
                                          <p:attrName>style.visibility</p:attrName>
                                        </p:attrNameLst>
                                      </p:cBhvr>
                                      <p:to>
                                        <p:strVal val="visible"/>
                                      </p:to>
                                    </p:set>
                                    <p:animEffect transition="in" filter="wipe(down)">
                                      <p:cBhvr>
                                        <p:cTn id="207" dur="290">
                                          <p:stCondLst>
                                            <p:cond delay="0"/>
                                          </p:stCondLst>
                                        </p:cTn>
                                        <p:tgtEl>
                                          <p:spTgt spid="14"/>
                                        </p:tgtEl>
                                      </p:cBhvr>
                                    </p:animEffect>
                                    <p:anim calcmode="lin" valueType="num">
                                      <p:cBhvr>
                                        <p:cTn id="208"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09"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10"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211"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212"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213" dur="13">
                                          <p:stCondLst>
                                            <p:cond delay="325"/>
                                          </p:stCondLst>
                                        </p:cTn>
                                        <p:tgtEl>
                                          <p:spTgt spid="14"/>
                                        </p:tgtEl>
                                      </p:cBhvr>
                                      <p:to x="100000" y="60000"/>
                                    </p:animScale>
                                    <p:animScale>
                                      <p:cBhvr>
                                        <p:cTn id="214" dur="83" decel="50000">
                                          <p:stCondLst>
                                            <p:cond delay="338"/>
                                          </p:stCondLst>
                                        </p:cTn>
                                        <p:tgtEl>
                                          <p:spTgt spid="14"/>
                                        </p:tgtEl>
                                      </p:cBhvr>
                                      <p:to x="100000" y="100000"/>
                                    </p:animScale>
                                    <p:animScale>
                                      <p:cBhvr>
                                        <p:cTn id="215" dur="13">
                                          <p:stCondLst>
                                            <p:cond delay="656"/>
                                          </p:stCondLst>
                                        </p:cTn>
                                        <p:tgtEl>
                                          <p:spTgt spid="14"/>
                                        </p:tgtEl>
                                      </p:cBhvr>
                                      <p:to x="100000" y="80000"/>
                                    </p:animScale>
                                    <p:animScale>
                                      <p:cBhvr>
                                        <p:cTn id="216" dur="83" decel="50000">
                                          <p:stCondLst>
                                            <p:cond delay="669"/>
                                          </p:stCondLst>
                                        </p:cTn>
                                        <p:tgtEl>
                                          <p:spTgt spid="14"/>
                                        </p:tgtEl>
                                      </p:cBhvr>
                                      <p:to x="100000" y="100000"/>
                                    </p:animScale>
                                    <p:animScale>
                                      <p:cBhvr>
                                        <p:cTn id="217" dur="13">
                                          <p:stCondLst>
                                            <p:cond delay="821"/>
                                          </p:stCondLst>
                                        </p:cTn>
                                        <p:tgtEl>
                                          <p:spTgt spid="14"/>
                                        </p:tgtEl>
                                      </p:cBhvr>
                                      <p:to x="100000" y="90000"/>
                                    </p:animScale>
                                    <p:animScale>
                                      <p:cBhvr>
                                        <p:cTn id="218" dur="83" decel="50000">
                                          <p:stCondLst>
                                            <p:cond delay="834"/>
                                          </p:stCondLst>
                                        </p:cTn>
                                        <p:tgtEl>
                                          <p:spTgt spid="14"/>
                                        </p:tgtEl>
                                      </p:cBhvr>
                                      <p:to x="100000" y="100000"/>
                                    </p:animScale>
                                    <p:animScale>
                                      <p:cBhvr>
                                        <p:cTn id="219" dur="13">
                                          <p:stCondLst>
                                            <p:cond delay="904"/>
                                          </p:stCondLst>
                                        </p:cTn>
                                        <p:tgtEl>
                                          <p:spTgt spid="14"/>
                                        </p:tgtEl>
                                      </p:cBhvr>
                                      <p:to x="100000" y="95000"/>
                                    </p:animScale>
                                    <p:animScale>
                                      <p:cBhvr>
                                        <p:cTn id="220" dur="83" decel="50000">
                                          <p:stCondLst>
                                            <p:cond delay="917"/>
                                          </p:stCondLst>
                                        </p:cTn>
                                        <p:tgtEl>
                                          <p:spTgt spid="14"/>
                                        </p:tgtEl>
                                      </p:cBhvr>
                                      <p:to x="100000" y="100000"/>
                                    </p:animScale>
                                  </p:childTnLst>
                                </p:cTn>
                              </p:par>
                            </p:childTnLst>
                          </p:cTn>
                        </p:par>
                        <p:par>
                          <p:cTn id="221" fill="hold">
                            <p:stCondLst>
                              <p:cond delay="6500"/>
                            </p:stCondLst>
                            <p:childTnLst>
                              <p:par>
                                <p:cTn id="222" presetID="0" presetClass="path" presetSubtype="0" accel="50000" decel="50000" fill="hold" grpId="1" nodeType="afterEffect">
                                  <p:stCondLst>
                                    <p:cond delay="0"/>
                                  </p:stCondLst>
                                  <p:childTnLst>
                                    <p:animMotion origin="layout" path="M 1.31292E-6 -2.79559E-6 C -0.01042 0.07801 -0.01452 0.07842 -0.01831 0.10639 " pathEditMode="relative" rAng="0" ptsTypes="AA">
                                      <p:cBhvr>
                                        <p:cTn id="223" dur="750" fill="hold"/>
                                        <p:tgtEl>
                                          <p:spTgt spid="14"/>
                                        </p:tgtEl>
                                        <p:attrNameLst>
                                          <p:attrName>ppt_x</p:attrName>
                                          <p:attrName>ppt_y</p:attrName>
                                        </p:attrNameLst>
                                      </p:cBhvr>
                                      <p:rCtr x="-915" y="5309"/>
                                    </p:animMotion>
                                  </p:childTnLst>
                                </p:cTn>
                              </p:par>
                            </p:childTnLst>
                          </p:cTn>
                        </p:par>
                        <p:par>
                          <p:cTn id="224" fill="hold">
                            <p:stCondLst>
                              <p:cond delay="7250"/>
                            </p:stCondLst>
                            <p:childTnLst>
                              <p:par>
                                <p:cTn id="225" presetID="26" presetClass="entr" presetSubtype="0" fill="hold" grpId="0" nodeType="afterEffect">
                                  <p:stCondLst>
                                    <p:cond delay="0"/>
                                  </p:stCondLst>
                                  <p:childTnLst>
                                    <p:set>
                                      <p:cBhvr>
                                        <p:cTn id="226" dur="1" fill="hold">
                                          <p:stCondLst>
                                            <p:cond delay="0"/>
                                          </p:stCondLst>
                                        </p:cTn>
                                        <p:tgtEl>
                                          <p:spTgt spid="15"/>
                                        </p:tgtEl>
                                        <p:attrNameLst>
                                          <p:attrName>style.visibility</p:attrName>
                                        </p:attrNameLst>
                                      </p:cBhvr>
                                      <p:to>
                                        <p:strVal val="visible"/>
                                      </p:to>
                                    </p:set>
                                    <p:animEffect transition="in" filter="wipe(down)">
                                      <p:cBhvr>
                                        <p:cTn id="227" dur="290">
                                          <p:stCondLst>
                                            <p:cond delay="0"/>
                                          </p:stCondLst>
                                        </p:cTn>
                                        <p:tgtEl>
                                          <p:spTgt spid="15"/>
                                        </p:tgtEl>
                                      </p:cBhvr>
                                    </p:animEffect>
                                    <p:anim calcmode="lin" valueType="num">
                                      <p:cBhvr>
                                        <p:cTn id="228"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29"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30"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231"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232"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233" dur="13">
                                          <p:stCondLst>
                                            <p:cond delay="325"/>
                                          </p:stCondLst>
                                        </p:cTn>
                                        <p:tgtEl>
                                          <p:spTgt spid="15"/>
                                        </p:tgtEl>
                                      </p:cBhvr>
                                      <p:to x="100000" y="60000"/>
                                    </p:animScale>
                                    <p:animScale>
                                      <p:cBhvr>
                                        <p:cTn id="234" dur="83" decel="50000">
                                          <p:stCondLst>
                                            <p:cond delay="338"/>
                                          </p:stCondLst>
                                        </p:cTn>
                                        <p:tgtEl>
                                          <p:spTgt spid="15"/>
                                        </p:tgtEl>
                                      </p:cBhvr>
                                      <p:to x="100000" y="100000"/>
                                    </p:animScale>
                                    <p:animScale>
                                      <p:cBhvr>
                                        <p:cTn id="235" dur="13">
                                          <p:stCondLst>
                                            <p:cond delay="656"/>
                                          </p:stCondLst>
                                        </p:cTn>
                                        <p:tgtEl>
                                          <p:spTgt spid="15"/>
                                        </p:tgtEl>
                                      </p:cBhvr>
                                      <p:to x="100000" y="80000"/>
                                    </p:animScale>
                                    <p:animScale>
                                      <p:cBhvr>
                                        <p:cTn id="236" dur="83" decel="50000">
                                          <p:stCondLst>
                                            <p:cond delay="669"/>
                                          </p:stCondLst>
                                        </p:cTn>
                                        <p:tgtEl>
                                          <p:spTgt spid="15"/>
                                        </p:tgtEl>
                                      </p:cBhvr>
                                      <p:to x="100000" y="100000"/>
                                    </p:animScale>
                                    <p:animScale>
                                      <p:cBhvr>
                                        <p:cTn id="237" dur="13">
                                          <p:stCondLst>
                                            <p:cond delay="821"/>
                                          </p:stCondLst>
                                        </p:cTn>
                                        <p:tgtEl>
                                          <p:spTgt spid="15"/>
                                        </p:tgtEl>
                                      </p:cBhvr>
                                      <p:to x="100000" y="90000"/>
                                    </p:animScale>
                                    <p:animScale>
                                      <p:cBhvr>
                                        <p:cTn id="238" dur="83" decel="50000">
                                          <p:stCondLst>
                                            <p:cond delay="834"/>
                                          </p:stCondLst>
                                        </p:cTn>
                                        <p:tgtEl>
                                          <p:spTgt spid="15"/>
                                        </p:tgtEl>
                                      </p:cBhvr>
                                      <p:to x="100000" y="100000"/>
                                    </p:animScale>
                                    <p:animScale>
                                      <p:cBhvr>
                                        <p:cTn id="239" dur="13">
                                          <p:stCondLst>
                                            <p:cond delay="904"/>
                                          </p:stCondLst>
                                        </p:cTn>
                                        <p:tgtEl>
                                          <p:spTgt spid="15"/>
                                        </p:tgtEl>
                                      </p:cBhvr>
                                      <p:to x="100000" y="95000"/>
                                    </p:animScale>
                                    <p:animScale>
                                      <p:cBhvr>
                                        <p:cTn id="240" dur="83" decel="50000">
                                          <p:stCondLst>
                                            <p:cond delay="917"/>
                                          </p:stCondLst>
                                        </p:cTn>
                                        <p:tgtEl>
                                          <p:spTgt spid="15"/>
                                        </p:tgtEl>
                                      </p:cBhvr>
                                      <p:to x="100000" y="100000"/>
                                    </p:animScale>
                                  </p:childTnLst>
                                </p:cTn>
                              </p:par>
                            </p:childTnLst>
                          </p:cTn>
                        </p:par>
                        <p:par>
                          <p:cTn id="241" fill="hold">
                            <p:stCondLst>
                              <p:cond delay="8250"/>
                            </p:stCondLst>
                            <p:childTnLst>
                              <p:par>
                                <p:cTn id="242" presetID="26" presetClass="entr" presetSubtype="0" fill="hold" grpId="0" nodeType="afterEffect">
                                  <p:stCondLst>
                                    <p:cond delay="0"/>
                                  </p:stCondLst>
                                  <p:childTnLst>
                                    <p:set>
                                      <p:cBhvr>
                                        <p:cTn id="243" dur="1" fill="hold">
                                          <p:stCondLst>
                                            <p:cond delay="0"/>
                                          </p:stCondLst>
                                        </p:cTn>
                                        <p:tgtEl>
                                          <p:spTgt spid="16"/>
                                        </p:tgtEl>
                                        <p:attrNameLst>
                                          <p:attrName>style.visibility</p:attrName>
                                        </p:attrNameLst>
                                      </p:cBhvr>
                                      <p:to>
                                        <p:strVal val="visible"/>
                                      </p:to>
                                    </p:set>
                                    <p:animEffect transition="in" filter="wipe(down)">
                                      <p:cBhvr>
                                        <p:cTn id="244" dur="290">
                                          <p:stCondLst>
                                            <p:cond delay="0"/>
                                          </p:stCondLst>
                                        </p:cTn>
                                        <p:tgtEl>
                                          <p:spTgt spid="16"/>
                                        </p:tgtEl>
                                      </p:cBhvr>
                                    </p:animEffect>
                                    <p:anim calcmode="lin" valueType="num">
                                      <p:cBhvr>
                                        <p:cTn id="245"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46"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47"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48"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49"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50" dur="13">
                                          <p:stCondLst>
                                            <p:cond delay="325"/>
                                          </p:stCondLst>
                                        </p:cTn>
                                        <p:tgtEl>
                                          <p:spTgt spid="16"/>
                                        </p:tgtEl>
                                      </p:cBhvr>
                                      <p:to x="100000" y="60000"/>
                                    </p:animScale>
                                    <p:animScale>
                                      <p:cBhvr>
                                        <p:cTn id="251" dur="83" decel="50000">
                                          <p:stCondLst>
                                            <p:cond delay="338"/>
                                          </p:stCondLst>
                                        </p:cTn>
                                        <p:tgtEl>
                                          <p:spTgt spid="16"/>
                                        </p:tgtEl>
                                      </p:cBhvr>
                                      <p:to x="100000" y="100000"/>
                                    </p:animScale>
                                    <p:animScale>
                                      <p:cBhvr>
                                        <p:cTn id="252" dur="13">
                                          <p:stCondLst>
                                            <p:cond delay="656"/>
                                          </p:stCondLst>
                                        </p:cTn>
                                        <p:tgtEl>
                                          <p:spTgt spid="16"/>
                                        </p:tgtEl>
                                      </p:cBhvr>
                                      <p:to x="100000" y="80000"/>
                                    </p:animScale>
                                    <p:animScale>
                                      <p:cBhvr>
                                        <p:cTn id="253" dur="83" decel="50000">
                                          <p:stCondLst>
                                            <p:cond delay="669"/>
                                          </p:stCondLst>
                                        </p:cTn>
                                        <p:tgtEl>
                                          <p:spTgt spid="16"/>
                                        </p:tgtEl>
                                      </p:cBhvr>
                                      <p:to x="100000" y="100000"/>
                                    </p:animScale>
                                    <p:animScale>
                                      <p:cBhvr>
                                        <p:cTn id="254" dur="13">
                                          <p:stCondLst>
                                            <p:cond delay="821"/>
                                          </p:stCondLst>
                                        </p:cTn>
                                        <p:tgtEl>
                                          <p:spTgt spid="16"/>
                                        </p:tgtEl>
                                      </p:cBhvr>
                                      <p:to x="100000" y="90000"/>
                                    </p:animScale>
                                    <p:animScale>
                                      <p:cBhvr>
                                        <p:cTn id="255" dur="83" decel="50000">
                                          <p:stCondLst>
                                            <p:cond delay="834"/>
                                          </p:stCondLst>
                                        </p:cTn>
                                        <p:tgtEl>
                                          <p:spTgt spid="16"/>
                                        </p:tgtEl>
                                      </p:cBhvr>
                                      <p:to x="100000" y="100000"/>
                                    </p:animScale>
                                    <p:animScale>
                                      <p:cBhvr>
                                        <p:cTn id="256" dur="13">
                                          <p:stCondLst>
                                            <p:cond delay="904"/>
                                          </p:stCondLst>
                                        </p:cTn>
                                        <p:tgtEl>
                                          <p:spTgt spid="16"/>
                                        </p:tgtEl>
                                      </p:cBhvr>
                                      <p:to x="100000" y="95000"/>
                                    </p:animScale>
                                    <p:animScale>
                                      <p:cBhvr>
                                        <p:cTn id="257" dur="83" decel="50000">
                                          <p:stCondLst>
                                            <p:cond delay="917"/>
                                          </p:stCondLst>
                                        </p:cTn>
                                        <p:tgtEl>
                                          <p:spTgt spid="16"/>
                                        </p:tgtEl>
                                      </p:cBhvr>
                                      <p:to x="100000" y="100000"/>
                                    </p:animScale>
                                  </p:childTnLst>
                                </p:cTn>
                              </p:par>
                            </p:childTnLst>
                          </p:cTn>
                        </p:par>
                        <p:par>
                          <p:cTn id="258" fill="hold">
                            <p:stCondLst>
                              <p:cond delay="9250"/>
                            </p:stCondLst>
                            <p:childTnLst>
                              <p:par>
                                <p:cTn id="259" presetID="0" presetClass="path" presetSubtype="0" accel="50000" decel="50000" fill="hold" grpId="1" nodeType="afterEffect">
                                  <p:stCondLst>
                                    <p:cond delay="0"/>
                                  </p:stCondLst>
                                  <p:childTnLst>
                                    <p:animMotion origin="layout" path="M -2.16033E-6 -2.79559E-6 C -0.00521 0.04513 -0.00552 0.06453 -0.00726 0.10537 " pathEditMode="relative" rAng="0" ptsTypes="AA">
                                      <p:cBhvr>
                                        <p:cTn id="260" dur="750" fill="hold"/>
                                        <p:tgtEl>
                                          <p:spTgt spid="16"/>
                                        </p:tgtEl>
                                        <p:attrNameLst>
                                          <p:attrName>ppt_x</p:attrName>
                                          <p:attrName>ppt_y</p:attrName>
                                        </p:attrNameLst>
                                      </p:cBhvr>
                                      <p:rCtr x="-363" y="5269"/>
                                    </p:animMotion>
                                  </p:childTnLst>
                                </p:cTn>
                              </p:par>
                            </p:childTnLst>
                          </p:cTn>
                        </p:par>
                        <p:par>
                          <p:cTn id="261" fill="hold">
                            <p:stCondLst>
                              <p:cond delay="10000"/>
                            </p:stCondLst>
                            <p:childTnLst>
                              <p:par>
                                <p:cTn id="262" presetID="26" presetClass="entr" presetSubtype="0" fill="hold" grpId="0" nodeType="afterEffect">
                                  <p:stCondLst>
                                    <p:cond delay="0"/>
                                  </p:stCondLst>
                                  <p:childTnLst>
                                    <p:set>
                                      <p:cBhvr>
                                        <p:cTn id="263" dur="1" fill="hold">
                                          <p:stCondLst>
                                            <p:cond delay="0"/>
                                          </p:stCondLst>
                                        </p:cTn>
                                        <p:tgtEl>
                                          <p:spTgt spid="17"/>
                                        </p:tgtEl>
                                        <p:attrNameLst>
                                          <p:attrName>style.visibility</p:attrName>
                                        </p:attrNameLst>
                                      </p:cBhvr>
                                      <p:to>
                                        <p:strVal val="visible"/>
                                      </p:to>
                                    </p:set>
                                    <p:animEffect transition="in" filter="wipe(down)">
                                      <p:cBhvr>
                                        <p:cTn id="264" dur="290">
                                          <p:stCondLst>
                                            <p:cond delay="0"/>
                                          </p:stCondLst>
                                        </p:cTn>
                                        <p:tgtEl>
                                          <p:spTgt spid="17"/>
                                        </p:tgtEl>
                                      </p:cBhvr>
                                    </p:animEffect>
                                    <p:anim calcmode="lin" valueType="num">
                                      <p:cBhvr>
                                        <p:cTn id="265"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66"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67"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268"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269"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270" dur="13">
                                          <p:stCondLst>
                                            <p:cond delay="325"/>
                                          </p:stCondLst>
                                        </p:cTn>
                                        <p:tgtEl>
                                          <p:spTgt spid="17"/>
                                        </p:tgtEl>
                                      </p:cBhvr>
                                      <p:to x="100000" y="60000"/>
                                    </p:animScale>
                                    <p:animScale>
                                      <p:cBhvr>
                                        <p:cTn id="271" dur="83" decel="50000">
                                          <p:stCondLst>
                                            <p:cond delay="338"/>
                                          </p:stCondLst>
                                        </p:cTn>
                                        <p:tgtEl>
                                          <p:spTgt spid="17"/>
                                        </p:tgtEl>
                                      </p:cBhvr>
                                      <p:to x="100000" y="100000"/>
                                    </p:animScale>
                                    <p:animScale>
                                      <p:cBhvr>
                                        <p:cTn id="272" dur="13">
                                          <p:stCondLst>
                                            <p:cond delay="656"/>
                                          </p:stCondLst>
                                        </p:cTn>
                                        <p:tgtEl>
                                          <p:spTgt spid="17"/>
                                        </p:tgtEl>
                                      </p:cBhvr>
                                      <p:to x="100000" y="80000"/>
                                    </p:animScale>
                                    <p:animScale>
                                      <p:cBhvr>
                                        <p:cTn id="273" dur="83" decel="50000">
                                          <p:stCondLst>
                                            <p:cond delay="669"/>
                                          </p:stCondLst>
                                        </p:cTn>
                                        <p:tgtEl>
                                          <p:spTgt spid="17"/>
                                        </p:tgtEl>
                                      </p:cBhvr>
                                      <p:to x="100000" y="100000"/>
                                    </p:animScale>
                                    <p:animScale>
                                      <p:cBhvr>
                                        <p:cTn id="274" dur="13">
                                          <p:stCondLst>
                                            <p:cond delay="821"/>
                                          </p:stCondLst>
                                        </p:cTn>
                                        <p:tgtEl>
                                          <p:spTgt spid="17"/>
                                        </p:tgtEl>
                                      </p:cBhvr>
                                      <p:to x="100000" y="90000"/>
                                    </p:animScale>
                                    <p:animScale>
                                      <p:cBhvr>
                                        <p:cTn id="275" dur="83" decel="50000">
                                          <p:stCondLst>
                                            <p:cond delay="834"/>
                                          </p:stCondLst>
                                        </p:cTn>
                                        <p:tgtEl>
                                          <p:spTgt spid="17"/>
                                        </p:tgtEl>
                                      </p:cBhvr>
                                      <p:to x="100000" y="100000"/>
                                    </p:animScale>
                                    <p:animScale>
                                      <p:cBhvr>
                                        <p:cTn id="276" dur="13">
                                          <p:stCondLst>
                                            <p:cond delay="904"/>
                                          </p:stCondLst>
                                        </p:cTn>
                                        <p:tgtEl>
                                          <p:spTgt spid="17"/>
                                        </p:tgtEl>
                                      </p:cBhvr>
                                      <p:to x="100000" y="95000"/>
                                    </p:animScale>
                                    <p:animScale>
                                      <p:cBhvr>
                                        <p:cTn id="277" dur="83" decel="50000">
                                          <p:stCondLst>
                                            <p:cond delay="917"/>
                                          </p:stCondLst>
                                        </p:cTn>
                                        <p:tgtEl>
                                          <p:spTgt spid="17"/>
                                        </p:tgtEl>
                                      </p:cBhvr>
                                      <p:to x="100000" y="100000"/>
                                    </p:animScale>
                                  </p:childTnLst>
                                </p:cTn>
                              </p:par>
                            </p:childTnLst>
                          </p:cTn>
                        </p:par>
                      </p:childTnLst>
                    </p:cTn>
                  </p:par>
                  <p:par>
                    <p:cTn id="278" fill="hold">
                      <p:stCondLst>
                        <p:cond delay="indefinite"/>
                      </p:stCondLst>
                      <p:childTnLst>
                        <p:par>
                          <p:cTn id="279" fill="hold">
                            <p:stCondLst>
                              <p:cond delay="0"/>
                            </p:stCondLst>
                            <p:childTnLst>
                              <p:par>
                                <p:cTn id="280" presetID="22" presetClass="entr" presetSubtype="4" fill="hold" nodeType="clickEffect">
                                  <p:stCondLst>
                                    <p:cond delay="0"/>
                                  </p:stCondLst>
                                  <p:childTnLst>
                                    <p:set>
                                      <p:cBhvr>
                                        <p:cTn id="281" dur="1" fill="hold">
                                          <p:stCondLst>
                                            <p:cond delay="0"/>
                                          </p:stCondLst>
                                        </p:cTn>
                                        <p:tgtEl>
                                          <p:spTgt spid="18"/>
                                        </p:tgtEl>
                                        <p:attrNameLst>
                                          <p:attrName>style.visibility</p:attrName>
                                        </p:attrNameLst>
                                      </p:cBhvr>
                                      <p:to>
                                        <p:strVal val="visible"/>
                                      </p:to>
                                    </p:set>
                                    <p:animEffect transition="in" filter="wipe(down)">
                                      <p:cBhvr>
                                        <p:cTn id="282" dur="500"/>
                                        <p:tgtEl>
                                          <p:spTgt spid="18"/>
                                        </p:tgtEl>
                                      </p:cBhvr>
                                    </p:animEffect>
                                  </p:childTnLst>
                                </p:cTn>
                              </p:par>
                              <p:par>
                                <p:cTn id="283" presetID="22" presetClass="entr" presetSubtype="4" fill="hold" nodeType="withEffect">
                                  <p:stCondLst>
                                    <p:cond delay="0"/>
                                  </p:stCondLst>
                                  <p:childTnLst>
                                    <p:set>
                                      <p:cBhvr>
                                        <p:cTn id="284" dur="1" fill="hold">
                                          <p:stCondLst>
                                            <p:cond delay="0"/>
                                          </p:stCondLst>
                                        </p:cTn>
                                        <p:tgtEl>
                                          <p:spTgt spid="19"/>
                                        </p:tgtEl>
                                        <p:attrNameLst>
                                          <p:attrName>style.visibility</p:attrName>
                                        </p:attrNameLst>
                                      </p:cBhvr>
                                      <p:to>
                                        <p:strVal val="visible"/>
                                      </p:to>
                                    </p:set>
                                    <p:animEffect transition="in" filter="wipe(down)">
                                      <p:cBhvr>
                                        <p:cTn id="285" dur="500"/>
                                        <p:tgtEl>
                                          <p:spTgt spid="19"/>
                                        </p:tgtEl>
                                      </p:cBhvr>
                                    </p:animEffect>
                                  </p:childTnLst>
                                </p:cTn>
                              </p:par>
                              <p:par>
                                <p:cTn id="286" presetID="22" presetClass="entr" presetSubtype="4" fill="hold" nodeType="withEffect">
                                  <p:stCondLst>
                                    <p:cond delay="0"/>
                                  </p:stCondLst>
                                  <p:childTnLst>
                                    <p:set>
                                      <p:cBhvr>
                                        <p:cTn id="287" dur="1" fill="hold">
                                          <p:stCondLst>
                                            <p:cond delay="0"/>
                                          </p:stCondLst>
                                        </p:cTn>
                                        <p:tgtEl>
                                          <p:spTgt spid="109"/>
                                        </p:tgtEl>
                                        <p:attrNameLst>
                                          <p:attrName>style.visibility</p:attrName>
                                        </p:attrNameLst>
                                      </p:cBhvr>
                                      <p:to>
                                        <p:strVal val="visible"/>
                                      </p:to>
                                    </p:set>
                                    <p:animEffect transition="in" filter="wipe(down)">
                                      <p:cBhvr>
                                        <p:cTn id="288" dur="500"/>
                                        <p:tgtEl>
                                          <p:spTgt spid="109"/>
                                        </p:tgtEl>
                                      </p:cBhvr>
                                    </p:animEffect>
                                  </p:childTnLst>
                                </p:cTn>
                              </p:par>
                              <p:par>
                                <p:cTn id="289" presetID="22" presetClass="entr" presetSubtype="4" fill="hold" nodeType="withEffect">
                                  <p:stCondLst>
                                    <p:cond delay="0"/>
                                  </p:stCondLst>
                                  <p:childTnLst>
                                    <p:set>
                                      <p:cBhvr>
                                        <p:cTn id="290" dur="1" fill="hold">
                                          <p:stCondLst>
                                            <p:cond delay="0"/>
                                          </p:stCondLst>
                                        </p:cTn>
                                        <p:tgtEl>
                                          <p:spTgt spid="110"/>
                                        </p:tgtEl>
                                        <p:attrNameLst>
                                          <p:attrName>style.visibility</p:attrName>
                                        </p:attrNameLst>
                                      </p:cBhvr>
                                      <p:to>
                                        <p:strVal val="visible"/>
                                      </p:to>
                                    </p:set>
                                    <p:animEffect transition="in" filter="wipe(down)">
                                      <p:cBhvr>
                                        <p:cTn id="291" dur="500"/>
                                        <p:tgtEl>
                                          <p:spTgt spid="110"/>
                                        </p:tgtEl>
                                      </p:cBhvr>
                                    </p:animEffect>
                                  </p:childTnLst>
                                </p:cTn>
                              </p:par>
                              <p:par>
                                <p:cTn id="292" presetID="22" presetClass="entr" presetSubtype="4" fill="hold" nodeType="withEffect">
                                  <p:stCondLst>
                                    <p:cond delay="0"/>
                                  </p:stCondLst>
                                  <p:childTnLst>
                                    <p:set>
                                      <p:cBhvr>
                                        <p:cTn id="293" dur="1" fill="hold">
                                          <p:stCondLst>
                                            <p:cond delay="0"/>
                                          </p:stCondLst>
                                        </p:cTn>
                                        <p:tgtEl>
                                          <p:spTgt spid="112"/>
                                        </p:tgtEl>
                                        <p:attrNameLst>
                                          <p:attrName>style.visibility</p:attrName>
                                        </p:attrNameLst>
                                      </p:cBhvr>
                                      <p:to>
                                        <p:strVal val="visible"/>
                                      </p:to>
                                    </p:set>
                                    <p:animEffect transition="in" filter="wipe(down)">
                                      <p:cBhvr>
                                        <p:cTn id="294" dur="500"/>
                                        <p:tgtEl>
                                          <p:spTgt spid="112"/>
                                        </p:tgtEl>
                                      </p:cBhvr>
                                    </p:animEffect>
                                  </p:childTnLst>
                                </p:cTn>
                              </p:par>
                              <p:par>
                                <p:cTn id="295" presetID="22" presetClass="entr" presetSubtype="4" fill="hold" nodeType="withEffect">
                                  <p:stCondLst>
                                    <p:cond delay="0"/>
                                  </p:stCondLst>
                                  <p:childTnLst>
                                    <p:set>
                                      <p:cBhvr>
                                        <p:cTn id="296" dur="1" fill="hold">
                                          <p:stCondLst>
                                            <p:cond delay="0"/>
                                          </p:stCondLst>
                                        </p:cTn>
                                        <p:tgtEl>
                                          <p:spTgt spid="113"/>
                                        </p:tgtEl>
                                        <p:attrNameLst>
                                          <p:attrName>style.visibility</p:attrName>
                                        </p:attrNameLst>
                                      </p:cBhvr>
                                      <p:to>
                                        <p:strVal val="visible"/>
                                      </p:to>
                                    </p:set>
                                    <p:animEffect transition="in" filter="wipe(down)">
                                      <p:cBhvr>
                                        <p:cTn id="297" dur="500"/>
                                        <p:tgtEl>
                                          <p:spTgt spid="113"/>
                                        </p:tgtEl>
                                      </p:cBhvr>
                                    </p:animEffect>
                                  </p:childTnLst>
                                </p:cTn>
                              </p:par>
                              <p:par>
                                <p:cTn id="298" presetID="22" presetClass="entr" presetSubtype="4" fill="hold" nodeType="withEffect">
                                  <p:stCondLst>
                                    <p:cond delay="0"/>
                                  </p:stCondLst>
                                  <p:childTnLst>
                                    <p:set>
                                      <p:cBhvr>
                                        <p:cTn id="299" dur="1" fill="hold">
                                          <p:stCondLst>
                                            <p:cond delay="0"/>
                                          </p:stCondLst>
                                        </p:cTn>
                                        <p:tgtEl>
                                          <p:spTgt spid="115"/>
                                        </p:tgtEl>
                                        <p:attrNameLst>
                                          <p:attrName>style.visibility</p:attrName>
                                        </p:attrNameLst>
                                      </p:cBhvr>
                                      <p:to>
                                        <p:strVal val="visible"/>
                                      </p:to>
                                    </p:set>
                                    <p:animEffect transition="in" filter="wipe(down)">
                                      <p:cBhvr>
                                        <p:cTn id="300" dur="500"/>
                                        <p:tgtEl>
                                          <p:spTgt spid="115"/>
                                        </p:tgtEl>
                                      </p:cBhvr>
                                    </p:animEffect>
                                  </p:childTnLst>
                                </p:cTn>
                              </p:par>
                            </p:childTnLst>
                          </p:cTn>
                        </p:par>
                        <p:par>
                          <p:cTn id="301" fill="hold">
                            <p:stCondLst>
                              <p:cond delay="500"/>
                            </p:stCondLst>
                            <p:childTnLst>
                              <p:par>
                                <p:cTn id="302" presetID="21" presetClass="entr" presetSubtype="1" fill="hold" grpId="0" nodeType="afterEffect">
                                  <p:stCondLst>
                                    <p:cond delay="0"/>
                                  </p:stCondLst>
                                  <p:childTnLst>
                                    <p:set>
                                      <p:cBhvr>
                                        <p:cTn id="303" dur="1" fill="hold">
                                          <p:stCondLst>
                                            <p:cond delay="0"/>
                                          </p:stCondLst>
                                        </p:cTn>
                                        <p:tgtEl>
                                          <p:spTgt spid="121"/>
                                        </p:tgtEl>
                                        <p:attrNameLst>
                                          <p:attrName>style.visibility</p:attrName>
                                        </p:attrNameLst>
                                      </p:cBhvr>
                                      <p:to>
                                        <p:strVal val="visible"/>
                                      </p:to>
                                    </p:set>
                                    <p:animEffect transition="in" filter="wheel(1)">
                                      <p:cBhvr>
                                        <p:cTn id="304" dur="1000"/>
                                        <p:tgtEl>
                                          <p:spTgt spid="121"/>
                                        </p:tgtEl>
                                      </p:cBhvr>
                                    </p:animEffect>
                                  </p:childTnLst>
                                </p:cTn>
                              </p:par>
                              <p:par>
                                <p:cTn id="305" presetID="21" presetClass="entr" presetSubtype="1" fill="hold" grpId="0" nodeType="withEffect">
                                  <p:stCondLst>
                                    <p:cond delay="0"/>
                                  </p:stCondLst>
                                  <p:childTnLst>
                                    <p:set>
                                      <p:cBhvr>
                                        <p:cTn id="306" dur="1" fill="hold">
                                          <p:stCondLst>
                                            <p:cond delay="0"/>
                                          </p:stCondLst>
                                        </p:cTn>
                                        <p:tgtEl>
                                          <p:spTgt spid="122"/>
                                        </p:tgtEl>
                                        <p:attrNameLst>
                                          <p:attrName>style.visibility</p:attrName>
                                        </p:attrNameLst>
                                      </p:cBhvr>
                                      <p:to>
                                        <p:strVal val="visible"/>
                                      </p:to>
                                    </p:set>
                                    <p:animEffect transition="in" filter="wheel(1)">
                                      <p:cBhvr>
                                        <p:cTn id="307" dur="1000"/>
                                        <p:tgtEl>
                                          <p:spTgt spid="122"/>
                                        </p:tgtEl>
                                      </p:cBhvr>
                                    </p:animEffect>
                                  </p:childTnLst>
                                </p:cTn>
                              </p:par>
                              <p:par>
                                <p:cTn id="308" presetID="21" presetClass="entr" presetSubtype="1" fill="hold" grpId="0" nodeType="withEffect">
                                  <p:stCondLst>
                                    <p:cond delay="0"/>
                                  </p:stCondLst>
                                  <p:childTnLst>
                                    <p:set>
                                      <p:cBhvr>
                                        <p:cTn id="309" dur="1" fill="hold">
                                          <p:stCondLst>
                                            <p:cond delay="0"/>
                                          </p:stCondLst>
                                        </p:cTn>
                                        <p:tgtEl>
                                          <p:spTgt spid="123"/>
                                        </p:tgtEl>
                                        <p:attrNameLst>
                                          <p:attrName>style.visibility</p:attrName>
                                        </p:attrNameLst>
                                      </p:cBhvr>
                                      <p:to>
                                        <p:strVal val="visible"/>
                                      </p:to>
                                    </p:set>
                                    <p:animEffect transition="in" filter="wheel(1)">
                                      <p:cBhvr>
                                        <p:cTn id="310" dur="1000"/>
                                        <p:tgtEl>
                                          <p:spTgt spid="123"/>
                                        </p:tgtEl>
                                      </p:cBhvr>
                                    </p:animEffect>
                                  </p:childTnLst>
                                </p:cTn>
                              </p:par>
                              <p:par>
                                <p:cTn id="311" presetID="21" presetClass="entr" presetSubtype="1" fill="hold" grpId="0" nodeType="withEffect">
                                  <p:stCondLst>
                                    <p:cond delay="0"/>
                                  </p:stCondLst>
                                  <p:childTnLst>
                                    <p:set>
                                      <p:cBhvr>
                                        <p:cTn id="312" dur="1" fill="hold">
                                          <p:stCondLst>
                                            <p:cond delay="0"/>
                                          </p:stCondLst>
                                        </p:cTn>
                                        <p:tgtEl>
                                          <p:spTgt spid="124"/>
                                        </p:tgtEl>
                                        <p:attrNameLst>
                                          <p:attrName>style.visibility</p:attrName>
                                        </p:attrNameLst>
                                      </p:cBhvr>
                                      <p:to>
                                        <p:strVal val="visible"/>
                                      </p:to>
                                    </p:set>
                                    <p:animEffect transition="in" filter="wheel(1)">
                                      <p:cBhvr>
                                        <p:cTn id="313" dur="1000"/>
                                        <p:tgtEl>
                                          <p:spTgt spid="124"/>
                                        </p:tgtEl>
                                      </p:cBhvr>
                                    </p:animEffect>
                                  </p:childTnLst>
                                </p:cTn>
                              </p:par>
                              <p:par>
                                <p:cTn id="314" presetID="21" presetClass="entr" presetSubtype="1" fill="hold" grpId="0" nodeType="withEffect">
                                  <p:stCondLst>
                                    <p:cond delay="0"/>
                                  </p:stCondLst>
                                  <p:childTnLst>
                                    <p:set>
                                      <p:cBhvr>
                                        <p:cTn id="315" dur="1" fill="hold">
                                          <p:stCondLst>
                                            <p:cond delay="0"/>
                                          </p:stCondLst>
                                        </p:cTn>
                                        <p:tgtEl>
                                          <p:spTgt spid="125"/>
                                        </p:tgtEl>
                                        <p:attrNameLst>
                                          <p:attrName>style.visibility</p:attrName>
                                        </p:attrNameLst>
                                      </p:cBhvr>
                                      <p:to>
                                        <p:strVal val="visible"/>
                                      </p:to>
                                    </p:set>
                                    <p:animEffect transition="in" filter="wheel(1)">
                                      <p:cBhvr>
                                        <p:cTn id="316" dur="1000"/>
                                        <p:tgtEl>
                                          <p:spTgt spid="125"/>
                                        </p:tgtEl>
                                      </p:cBhvr>
                                    </p:animEffect>
                                  </p:childTnLst>
                                </p:cTn>
                              </p:par>
                              <p:par>
                                <p:cTn id="317" presetID="21" presetClass="entr" presetSubtype="1" fill="hold" grpId="0" nodeType="withEffect">
                                  <p:stCondLst>
                                    <p:cond delay="0"/>
                                  </p:stCondLst>
                                  <p:childTnLst>
                                    <p:set>
                                      <p:cBhvr>
                                        <p:cTn id="318" dur="1" fill="hold">
                                          <p:stCondLst>
                                            <p:cond delay="0"/>
                                          </p:stCondLst>
                                        </p:cTn>
                                        <p:tgtEl>
                                          <p:spTgt spid="21"/>
                                        </p:tgtEl>
                                        <p:attrNameLst>
                                          <p:attrName>style.visibility</p:attrName>
                                        </p:attrNameLst>
                                      </p:cBhvr>
                                      <p:to>
                                        <p:strVal val="visible"/>
                                      </p:to>
                                    </p:set>
                                    <p:animEffect transition="in" filter="wheel(1)">
                                      <p:cBhvr>
                                        <p:cTn id="319" dur="1000"/>
                                        <p:tgtEl>
                                          <p:spTgt spid="21"/>
                                        </p:tgtEl>
                                      </p:cBhvr>
                                    </p:animEffect>
                                  </p:childTnLst>
                                </p:cTn>
                              </p:par>
                              <p:par>
                                <p:cTn id="320" presetID="21" presetClass="entr" presetSubtype="1" fill="hold" grpId="0" nodeType="withEffect">
                                  <p:stCondLst>
                                    <p:cond delay="0"/>
                                  </p:stCondLst>
                                  <p:childTnLst>
                                    <p:set>
                                      <p:cBhvr>
                                        <p:cTn id="321" dur="1" fill="hold">
                                          <p:stCondLst>
                                            <p:cond delay="0"/>
                                          </p:stCondLst>
                                        </p:cTn>
                                        <p:tgtEl>
                                          <p:spTgt spid="20"/>
                                        </p:tgtEl>
                                        <p:attrNameLst>
                                          <p:attrName>style.visibility</p:attrName>
                                        </p:attrNameLst>
                                      </p:cBhvr>
                                      <p:to>
                                        <p:strVal val="visible"/>
                                      </p:to>
                                    </p:set>
                                    <p:animEffect transition="in" filter="wheel(1)">
                                      <p:cBhvr>
                                        <p:cTn id="322" dur="1000"/>
                                        <p:tgtEl>
                                          <p:spTgt spid="20"/>
                                        </p:tgtEl>
                                      </p:cBhvr>
                                    </p:animEffect>
                                  </p:childTnLst>
                                </p:cTn>
                              </p:par>
                            </p:childTnLst>
                          </p:cTn>
                        </p:par>
                        <p:par>
                          <p:cTn id="323" fill="hold">
                            <p:stCondLst>
                              <p:cond delay="1500"/>
                            </p:stCondLst>
                            <p:childTnLst>
                              <p:par>
                                <p:cTn id="324" presetID="22" presetClass="entr" presetSubtype="4" fill="hold" nodeType="afterEffect">
                                  <p:stCondLst>
                                    <p:cond delay="0"/>
                                  </p:stCondLst>
                                  <p:childTnLst>
                                    <p:set>
                                      <p:cBhvr>
                                        <p:cTn id="325" dur="1" fill="hold">
                                          <p:stCondLst>
                                            <p:cond delay="0"/>
                                          </p:stCondLst>
                                        </p:cTn>
                                        <p:tgtEl>
                                          <p:spTgt spid="22"/>
                                        </p:tgtEl>
                                        <p:attrNameLst>
                                          <p:attrName>style.visibility</p:attrName>
                                        </p:attrNameLst>
                                      </p:cBhvr>
                                      <p:to>
                                        <p:strVal val="visible"/>
                                      </p:to>
                                    </p:set>
                                    <p:animEffect transition="in" filter="wipe(down)">
                                      <p:cBhvr>
                                        <p:cTn id="326" dur="500"/>
                                        <p:tgtEl>
                                          <p:spTgt spid="22"/>
                                        </p:tgtEl>
                                      </p:cBhvr>
                                    </p:animEffect>
                                  </p:childTnLst>
                                </p:cTn>
                              </p:par>
                              <p:par>
                                <p:cTn id="327" presetID="22" presetClass="entr" presetSubtype="4" fill="hold" nodeType="withEffect">
                                  <p:stCondLst>
                                    <p:cond delay="0"/>
                                  </p:stCondLst>
                                  <p:childTnLst>
                                    <p:set>
                                      <p:cBhvr>
                                        <p:cTn id="328" dur="1" fill="hold">
                                          <p:stCondLst>
                                            <p:cond delay="0"/>
                                          </p:stCondLst>
                                        </p:cTn>
                                        <p:tgtEl>
                                          <p:spTgt spid="23"/>
                                        </p:tgtEl>
                                        <p:attrNameLst>
                                          <p:attrName>style.visibility</p:attrName>
                                        </p:attrNameLst>
                                      </p:cBhvr>
                                      <p:to>
                                        <p:strVal val="visible"/>
                                      </p:to>
                                    </p:set>
                                    <p:animEffect transition="in" filter="wipe(down)">
                                      <p:cBhvr>
                                        <p:cTn id="329" dur="500"/>
                                        <p:tgtEl>
                                          <p:spTgt spid="23"/>
                                        </p:tgtEl>
                                      </p:cBhvr>
                                    </p:animEffect>
                                  </p:childTnLst>
                                </p:cTn>
                              </p:par>
                              <p:par>
                                <p:cTn id="330" presetID="22" presetClass="entr" presetSubtype="4" fill="hold" nodeType="withEffect">
                                  <p:stCondLst>
                                    <p:cond delay="0"/>
                                  </p:stCondLst>
                                  <p:childTnLst>
                                    <p:set>
                                      <p:cBhvr>
                                        <p:cTn id="331" dur="1" fill="hold">
                                          <p:stCondLst>
                                            <p:cond delay="0"/>
                                          </p:stCondLst>
                                        </p:cTn>
                                        <p:tgtEl>
                                          <p:spTgt spid="24"/>
                                        </p:tgtEl>
                                        <p:attrNameLst>
                                          <p:attrName>style.visibility</p:attrName>
                                        </p:attrNameLst>
                                      </p:cBhvr>
                                      <p:to>
                                        <p:strVal val="visible"/>
                                      </p:to>
                                    </p:set>
                                    <p:animEffect transition="in" filter="wipe(down)">
                                      <p:cBhvr>
                                        <p:cTn id="332" dur="500"/>
                                        <p:tgtEl>
                                          <p:spTgt spid="24"/>
                                        </p:tgtEl>
                                      </p:cBhvr>
                                    </p:animEffect>
                                  </p:childTnLst>
                                </p:cTn>
                              </p:par>
                              <p:par>
                                <p:cTn id="333" presetID="22" presetClass="entr" presetSubtype="4" fill="hold" nodeType="withEffect">
                                  <p:stCondLst>
                                    <p:cond delay="0"/>
                                  </p:stCondLst>
                                  <p:childTnLst>
                                    <p:set>
                                      <p:cBhvr>
                                        <p:cTn id="334" dur="1" fill="hold">
                                          <p:stCondLst>
                                            <p:cond delay="0"/>
                                          </p:stCondLst>
                                        </p:cTn>
                                        <p:tgtEl>
                                          <p:spTgt spid="25"/>
                                        </p:tgtEl>
                                        <p:attrNameLst>
                                          <p:attrName>style.visibility</p:attrName>
                                        </p:attrNameLst>
                                      </p:cBhvr>
                                      <p:to>
                                        <p:strVal val="visible"/>
                                      </p:to>
                                    </p:set>
                                    <p:animEffect transition="in" filter="wipe(down)">
                                      <p:cBhvr>
                                        <p:cTn id="335" dur="500"/>
                                        <p:tgtEl>
                                          <p:spTgt spid="25"/>
                                        </p:tgtEl>
                                      </p:cBhvr>
                                    </p:animEffect>
                                  </p:childTnLst>
                                </p:cTn>
                              </p:par>
                            </p:childTnLst>
                          </p:cTn>
                        </p:par>
                        <p:par>
                          <p:cTn id="336" fill="hold">
                            <p:stCondLst>
                              <p:cond delay="2000"/>
                            </p:stCondLst>
                            <p:childTnLst>
                              <p:par>
                                <p:cTn id="337" presetID="21" presetClass="entr" presetSubtype="1" fill="hold" grpId="0" nodeType="afterEffect">
                                  <p:stCondLst>
                                    <p:cond delay="0"/>
                                  </p:stCondLst>
                                  <p:childTnLst>
                                    <p:set>
                                      <p:cBhvr>
                                        <p:cTn id="338" dur="1" fill="hold">
                                          <p:stCondLst>
                                            <p:cond delay="0"/>
                                          </p:stCondLst>
                                        </p:cTn>
                                        <p:tgtEl>
                                          <p:spTgt spid="29"/>
                                        </p:tgtEl>
                                        <p:attrNameLst>
                                          <p:attrName>style.visibility</p:attrName>
                                        </p:attrNameLst>
                                      </p:cBhvr>
                                      <p:to>
                                        <p:strVal val="visible"/>
                                      </p:to>
                                    </p:set>
                                    <p:animEffect transition="in" filter="wheel(1)">
                                      <p:cBhvr>
                                        <p:cTn id="339" dur="1000"/>
                                        <p:tgtEl>
                                          <p:spTgt spid="29"/>
                                        </p:tgtEl>
                                      </p:cBhvr>
                                    </p:animEffect>
                                  </p:childTnLst>
                                </p:cTn>
                              </p:par>
                              <p:par>
                                <p:cTn id="340" presetID="21" presetClass="entr" presetSubtype="1" fill="hold" grpId="0" nodeType="withEffect">
                                  <p:stCondLst>
                                    <p:cond delay="0"/>
                                  </p:stCondLst>
                                  <p:childTnLst>
                                    <p:set>
                                      <p:cBhvr>
                                        <p:cTn id="341" dur="1" fill="hold">
                                          <p:stCondLst>
                                            <p:cond delay="0"/>
                                          </p:stCondLst>
                                        </p:cTn>
                                        <p:tgtEl>
                                          <p:spTgt spid="26"/>
                                        </p:tgtEl>
                                        <p:attrNameLst>
                                          <p:attrName>style.visibility</p:attrName>
                                        </p:attrNameLst>
                                      </p:cBhvr>
                                      <p:to>
                                        <p:strVal val="visible"/>
                                      </p:to>
                                    </p:set>
                                    <p:animEffect transition="in" filter="wheel(1)">
                                      <p:cBhvr>
                                        <p:cTn id="342" dur="1000"/>
                                        <p:tgtEl>
                                          <p:spTgt spid="26"/>
                                        </p:tgtEl>
                                      </p:cBhvr>
                                    </p:animEffect>
                                  </p:childTnLst>
                                </p:cTn>
                              </p:par>
                              <p:par>
                                <p:cTn id="343" presetID="21" presetClass="entr" presetSubtype="1" fill="hold" grpId="0" nodeType="withEffect">
                                  <p:stCondLst>
                                    <p:cond delay="0"/>
                                  </p:stCondLst>
                                  <p:childTnLst>
                                    <p:set>
                                      <p:cBhvr>
                                        <p:cTn id="344" dur="1" fill="hold">
                                          <p:stCondLst>
                                            <p:cond delay="0"/>
                                          </p:stCondLst>
                                        </p:cTn>
                                        <p:tgtEl>
                                          <p:spTgt spid="35"/>
                                        </p:tgtEl>
                                        <p:attrNameLst>
                                          <p:attrName>style.visibility</p:attrName>
                                        </p:attrNameLst>
                                      </p:cBhvr>
                                      <p:to>
                                        <p:strVal val="visible"/>
                                      </p:to>
                                    </p:set>
                                    <p:animEffect transition="in" filter="wheel(1)">
                                      <p:cBhvr>
                                        <p:cTn id="345" dur="1000"/>
                                        <p:tgtEl>
                                          <p:spTgt spid="35"/>
                                        </p:tgtEl>
                                      </p:cBhvr>
                                    </p:animEffect>
                                  </p:childTnLst>
                                </p:cTn>
                              </p:par>
                              <p:par>
                                <p:cTn id="346" presetID="21" presetClass="entr" presetSubtype="1" fill="hold" grpId="0" nodeType="withEffect">
                                  <p:stCondLst>
                                    <p:cond delay="0"/>
                                  </p:stCondLst>
                                  <p:childTnLst>
                                    <p:set>
                                      <p:cBhvr>
                                        <p:cTn id="347" dur="1" fill="hold">
                                          <p:stCondLst>
                                            <p:cond delay="0"/>
                                          </p:stCondLst>
                                        </p:cTn>
                                        <p:tgtEl>
                                          <p:spTgt spid="34"/>
                                        </p:tgtEl>
                                        <p:attrNameLst>
                                          <p:attrName>style.visibility</p:attrName>
                                        </p:attrNameLst>
                                      </p:cBhvr>
                                      <p:to>
                                        <p:strVal val="visible"/>
                                      </p:to>
                                    </p:set>
                                    <p:animEffect transition="in" filter="wheel(1)">
                                      <p:cBhvr>
                                        <p:cTn id="348" dur="1000"/>
                                        <p:tgtEl>
                                          <p:spTgt spid="34"/>
                                        </p:tgtEl>
                                      </p:cBhvr>
                                    </p:animEffect>
                                  </p:childTnLst>
                                </p:cTn>
                              </p:par>
                            </p:childTnLst>
                          </p:cTn>
                        </p:par>
                        <p:par>
                          <p:cTn id="349" fill="hold">
                            <p:stCondLst>
                              <p:cond delay="3000"/>
                            </p:stCondLst>
                            <p:childTnLst>
                              <p:par>
                                <p:cTn id="350" presetID="22" presetClass="entr" presetSubtype="4" fill="hold" nodeType="afterEffect">
                                  <p:stCondLst>
                                    <p:cond delay="0"/>
                                  </p:stCondLst>
                                  <p:childTnLst>
                                    <p:set>
                                      <p:cBhvr>
                                        <p:cTn id="351" dur="1" fill="hold">
                                          <p:stCondLst>
                                            <p:cond delay="0"/>
                                          </p:stCondLst>
                                        </p:cTn>
                                        <p:tgtEl>
                                          <p:spTgt spid="36"/>
                                        </p:tgtEl>
                                        <p:attrNameLst>
                                          <p:attrName>style.visibility</p:attrName>
                                        </p:attrNameLst>
                                      </p:cBhvr>
                                      <p:to>
                                        <p:strVal val="visible"/>
                                      </p:to>
                                    </p:set>
                                    <p:animEffect transition="in" filter="wipe(down)">
                                      <p:cBhvr>
                                        <p:cTn id="352" dur="500"/>
                                        <p:tgtEl>
                                          <p:spTgt spid="36"/>
                                        </p:tgtEl>
                                      </p:cBhvr>
                                    </p:animEffect>
                                  </p:childTnLst>
                                </p:cTn>
                              </p:par>
                              <p:par>
                                <p:cTn id="353" presetID="22" presetClass="entr" presetSubtype="4" fill="hold" nodeType="withEffect">
                                  <p:stCondLst>
                                    <p:cond delay="0"/>
                                  </p:stCondLst>
                                  <p:childTnLst>
                                    <p:set>
                                      <p:cBhvr>
                                        <p:cTn id="354" dur="1" fill="hold">
                                          <p:stCondLst>
                                            <p:cond delay="0"/>
                                          </p:stCondLst>
                                        </p:cTn>
                                        <p:tgtEl>
                                          <p:spTgt spid="37"/>
                                        </p:tgtEl>
                                        <p:attrNameLst>
                                          <p:attrName>style.visibility</p:attrName>
                                        </p:attrNameLst>
                                      </p:cBhvr>
                                      <p:to>
                                        <p:strVal val="visible"/>
                                      </p:to>
                                    </p:set>
                                    <p:animEffect transition="in" filter="wipe(down)">
                                      <p:cBhvr>
                                        <p:cTn id="355" dur="500"/>
                                        <p:tgtEl>
                                          <p:spTgt spid="37"/>
                                        </p:tgtEl>
                                      </p:cBhvr>
                                    </p:animEffect>
                                  </p:childTnLst>
                                </p:cTn>
                              </p:par>
                              <p:par>
                                <p:cTn id="356" presetID="22" presetClass="entr" presetSubtype="4" fill="hold" nodeType="withEffect">
                                  <p:stCondLst>
                                    <p:cond delay="0"/>
                                  </p:stCondLst>
                                  <p:childTnLst>
                                    <p:set>
                                      <p:cBhvr>
                                        <p:cTn id="357" dur="1" fill="hold">
                                          <p:stCondLst>
                                            <p:cond delay="0"/>
                                          </p:stCondLst>
                                        </p:cTn>
                                        <p:tgtEl>
                                          <p:spTgt spid="41"/>
                                        </p:tgtEl>
                                        <p:attrNameLst>
                                          <p:attrName>style.visibility</p:attrName>
                                        </p:attrNameLst>
                                      </p:cBhvr>
                                      <p:to>
                                        <p:strVal val="visible"/>
                                      </p:to>
                                    </p:set>
                                    <p:animEffect transition="in" filter="wipe(down)">
                                      <p:cBhvr>
                                        <p:cTn id="358" dur="500"/>
                                        <p:tgtEl>
                                          <p:spTgt spid="41"/>
                                        </p:tgtEl>
                                      </p:cBhvr>
                                    </p:animEffect>
                                  </p:childTnLst>
                                </p:cTn>
                              </p:par>
                              <p:par>
                                <p:cTn id="359" presetID="22" presetClass="entr" presetSubtype="4" fill="hold" nodeType="withEffect">
                                  <p:stCondLst>
                                    <p:cond delay="0"/>
                                  </p:stCondLst>
                                  <p:childTnLst>
                                    <p:set>
                                      <p:cBhvr>
                                        <p:cTn id="360" dur="1" fill="hold">
                                          <p:stCondLst>
                                            <p:cond delay="0"/>
                                          </p:stCondLst>
                                        </p:cTn>
                                        <p:tgtEl>
                                          <p:spTgt spid="44"/>
                                        </p:tgtEl>
                                        <p:attrNameLst>
                                          <p:attrName>style.visibility</p:attrName>
                                        </p:attrNameLst>
                                      </p:cBhvr>
                                      <p:to>
                                        <p:strVal val="visible"/>
                                      </p:to>
                                    </p:set>
                                    <p:animEffect transition="in" filter="wipe(down)">
                                      <p:cBhvr>
                                        <p:cTn id="361" dur="500"/>
                                        <p:tgtEl>
                                          <p:spTgt spid="44"/>
                                        </p:tgtEl>
                                      </p:cBhvr>
                                    </p:animEffect>
                                  </p:childTnLst>
                                </p:cTn>
                              </p:par>
                              <p:par>
                                <p:cTn id="362" presetID="22" presetClass="entr" presetSubtype="4" fill="hold" nodeType="withEffect">
                                  <p:stCondLst>
                                    <p:cond delay="0"/>
                                  </p:stCondLst>
                                  <p:childTnLst>
                                    <p:set>
                                      <p:cBhvr>
                                        <p:cTn id="363" dur="1" fill="hold">
                                          <p:stCondLst>
                                            <p:cond delay="0"/>
                                          </p:stCondLst>
                                        </p:cTn>
                                        <p:tgtEl>
                                          <p:spTgt spid="45"/>
                                        </p:tgtEl>
                                        <p:attrNameLst>
                                          <p:attrName>style.visibility</p:attrName>
                                        </p:attrNameLst>
                                      </p:cBhvr>
                                      <p:to>
                                        <p:strVal val="visible"/>
                                      </p:to>
                                    </p:set>
                                    <p:animEffect transition="in" filter="wipe(down)">
                                      <p:cBhvr>
                                        <p:cTn id="364" dur="500"/>
                                        <p:tgtEl>
                                          <p:spTgt spid="45"/>
                                        </p:tgtEl>
                                      </p:cBhvr>
                                    </p:animEffect>
                                  </p:childTnLst>
                                </p:cTn>
                              </p:par>
                              <p:par>
                                <p:cTn id="365" presetID="22" presetClass="entr" presetSubtype="4" fill="hold" nodeType="withEffect">
                                  <p:stCondLst>
                                    <p:cond delay="0"/>
                                  </p:stCondLst>
                                  <p:childTnLst>
                                    <p:set>
                                      <p:cBhvr>
                                        <p:cTn id="366" dur="1" fill="hold">
                                          <p:stCondLst>
                                            <p:cond delay="0"/>
                                          </p:stCondLst>
                                        </p:cTn>
                                        <p:tgtEl>
                                          <p:spTgt spid="46"/>
                                        </p:tgtEl>
                                        <p:attrNameLst>
                                          <p:attrName>style.visibility</p:attrName>
                                        </p:attrNameLst>
                                      </p:cBhvr>
                                      <p:to>
                                        <p:strVal val="visible"/>
                                      </p:to>
                                    </p:set>
                                    <p:animEffect transition="in" filter="wipe(down)">
                                      <p:cBhvr>
                                        <p:cTn id="367" dur="500"/>
                                        <p:tgtEl>
                                          <p:spTgt spid="46"/>
                                        </p:tgtEl>
                                      </p:cBhvr>
                                    </p:animEffect>
                                  </p:childTnLst>
                                </p:cTn>
                              </p:par>
                              <p:par>
                                <p:cTn id="368" presetID="22" presetClass="entr" presetSubtype="4" fill="hold" nodeType="withEffect">
                                  <p:stCondLst>
                                    <p:cond delay="0"/>
                                  </p:stCondLst>
                                  <p:childTnLst>
                                    <p:set>
                                      <p:cBhvr>
                                        <p:cTn id="369" dur="1" fill="hold">
                                          <p:stCondLst>
                                            <p:cond delay="0"/>
                                          </p:stCondLst>
                                        </p:cTn>
                                        <p:tgtEl>
                                          <p:spTgt spid="47"/>
                                        </p:tgtEl>
                                        <p:attrNameLst>
                                          <p:attrName>style.visibility</p:attrName>
                                        </p:attrNameLst>
                                      </p:cBhvr>
                                      <p:to>
                                        <p:strVal val="visible"/>
                                      </p:to>
                                    </p:set>
                                    <p:animEffect transition="in" filter="wipe(down)">
                                      <p:cBhvr>
                                        <p:cTn id="370" dur="500"/>
                                        <p:tgtEl>
                                          <p:spTgt spid="47"/>
                                        </p:tgtEl>
                                      </p:cBhvr>
                                    </p:animEffect>
                                  </p:childTnLst>
                                </p:cTn>
                              </p:par>
                              <p:par>
                                <p:cTn id="371" presetID="22" presetClass="entr" presetSubtype="4" fill="hold" nodeType="withEffect">
                                  <p:stCondLst>
                                    <p:cond delay="0"/>
                                  </p:stCondLst>
                                  <p:childTnLst>
                                    <p:set>
                                      <p:cBhvr>
                                        <p:cTn id="372" dur="1" fill="hold">
                                          <p:stCondLst>
                                            <p:cond delay="0"/>
                                          </p:stCondLst>
                                        </p:cTn>
                                        <p:tgtEl>
                                          <p:spTgt spid="58"/>
                                        </p:tgtEl>
                                        <p:attrNameLst>
                                          <p:attrName>style.visibility</p:attrName>
                                        </p:attrNameLst>
                                      </p:cBhvr>
                                      <p:to>
                                        <p:strVal val="visible"/>
                                      </p:to>
                                    </p:set>
                                    <p:animEffect transition="in" filter="wipe(down)">
                                      <p:cBhvr>
                                        <p:cTn id="373" dur="500"/>
                                        <p:tgtEl>
                                          <p:spTgt spid="58"/>
                                        </p:tgtEl>
                                      </p:cBhvr>
                                    </p:animEffect>
                                  </p:childTnLst>
                                </p:cTn>
                              </p:par>
                            </p:childTnLst>
                          </p:cTn>
                        </p:par>
                        <p:par>
                          <p:cTn id="374" fill="hold">
                            <p:stCondLst>
                              <p:cond delay="3500"/>
                            </p:stCondLst>
                            <p:childTnLst>
                              <p:par>
                                <p:cTn id="375" presetID="21" presetClass="entr" presetSubtype="1" fill="hold" grpId="0" nodeType="afterEffect">
                                  <p:stCondLst>
                                    <p:cond delay="0"/>
                                  </p:stCondLst>
                                  <p:childTnLst>
                                    <p:set>
                                      <p:cBhvr>
                                        <p:cTn id="376" dur="1" fill="hold">
                                          <p:stCondLst>
                                            <p:cond delay="0"/>
                                          </p:stCondLst>
                                        </p:cTn>
                                        <p:tgtEl>
                                          <p:spTgt spid="60"/>
                                        </p:tgtEl>
                                        <p:attrNameLst>
                                          <p:attrName>style.visibility</p:attrName>
                                        </p:attrNameLst>
                                      </p:cBhvr>
                                      <p:to>
                                        <p:strVal val="visible"/>
                                      </p:to>
                                    </p:set>
                                    <p:animEffect transition="in" filter="wheel(1)">
                                      <p:cBhvr>
                                        <p:cTn id="377" dur="1000"/>
                                        <p:tgtEl>
                                          <p:spTgt spid="60"/>
                                        </p:tgtEl>
                                      </p:cBhvr>
                                    </p:animEffect>
                                  </p:childTnLst>
                                </p:cTn>
                              </p:par>
                              <p:par>
                                <p:cTn id="378" presetID="21" presetClass="entr" presetSubtype="1" fill="hold" grpId="0" nodeType="withEffect">
                                  <p:stCondLst>
                                    <p:cond delay="0"/>
                                  </p:stCondLst>
                                  <p:childTnLst>
                                    <p:set>
                                      <p:cBhvr>
                                        <p:cTn id="379" dur="1" fill="hold">
                                          <p:stCondLst>
                                            <p:cond delay="0"/>
                                          </p:stCondLst>
                                        </p:cTn>
                                        <p:tgtEl>
                                          <p:spTgt spid="61"/>
                                        </p:tgtEl>
                                        <p:attrNameLst>
                                          <p:attrName>style.visibility</p:attrName>
                                        </p:attrNameLst>
                                      </p:cBhvr>
                                      <p:to>
                                        <p:strVal val="visible"/>
                                      </p:to>
                                    </p:set>
                                    <p:animEffect transition="in" filter="wheel(1)">
                                      <p:cBhvr>
                                        <p:cTn id="380" dur="1000"/>
                                        <p:tgtEl>
                                          <p:spTgt spid="61"/>
                                        </p:tgtEl>
                                      </p:cBhvr>
                                    </p:animEffect>
                                  </p:childTnLst>
                                </p:cTn>
                              </p:par>
                              <p:par>
                                <p:cTn id="381" presetID="21" presetClass="entr" presetSubtype="1" fill="hold" grpId="0" nodeType="withEffect">
                                  <p:stCondLst>
                                    <p:cond delay="0"/>
                                  </p:stCondLst>
                                  <p:childTnLst>
                                    <p:set>
                                      <p:cBhvr>
                                        <p:cTn id="382" dur="1" fill="hold">
                                          <p:stCondLst>
                                            <p:cond delay="0"/>
                                          </p:stCondLst>
                                        </p:cTn>
                                        <p:tgtEl>
                                          <p:spTgt spid="63"/>
                                        </p:tgtEl>
                                        <p:attrNameLst>
                                          <p:attrName>style.visibility</p:attrName>
                                        </p:attrNameLst>
                                      </p:cBhvr>
                                      <p:to>
                                        <p:strVal val="visible"/>
                                      </p:to>
                                    </p:set>
                                    <p:animEffect transition="in" filter="wheel(1)">
                                      <p:cBhvr>
                                        <p:cTn id="383" dur="1000"/>
                                        <p:tgtEl>
                                          <p:spTgt spid="63"/>
                                        </p:tgtEl>
                                      </p:cBhvr>
                                    </p:animEffect>
                                  </p:childTnLst>
                                </p:cTn>
                              </p:par>
                              <p:par>
                                <p:cTn id="384" presetID="21" presetClass="entr" presetSubtype="1" fill="hold" grpId="0" nodeType="withEffect">
                                  <p:stCondLst>
                                    <p:cond delay="0"/>
                                  </p:stCondLst>
                                  <p:childTnLst>
                                    <p:set>
                                      <p:cBhvr>
                                        <p:cTn id="385" dur="1" fill="hold">
                                          <p:stCondLst>
                                            <p:cond delay="0"/>
                                          </p:stCondLst>
                                        </p:cTn>
                                        <p:tgtEl>
                                          <p:spTgt spid="64"/>
                                        </p:tgtEl>
                                        <p:attrNameLst>
                                          <p:attrName>style.visibility</p:attrName>
                                        </p:attrNameLst>
                                      </p:cBhvr>
                                      <p:to>
                                        <p:strVal val="visible"/>
                                      </p:to>
                                    </p:set>
                                    <p:animEffect transition="in" filter="wheel(1)">
                                      <p:cBhvr>
                                        <p:cTn id="386" dur="1000"/>
                                        <p:tgtEl>
                                          <p:spTgt spid="64"/>
                                        </p:tgtEl>
                                      </p:cBhvr>
                                    </p:animEffect>
                                  </p:childTnLst>
                                </p:cTn>
                              </p:par>
                              <p:par>
                                <p:cTn id="387" presetID="21" presetClass="entr" presetSubtype="1" fill="hold" grpId="0" nodeType="withEffect">
                                  <p:stCondLst>
                                    <p:cond delay="0"/>
                                  </p:stCondLst>
                                  <p:childTnLst>
                                    <p:set>
                                      <p:cBhvr>
                                        <p:cTn id="388" dur="1" fill="hold">
                                          <p:stCondLst>
                                            <p:cond delay="0"/>
                                          </p:stCondLst>
                                        </p:cTn>
                                        <p:tgtEl>
                                          <p:spTgt spid="65"/>
                                        </p:tgtEl>
                                        <p:attrNameLst>
                                          <p:attrName>style.visibility</p:attrName>
                                        </p:attrNameLst>
                                      </p:cBhvr>
                                      <p:to>
                                        <p:strVal val="visible"/>
                                      </p:to>
                                    </p:set>
                                    <p:animEffect transition="in" filter="wheel(1)">
                                      <p:cBhvr>
                                        <p:cTn id="389" dur="1000"/>
                                        <p:tgtEl>
                                          <p:spTgt spid="65"/>
                                        </p:tgtEl>
                                      </p:cBhvr>
                                    </p:animEffect>
                                  </p:childTnLst>
                                </p:cTn>
                              </p:par>
                              <p:par>
                                <p:cTn id="390" presetID="21" presetClass="entr" presetSubtype="1" fill="hold" grpId="0" nodeType="withEffect">
                                  <p:stCondLst>
                                    <p:cond delay="0"/>
                                  </p:stCondLst>
                                  <p:childTnLst>
                                    <p:set>
                                      <p:cBhvr>
                                        <p:cTn id="391" dur="1" fill="hold">
                                          <p:stCondLst>
                                            <p:cond delay="0"/>
                                          </p:stCondLst>
                                        </p:cTn>
                                        <p:tgtEl>
                                          <p:spTgt spid="67"/>
                                        </p:tgtEl>
                                        <p:attrNameLst>
                                          <p:attrName>style.visibility</p:attrName>
                                        </p:attrNameLst>
                                      </p:cBhvr>
                                      <p:to>
                                        <p:strVal val="visible"/>
                                      </p:to>
                                    </p:set>
                                    <p:animEffect transition="in" filter="wheel(1)">
                                      <p:cBhvr>
                                        <p:cTn id="392" dur="1000"/>
                                        <p:tgtEl>
                                          <p:spTgt spid="67"/>
                                        </p:tgtEl>
                                      </p:cBhvr>
                                    </p:animEffect>
                                  </p:childTnLst>
                                </p:cTn>
                              </p:par>
                              <p:par>
                                <p:cTn id="393" presetID="21" presetClass="entr" presetSubtype="1" fill="hold" grpId="0" nodeType="withEffect">
                                  <p:stCondLst>
                                    <p:cond delay="0"/>
                                  </p:stCondLst>
                                  <p:childTnLst>
                                    <p:set>
                                      <p:cBhvr>
                                        <p:cTn id="394" dur="1" fill="hold">
                                          <p:stCondLst>
                                            <p:cond delay="0"/>
                                          </p:stCondLst>
                                        </p:cTn>
                                        <p:tgtEl>
                                          <p:spTgt spid="68"/>
                                        </p:tgtEl>
                                        <p:attrNameLst>
                                          <p:attrName>style.visibility</p:attrName>
                                        </p:attrNameLst>
                                      </p:cBhvr>
                                      <p:to>
                                        <p:strVal val="visible"/>
                                      </p:to>
                                    </p:set>
                                    <p:animEffect transition="in" filter="wheel(1)">
                                      <p:cBhvr>
                                        <p:cTn id="395" dur="1000"/>
                                        <p:tgtEl>
                                          <p:spTgt spid="68"/>
                                        </p:tgtEl>
                                      </p:cBhvr>
                                    </p:animEffect>
                                  </p:childTnLst>
                                </p:cTn>
                              </p:par>
                              <p:par>
                                <p:cTn id="396" presetID="21" presetClass="entr" presetSubtype="1" fill="hold" grpId="0" nodeType="withEffect">
                                  <p:stCondLst>
                                    <p:cond delay="0"/>
                                  </p:stCondLst>
                                  <p:childTnLst>
                                    <p:set>
                                      <p:cBhvr>
                                        <p:cTn id="397" dur="1" fill="hold">
                                          <p:stCondLst>
                                            <p:cond delay="0"/>
                                          </p:stCondLst>
                                        </p:cTn>
                                        <p:tgtEl>
                                          <p:spTgt spid="70"/>
                                        </p:tgtEl>
                                        <p:attrNameLst>
                                          <p:attrName>style.visibility</p:attrName>
                                        </p:attrNameLst>
                                      </p:cBhvr>
                                      <p:to>
                                        <p:strVal val="visible"/>
                                      </p:to>
                                    </p:set>
                                    <p:animEffect transition="in" filter="wheel(1)">
                                      <p:cBhvr>
                                        <p:cTn id="398" dur="1000"/>
                                        <p:tgtEl>
                                          <p:spTgt spid="70"/>
                                        </p:tgtEl>
                                      </p:cBhvr>
                                    </p:animEffect>
                                  </p:childTnLst>
                                </p:cTn>
                              </p:par>
                            </p:childTnLst>
                          </p:cTn>
                        </p:par>
                        <p:par>
                          <p:cTn id="399" fill="hold">
                            <p:stCondLst>
                              <p:cond delay="4500"/>
                            </p:stCondLst>
                            <p:childTnLst>
                              <p:par>
                                <p:cTn id="400" presetID="42" presetClass="entr" presetSubtype="0" fill="hold" grpId="0" nodeType="afterEffect">
                                  <p:stCondLst>
                                    <p:cond delay="0"/>
                                  </p:stCondLst>
                                  <p:childTnLst>
                                    <p:set>
                                      <p:cBhvr>
                                        <p:cTn id="401" dur="1" fill="hold">
                                          <p:stCondLst>
                                            <p:cond delay="0"/>
                                          </p:stCondLst>
                                        </p:cTn>
                                        <p:tgtEl>
                                          <p:spTgt spid="72"/>
                                        </p:tgtEl>
                                        <p:attrNameLst>
                                          <p:attrName>style.visibility</p:attrName>
                                        </p:attrNameLst>
                                      </p:cBhvr>
                                      <p:to>
                                        <p:strVal val="visible"/>
                                      </p:to>
                                    </p:set>
                                    <p:animEffect transition="in" filter="fade">
                                      <p:cBhvr>
                                        <p:cTn id="402" dur="1000"/>
                                        <p:tgtEl>
                                          <p:spTgt spid="72"/>
                                        </p:tgtEl>
                                      </p:cBhvr>
                                    </p:animEffect>
                                    <p:anim calcmode="lin" valueType="num">
                                      <p:cBhvr>
                                        <p:cTn id="403" dur="1000" fill="hold"/>
                                        <p:tgtEl>
                                          <p:spTgt spid="72"/>
                                        </p:tgtEl>
                                        <p:attrNameLst>
                                          <p:attrName>ppt_x</p:attrName>
                                        </p:attrNameLst>
                                      </p:cBhvr>
                                      <p:tavLst>
                                        <p:tav tm="0">
                                          <p:val>
                                            <p:strVal val="#ppt_x"/>
                                          </p:val>
                                        </p:tav>
                                        <p:tav tm="100000">
                                          <p:val>
                                            <p:strVal val="#ppt_x"/>
                                          </p:val>
                                        </p:tav>
                                      </p:tavLst>
                                    </p:anim>
                                    <p:anim calcmode="lin" valueType="num">
                                      <p:cBhvr>
                                        <p:cTn id="404"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2" grpId="0"/>
      <p:bldP spid="33" grpId="0"/>
      <p:bldP spid="38" grpId="0"/>
      <p:bldP spid="39" grpId="0"/>
      <p:bldP spid="183" grpId="0" animBg="1"/>
      <p:bldP spid="184" grpId="0" animBg="1"/>
      <p:bldP spid="185" grpId="0" animBg="1"/>
      <p:bldP spid="186" grpId="0" animBg="1"/>
      <p:bldP spid="217" grpId="0" animBg="1"/>
      <p:bldP spid="218" grpId="0" animBg="1"/>
      <p:bldP spid="2" grpId="0" animBg="1"/>
      <p:bldP spid="2" grpId="1" animBg="1"/>
      <p:bldP spid="3" grpId="0" animBg="1"/>
      <p:bldP spid="3" grpId="1" animBg="1"/>
      <p:bldP spid="4" grpId="0" animBg="1"/>
      <p:bldP spid="5" grpId="0"/>
      <p:bldP spid="9" grpId="0" animBg="1"/>
      <p:bldP spid="9" grpId="1" animBg="1"/>
      <p:bldP spid="10" grpId="0" animBg="1"/>
      <p:bldP spid="11" grpId="0" animBg="1"/>
      <p:bldP spid="11" grpId="1" animBg="1"/>
      <p:bldP spid="13" grpId="0" animBg="1"/>
      <p:bldP spid="14" grpId="0" animBg="1"/>
      <p:bldP spid="14" grpId="1" animBg="1"/>
      <p:bldP spid="15" grpId="0" animBg="1"/>
      <p:bldP spid="16" grpId="0" animBg="1"/>
      <p:bldP spid="16" grpId="1" animBg="1"/>
      <p:bldP spid="17" grpId="0" animBg="1"/>
      <p:bldP spid="20" grpId="0" animBg="1"/>
      <p:bldP spid="21" grpId="0" animBg="1"/>
      <p:bldP spid="26" grpId="0" animBg="1"/>
      <p:bldP spid="29" grpId="0" animBg="1"/>
      <p:bldP spid="34" grpId="0" animBg="1"/>
      <p:bldP spid="35" grpId="0" animBg="1"/>
      <p:bldP spid="60" grpId="0" animBg="1"/>
      <p:bldP spid="61" grpId="0" animBg="1"/>
      <p:bldP spid="63" grpId="0" animBg="1"/>
      <p:bldP spid="64" grpId="0" animBg="1"/>
      <p:bldP spid="65" grpId="0" animBg="1"/>
      <p:bldP spid="67" grpId="0" animBg="1"/>
      <p:bldP spid="68" grpId="0" animBg="1"/>
      <p:bldP spid="70" grpId="0" animBg="1"/>
      <p:bldP spid="72" grpId="0"/>
      <p:bldP spid="121" grpId="0" animBg="1"/>
      <p:bldP spid="122" grpId="0" animBg="1"/>
      <p:bldP spid="123" grpId="0" animBg="1"/>
      <p:bldP spid="124" grpId="0" animBg="1"/>
      <p:bldP spid="125" grpId="0" animBg="1"/>
      <p:bldP spid="1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E2131-74CA-8251-F10A-B8A05C26090B}"/>
            </a:ext>
          </a:extLst>
        </p:cNvPr>
        <p:cNvGrpSpPr/>
        <p:nvPr/>
      </p:nvGrpSpPr>
      <p:grpSpPr>
        <a:xfrm>
          <a:off x="0" y="0"/>
          <a:ext cx="0" cy="0"/>
          <a:chOff x="0" y="0"/>
          <a:chExt cx="0" cy="0"/>
        </a:xfrm>
      </p:grpSpPr>
      <p:sp>
        <p:nvSpPr>
          <p:cNvPr id="157" name="Rectangle 156">
            <a:extLst>
              <a:ext uri="{FF2B5EF4-FFF2-40B4-BE49-F238E27FC236}">
                <a16:creationId xmlns:a16="http://schemas.microsoft.com/office/drawing/2014/main" id="{CA246814-5AE8-1596-13BC-1C119DF56B37}"/>
              </a:ext>
            </a:extLst>
          </p:cNvPr>
          <p:cNvSpPr/>
          <p:nvPr/>
        </p:nvSpPr>
        <p:spPr>
          <a:xfrm>
            <a:off x="8909216" y="7171459"/>
            <a:ext cx="556054" cy="347920"/>
          </a:xfrm>
          <a:prstGeom prst="rect">
            <a:avLst/>
          </a:prstGeom>
          <a:solidFill>
            <a:schemeClr val="bg1"/>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sp>
        <p:nvSpPr>
          <p:cNvPr id="27" name="圆角矩形 16">
            <a:extLst>
              <a:ext uri="{FF2B5EF4-FFF2-40B4-BE49-F238E27FC236}">
                <a16:creationId xmlns:a16="http://schemas.microsoft.com/office/drawing/2014/main" id="{76E62D24-6CEA-1E4D-B477-342C579A110D}"/>
              </a:ext>
            </a:extLst>
          </p:cNvPr>
          <p:cNvSpPr/>
          <p:nvPr/>
        </p:nvSpPr>
        <p:spPr>
          <a:xfrm>
            <a:off x="651449" y="1373084"/>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6" name="标题 24">
            <a:extLst>
              <a:ext uri="{FF2B5EF4-FFF2-40B4-BE49-F238E27FC236}">
                <a16:creationId xmlns:a16="http://schemas.microsoft.com/office/drawing/2014/main" id="{6F5997C5-81E3-39A4-5ACE-057558E1A72F}"/>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Algorithm</a:t>
            </a:r>
          </a:p>
        </p:txBody>
      </p:sp>
      <p:sp>
        <p:nvSpPr>
          <p:cNvPr id="20" name="Oval 19">
            <a:extLst>
              <a:ext uri="{FF2B5EF4-FFF2-40B4-BE49-F238E27FC236}">
                <a16:creationId xmlns:a16="http://schemas.microsoft.com/office/drawing/2014/main" id="{06CE8BFD-55FF-46A1-E0DB-96D47110E360}"/>
              </a:ext>
            </a:extLst>
          </p:cNvPr>
          <p:cNvSpPr/>
          <p:nvPr/>
        </p:nvSpPr>
        <p:spPr>
          <a:xfrm>
            <a:off x="4317917" y="7165828"/>
            <a:ext cx="333576" cy="341194"/>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6" name="Oval 45">
            <a:extLst>
              <a:ext uri="{FF2B5EF4-FFF2-40B4-BE49-F238E27FC236}">
                <a16:creationId xmlns:a16="http://schemas.microsoft.com/office/drawing/2014/main" id="{A2276704-04F8-E32C-055D-B5A68D7360C0}"/>
              </a:ext>
            </a:extLst>
          </p:cNvPr>
          <p:cNvSpPr/>
          <p:nvPr/>
        </p:nvSpPr>
        <p:spPr>
          <a:xfrm>
            <a:off x="3960485" y="666152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Oval 46">
            <a:extLst>
              <a:ext uri="{FF2B5EF4-FFF2-40B4-BE49-F238E27FC236}">
                <a16:creationId xmlns:a16="http://schemas.microsoft.com/office/drawing/2014/main" id="{04FC0851-2048-1C57-AEF5-EA7C7F83C48E}"/>
              </a:ext>
            </a:extLst>
          </p:cNvPr>
          <p:cNvSpPr/>
          <p:nvPr/>
        </p:nvSpPr>
        <p:spPr>
          <a:xfrm>
            <a:off x="4672030" y="6661526"/>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8" name="Straight Arrow Connector 47">
            <a:extLst>
              <a:ext uri="{FF2B5EF4-FFF2-40B4-BE49-F238E27FC236}">
                <a16:creationId xmlns:a16="http://schemas.microsoft.com/office/drawing/2014/main" id="{11E2DC5F-5A37-F2C2-9A19-002CDB148F09}"/>
              </a:ext>
            </a:extLst>
          </p:cNvPr>
          <p:cNvCxnSpPr>
            <a:cxnSpLocks/>
            <a:stCxn id="47" idx="3"/>
            <a:endCxn id="20" idx="0"/>
          </p:cNvCxnSpPr>
          <p:nvPr/>
        </p:nvCxnSpPr>
        <p:spPr>
          <a:xfrm flipH="1">
            <a:off x="4484705" y="6952753"/>
            <a:ext cx="236176" cy="2130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CD87BC2A-4424-39D0-346D-826A6447406C}"/>
              </a:ext>
            </a:extLst>
          </p:cNvPr>
          <p:cNvCxnSpPr>
            <a:cxnSpLocks/>
            <a:stCxn id="46" idx="5"/>
            <a:endCxn id="20" idx="0"/>
          </p:cNvCxnSpPr>
          <p:nvPr/>
        </p:nvCxnSpPr>
        <p:spPr>
          <a:xfrm>
            <a:off x="4245210" y="6952753"/>
            <a:ext cx="239495" cy="2130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50" name="Oval 49">
            <a:extLst>
              <a:ext uri="{FF2B5EF4-FFF2-40B4-BE49-F238E27FC236}">
                <a16:creationId xmlns:a16="http://schemas.microsoft.com/office/drawing/2014/main" id="{C65A6269-FD34-84B3-1098-15EBC09DF6DF}"/>
              </a:ext>
            </a:extLst>
          </p:cNvPr>
          <p:cNvSpPr/>
          <p:nvPr/>
        </p:nvSpPr>
        <p:spPr>
          <a:xfrm>
            <a:off x="4537973" y="61142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1" name="Oval 50">
            <a:extLst>
              <a:ext uri="{FF2B5EF4-FFF2-40B4-BE49-F238E27FC236}">
                <a16:creationId xmlns:a16="http://schemas.microsoft.com/office/drawing/2014/main" id="{D6E5954E-7ACA-C450-F5CB-8C6CE4A6A56F}"/>
              </a:ext>
            </a:extLst>
          </p:cNvPr>
          <p:cNvSpPr/>
          <p:nvPr/>
        </p:nvSpPr>
        <p:spPr>
          <a:xfrm>
            <a:off x="5260093" y="61142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2" name="Straight Arrow Connector 51">
            <a:extLst>
              <a:ext uri="{FF2B5EF4-FFF2-40B4-BE49-F238E27FC236}">
                <a16:creationId xmlns:a16="http://schemas.microsoft.com/office/drawing/2014/main" id="{19AB671C-E437-07E6-3A24-5EF387A6CA2D}"/>
              </a:ext>
            </a:extLst>
          </p:cNvPr>
          <p:cNvCxnSpPr>
            <a:cxnSpLocks/>
            <a:stCxn id="51" idx="3"/>
            <a:endCxn id="47" idx="7"/>
          </p:cNvCxnSpPr>
          <p:nvPr/>
        </p:nvCxnSpPr>
        <p:spPr>
          <a:xfrm flipH="1">
            <a:off x="4956755" y="6405507"/>
            <a:ext cx="352189" cy="30598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EEEF3D6A-3696-4B75-5160-AD92A87A7E67}"/>
              </a:ext>
            </a:extLst>
          </p:cNvPr>
          <p:cNvCxnSpPr>
            <a:cxnSpLocks/>
            <a:stCxn id="50" idx="4"/>
            <a:endCxn id="47" idx="0"/>
          </p:cNvCxnSpPr>
          <p:nvPr/>
        </p:nvCxnSpPr>
        <p:spPr>
          <a:xfrm>
            <a:off x="4704761" y="6455474"/>
            <a:ext cx="134057" cy="2060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54" name="Oval 53">
            <a:extLst>
              <a:ext uri="{FF2B5EF4-FFF2-40B4-BE49-F238E27FC236}">
                <a16:creationId xmlns:a16="http://schemas.microsoft.com/office/drawing/2014/main" id="{F17F496F-7310-6E5D-9180-8391C2E9768F}"/>
              </a:ext>
            </a:extLst>
          </p:cNvPr>
          <p:cNvSpPr/>
          <p:nvPr/>
        </p:nvSpPr>
        <p:spPr>
          <a:xfrm>
            <a:off x="3402831" y="61142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5" name="Oval 54">
            <a:extLst>
              <a:ext uri="{FF2B5EF4-FFF2-40B4-BE49-F238E27FC236}">
                <a16:creationId xmlns:a16="http://schemas.microsoft.com/office/drawing/2014/main" id="{909A8381-EF87-14E6-19C4-FBC09064D463}"/>
              </a:ext>
            </a:extLst>
          </p:cNvPr>
          <p:cNvSpPr/>
          <p:nvPr/>
        </p:nvSpPr>
        <p:spPr>
          <a:xfrm>
            <a:off x="4034797" y="61142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6" name="Straight Arrow Connector 55">
            <a:extLst>
              <a:ext uri="{FF2B5EF4-FFF2-40B4-BE49-F238E27FC236}">
                <a16:creationId xmlns:a16="http://schemas.microsoft.com/office/drawing/2014/main" id="{32058457-3917-9962-A1E2-3C4026E42979}"/>
              </a:ext>
            </a:extLst>
          </p:cNvPr>
          <p:cNvCxnSpPr>
            <a:cxnSpLocks/>
            <a:stCxn id="55" idx="4"/>
            <a:endCxn id="46" idx="0"/>
          </p:cNvCxnSpPr>
          <p:nvPr/>
        </p:nvCxnSpPr>
        <p:spPr>
          <a:xfrm flipH="1">
            <a:off x="4127273" y="6455474"/>
            <a:ext cx="74312" cy="2060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D4D869D5-2075-7EDE-D547-DB6B2FDC52B4}"/>
              </a:ext>
            </a:extLst>
          </p:cNvPr>
          <p:cNvCxnSpPr>
            <a:cxnSpLocks/>
            <a:stCxn id="54" idx="5"/>
            <a:endCxn id="46" idx="1"/>
          </p:cNvCxnSpPr>
          <p:nvPr/>
        </p:nvCxnSpPr>
        <p:spPr>
          <a:xfrm>
            <a:off x="3687556" y="6405507"/>
            <a:ext cx="321780" cy="30598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61" name="Left Brace 160">
            <a:extLst>
              <a:ext uri="{FF2B5EF4-FFF2-40B4-BE49-F238E27FC236}">
                <a16:creationId xmlns:a16="http://schemas.microsoft.com/office/drawing/2014/main" id="{5B6F838C-F1A3-AD11-2D45-F58278A05F7F}"/>
              </a:ext>
            </a:extLst>
          </p:cNvPr>
          <p:cNvSpPr/>
          <p:nvPr/>
        </p:nvSpPr>
        <p:spPr>
          <a:xfrm>
            <a:off x="2998358" y="6259646"/>
            <a:ext cx="234873" cy="1071104"/>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65" name="TextBox 164">
                <a:extLst>
                  <a:ext uri="{FF2B5EF4-FFF2-40B4-BE49-F238E27FC236}">
                    <a16:creationId xmlns:a16="http://schemas.microsoft.com/office/drawing/2014/main" id="{3EC8AEA6-BE73-A7C4-8684-E54911CB3F8D}"/>
                  </a:ext>
                </a:extLst>
              </p:cNvPr>
              <p:cNvSpPr txBox="1"/>
              <p:nvPr/>
            </p:nvSpPr>
            <p:spPr bwMode="auto">
              <a:xfrm>
                <a:off x="2534185" y="6585460"/>
                <a:ext cx="51442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dirty="0">
                              <a:latin typeface="Cambria Math" panose="02040503050406030204" pitchFamily="18" charset="0"/>
                              <a:ea typeface="Cambria Math" panose="02040503050406030204" pitchFamily="18" charset="0"/>
                            </a:rPr>
                          </m:ctrlPr>
                        </m:sSubPr>
                        <m:e>
                          <m:r>
                            <a:rPr kumimoji="1" lang="en-US" altLang="zh-CN" b="0" i="1" dirty="0">
                              <a:latin typeface="Cambria Math" panose="02040503050406030204" pitchFamily="18" charset="0"/>
                              <a:ea typeface="Cambria Math" panose="02040503050406030204" pitchFamily="18" charset="0"/>
                            </a:rPr>
                            <m:t>ℓ</m:t>
                          </m:r>
                        </m:e>
                        <m:sub>
                          <m:r>
                            <a:rPr kumimoji="1" lang="en-US" altLang="zh-CN" i="1" dirty="0">
                              <a:latin typeface="Cambria Math" panose="02040503050406030204" pitchFamily="18" charset="0"/>
                              <a:ea typeface="Cambria Math" panose="02040503050406030204" pitchFamily="18" charset="0"/>
                            </a:rPr>
                            <m:t>𝑣</m:t>
                          </m:r>
                        </m:sub>
                      </m:sSub>
                    </m:oMath>
                  </m:oMathPara>
                </a14:m>
                <a:endParaRPr lang="en-US"/>
              </a:p>
            </p:txBody>
          </p:sp>
        </mc:Choice>
        <mc:Fallback>
          <p:sp>
            <p:nvSpPr>
              <p:cNvPr id="165" name="TextBox 164">
                <a:extLst>
                  <a:ext uri="{FF2B5EF4-FFF2-40B4-BE49-F238E27FC236}">
                    <a16:creationId xmlns:a16="http://schemas.microsoft.com/office/drawing/2014/main" id="{3EC8AEA6-BE73-A7C4-8684-E54911CB3F8D}"/>
                  </a:ext>
                </a:extLst>
              </p:cNvPr>
              <p:cNvSpPr txBox="1">
                <a:spLocks noRot="1" noChangeAspect="1" noMove="1" noResize="1" noEditPoints="1" noAdjustHandles="1" noChangeArrowheads="1" noChangeShapeType="1" noTextEdit="1"/>
              </p:cNvSpPr>
              <p:nvPr/>
            </p:nvSpPr>
            <p:spPr bwMode="auto">
              <a:xfrm>
                <a:off x="2534185" y="6585460"/>
                <a:ext cx="514424" cy="400110"/>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168" name="Oval 167">
            <a:extLst>
              <a:ext uri="{FF2B5EF4-FFF2-40B4-BE49-F238E27FC236}">
                <a16:creationId xmlns:a16="http://schemas.microsoft.com/office/drawing/2014/main" id="{51F145EE-E307-DD55-1E43-607D9DC95AEE}"/>
              </a:ext>
            </a:extLst>
          </p:cNvPr>
          <p:cNvSpPr/>
          <p:nvPr/>
        </p:nvSpPr>
        <p:spPr>
          <a:xfrm>
            <a:off x="4535825" y="6112132"/>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0" name="Oval 169">
            <a:extLst>
              <a:ext uri="{FF2B5EF4-FFF2-40B4-BE49-F238E27FC236}">
                <a16:creationId xmlns:a16="http://schemas.microsoft.com/office/drawing/2014/main" id="{405D3A07-59B9-20D7-C0D5-5FA80B0E54F8}"/>
              </a:ext>
            </a:extLst>
          </p:cNvPr>
          <p:cNvSpPr/>
          <p:nvPr/>
        </p:nvSpPr>
        <p:spPr>
          <a:xfrm>
            <a:off x="3400683" y="6112132"/>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1" name="Oval 170">
            <a:extLst>
              <a:ext uri="{FF2B5EF4-FFF2-40B4-BE49-F238E27FC236}">
                <a16:creationId xmlns:a16="http://schemas.microsoft.com/office/drawing/2014/main" id="{7B793FFE-A5EC-A35B-EC6C-EF01EBF940CC}"/>
              </a:ext>
            </a:extLst>
          </p:cNvPr>
          <p:cNvSpPr/>
          <p:nvPr/>
        </p:nvSpPr>
        <p:spPr>
          <a:xfrm>
            <a:off x="4032649" y="6112132"/>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90" name="Straight Arrow Connector 189">
            <a:extLst>
              <a:ext uri="{FF2B5EF4-FFF2-40B4-BE49-F238E27FC236}">
                <a16:creationId xmlns:a16="http://schemas.microsoft.com/office/drawing/2014/main" id="{8BDBA91A-BD76-77B8-E4BB-59BCA227FB28}"/>
              </a:ext>
            </a:extLst>
          </p:cNvPr>
          <p:cNvCxnSpPr>
            <a:cxnSpLocks/>
          </p:cNvCxnSpPr>
          <p:nvPr/>
        </p:nvCxnSpPr>
        <p:spPr>
          <a:xfrm flipH="1">
            <a:off x="4481386" y="6963255"/>
            <a:ext cx="236176" cy="21307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91" name="Straight Arrow Connector 190">
            <a:extLst>
              <a:ext uri="{FF2B5EF4-FFF2-40B4-BE49-F238E27FC236}">
                <a16:creationId xmlns:a16="http://schemas.microsoft.com/office/drawing/2014/main" id="{A6ED803E-11D7-7054-1719-2E4FC0FD30FD}"/>
              </a:ext>
            </a:extLst>
          </p:cNvPr>
          <p:cNvCxnSpPr>
            <a:cxnSpLocks/>
          </p:cNvCxnSpPr>
          <p:nvPr/>
        </p:nvCxnSpPr>
        <p:spPr>
          <a:xfrm>
            <a:off x="4241891" y="6963255"/>
            <a:ext cx="239495" cy="21307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194" name="Oval 193">
            <a:extLst>
              <a:ext uri="{FF2B5EF4-FFF2-40B4-BE49-F238E27FC236}">
                <a16:creationId xmlns:a16="http://schemas.microsoft.com/office/drawing/2014/main" id="{96713390-3795-587A-ACF1-1D19AFDFC8B7}"/>
              </a:ext>
            </a:extLst>
          </p:cNvPr>
          <p:cNvSpPr/>
          <p:nvPr/>
        </p:nvSpPr>
        <p:spPr>
          <a:xfrm>
            <a:off x="3958337" y="6685136"/>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7" name="Oval 196">
            <a:extLst>
              <a:ext uri="{FF2B5EF4-FFF2-40B4-BE49-F238E27FC236}">
                <a16:creationId xmlns:a16="http://schemas.microsoft.com/office/drawing/2014/main" id="{55664DEF-797D-29AB-444D-EF50DFD18045}"/>
              </a:ext>
            </a:extLst>
          </p:cNvPr>
          <p:cNvSpPr/>
          <p:nvPr/>
        </p:nvSpPr>
        <p:spPr>
          <a:xfrm>
            <a:off x="4669882" y="6685136"/>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98" name="Straight Arrow Connector 197">
            <a:extLst>
              <a:ext uri="{FF2B5EF4-FFF2-40B4-BE49-F238E27FC236}">
                <a16:creationId xmlns:a16="http://schemas.microsoft.com/office/drawing/2014/main" id="{3DACBDC8-6808-D5DC-C579-052E58E43C8E}"/>
              </a:ext>
            </a:extLst>
          </p:cNvPr>
          <p:cNvCxnSpPr>
            <a:cxnSpLocks/>
          </p:cNvCxnSpPr>
          <p:nvPr/>
        </p:nvCxnSpPr>
        <p:spPr>
          <a:xfrm flipH="1">
            <a:off x="4942266" y="6405507"/>
            <a:ext cx="352189" cy="30598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99" name="Straight Arrow Connector 198">
            <a:extLst>
              <a:ext uri="{FF2B5EF4-FFF2-40B4-BE49-F238E27FC236}">
                <a16:creationId xmlns:a16="http://schemas.microsoft.com/office/drawing/2014/main" id="{C4E34D46-CA34-A640-4457-992CEDCABA62}"/>
              </a:ext>
            </a:extLst>
          </p:cNvPr>
          <p:cNvCxnSpPr>
            <a:cxnSpLocks/>
          </p:cNvCxnSpPr>
          <p:nvPr/>
        </p:nvCxnSpPr>
        <p:spPr>
          <a:xfrm>
            <a:off x="4716352" y="6480458"/>
            <a:ext cx="134057" cy="2060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C6208881-F773-DE0E-D831-0E9FCD3BB5B1}"/>
              </a:ext>
            </a:extLst>
          </p:cNvPr>
          <p:cNvCxnSpPr>
            <a:cxnSpLocks/>
          </p:cNvCxnSpPr>
          <p:nvPr/>
        </p:nvCxnSpPr>
        <p:spPr>
          <a:xfrm flipH="1">
            <a:off x="4114542" y="6481044"/>
            <a:ext cx="74312" cy="2060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1B93FD46-540F-09AE-EA95-2CCB9F229220}"/>
              </a:ext>
            </a:extLst>
          </p:cNvPr>
          <p:cNvCxnSpPr>
            <a:cxnSpLocks/>
          </p:cNvCxnSpPr>
          <p:nvPr/>
        </p:nvCxnSpPr>
        <p:spPr>
          <a:xfrm>
            <a:off x="3699147" y="6430491"/>
            <a:ext cx="321780" cy="305986"/>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02" name="TextBox 201">
                <a:extLst>
                  <a:ext uri="{FF2B5EF4-FFF2-40B4-BE49-F238E27FC236}">
                    <a16:creationId xmlns:a16="http://schemas.microsoft.com/office/drawing/2014/main" id="{8176F178-7787-1578-01F3-DA2CB3650859}"/>
                  </a:ext>
                </a:extLst>
              </p:cNvPr>
              <p:cNvSpPr txBox="1"/>
              <p:nvPr/>
            </p:nvSpPr>
            <p:spPr bwMode="auto">
              <a:xfrm>
                <a:off x="4293854" y="7159102"/>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i="1" dirty="0">
                  <a:solidFill>
                    <a:schemeClr val="bg1"/>
                  </a:solidFill>
                </a:endParaRPr>
              </a:p>
            </p:txBody>
          </p:sp>
        </mc:Choice>
        <mc:Fallback>
          <p:sp>
            <p:nvSpPr>
              <p:cNvPr id="202" name="TextBox 201">
                <a:extLst>
                  <a:ext uri="{FF2B5EF4-FFF2-40B4-BE49-F238E27FC236}">
                    <a16:creationId xmlns:a16="http://schemas.microsoft.com/office/drawing/2014/main" id="{8176F178-7787-1578-01F3-DA2CB3650859}"/>
                  </a:ext>
                </a:extLst>
              </p:cNvPr>
              <p:cNvSpPr txBox="1">
                <a:spLocks noRot="1" noChangeAspect="1" noMove="1" noResize="1" noEditPoints="1" noAdjustHandles="1" noChangeArrowheads="1" noChangeShapeType="1" noTextEdit="1"/>
              </p:cNvSpPr>
              <p:nvPr/>
            </p:nvSpPr>
            <p:spPr bwMode="auto">
              <a:xfrm>
                <a:off x="4293854" y="7159102"/>
                <a:ext cx="372298" cy="307777"/>
              </a:xfrm>
              <a:prstGeom prst="rect">
                <a:avLst/>
              </a:prstGeom>
              <a:blipFill>
                <a:blip r:embed="rId4"/>
                <a:stretch>
                  <a:fillRect b="-4000"/>
                </a:stretch>
              </a:blipFill>
              <a:ln w="9525" algn="ctr">
                <a:noFill/>
                <a:miter lim="800000"/>
                <a:headEnd/>
                <a:tailEnd/>
              </a:ln>
              <a:effectLst/>
            </p:spPr>
            <p:txBody>
              <a:bodyPr/>
              <a:lstStyle/>
              <a:p>
                <a:r>
                  <a:rPr lang="en-US">
                    <a:noFill/>
                  </a:rPr>
                  <a:t> </a:t>
                </a:r>
              </a:p>
            </p:txBody>
          </p:sp>
        </mc:Fallback>
      </mc:AlternateContent>
      <p:sp>
        <p:nvSpPr>
          <p:cNvPr id="60" name="Oval 59">
            <a:extLst>
              <a:ext uri="{FF2B5EF4-FFF2-40B4-BE49-F238E27FC236}">
                <a16:creationId xmlns:a16="http://schemas.microsoft.com/office/drawing/2014/main" id="{7F7567AE-9AB4-673A-1F58-6F7708B9A16D}"/>
              </a:ext>
            </a:extLst>
          </p:cNvPr>
          <p:cNvSpPr/>
          <p:nvPr/>
        </p:nvSpPr>
        <p:spPr>
          <a:xfrm>
            <a:off x="5270056" y="6112132"/>
            <a:ext cx="333576" cy="341194"/>
          </a:xfrm>
          <a:prstGeom prst="ellipse">
            <a:avLst/>
          </a:prstGeom>
          <a:noFill/>
          <a:ln w="635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1" name="Oval 270">
            <a:extLst>
              <a:ext uri="{FF2B5EF4-FFF2-40B4-BE49-F238E27FC236}">
                <a16:creationId xmlns:a16="http://schemas.microsoft.com/office/drawing/2014/main" id="{A6FD01CB-B532-90F9-3948-020764D83074}"/>
              </a:ext>
            </a:extLst>
          </p:cNvPr>
          <p:cNvSpPr/>
          <p:nvPr/>
        </p:nvSpPr>
        <p:spPr>
          <a:xfrm>
            <a:off x="5037248" y="52973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2" name="Oval 271">
            <a:extLst>
              <a:ext uri="{FF2B5EF4-FFF2-40B4-BE49-F238E27FC236}">
                <a16:creationId xmlns:a16="http://schemas.microsoft.com/office/drawing/2014/main" id="{B0855D80-05D2-B767-992C-572CB5DE672E}"/>
              </a:ext>
            </a:extLst>
          </p:cNvPr>
          <p:cNvSpPr/>
          <p:nvPr/>
        </p:nvSpPr>
        <p:spPr>
          <a:xfrm>
            <a:off x="5526044" y="529738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74" name="Straight Arrow Connector 273">
            <a:extLst>
              <a:ext uri="{FF2B5EF4-FFF2-40B4-BE49-F238E27FC236}">
                <a16:creationId xmlns:a16="http://schemas.microsoft.com/office/drawing/2014/main" id="{B9F21262-DE25-BA78-9E24-F9B738114ABF}"/>
              </a:ext>
            </a:extLst>
          </p:cNvPr>
          <p:cNvCxnSpPr>
            <a:cxnSpLocks/>
            <a:stCxn id="272" idx="3"/>
            <a:endCxn id="51" idx="0"/>
          </p:cNvCxnSpPr>
          <p:nvPr/>
        </p:nvCxnSpPr>
        <p:spPr>
          <a:xfrm flipH="1">
            <a:off x="5426881" y="5588607"/>
            <a:ext cx="148014" cy="52567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75" name="Straight Arrow Connector 274">
            <a:extLst>
              <a:ext uri="{FF2B5EF4-FFF2-40B4-BE49-F238E27FC236}">
                <a16:creationId xmlns:a16="http://schemas.microsoft.com/office/drawing/2014/main" id="{B437A979-AC3C-D5FA-7058-DD2F80B11BA3}"/>
              </a:ext>
            </a:extLst>
          </p:cNvPr>
          <p:cNvCxnSpPr>
            <a:cxnSpLocks/>
            <a:stCxn id="271" idx="5"/>
            <a:endCxn id="51" idx="0"/>
          </p:cNvCxnSpPr>
          <p:nvPr/>
        </p:nvCxnSpPr>
        <p:spPr>
          <a:xfrm>
            <a:off x="5321973" y="5588607"/>
            <a:ext cx="104908" cy="52567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276" name="Oval 275">
            <a:extLst>
              <a:ext uri="{FF2B5EF4-FFF2-40B4-BE49-F238E27FC236}">
                <a16:creationId xmlns:a16="http://schemas.microsoft.com/office/drawing/2014/main" id="{7852EF2E-8343-5C95-2179-683D9C738417}"/>
              </a:ext>
            </a:extLst>
          </p:cNvPr>
          <p:cNvSpPr/>
          <p:nvPr/>
        </p:nvSpPr>
        <p:spPr>
          <a:xfrm>
            <a:off x="5599250" y="471332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8" name="Oval 277">
            <a:extLst>
              <a:ext uri="{FF2B5EF4-FFF2-40B4-BE49-F238E27FC236}">
                <a16:creationId xmlns:a16="http://schemas.microsoft.com/office/drawing/2014/main" id="{7B22F1D7-E79A-3F10-3CB3-8E382E215FB8}"/>
              </a:ext>
            </a:extLst>
          </p:cNvPr>
          <p:cNvSpPr/>
          <p:nvPr/>
        </p:nvSpPr>
        <p:spPr>
          <a:xfrm>
            <a:off x="6122814" y="471332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79" name="Straight Arrow Connector 278">
            <a:extLst>
              <a:ext uri="{FF2B5EF4-FFF2-40B4-BE49-F238E27FC236}">
                <a16:creationId xmlns:a16="http://schemas.microsoft.com/office/drawing/2014/main" id="{287D39D0-7C6A-AB47-C32A-74555C76FA1A}"/>
              </a:ext>
            </a:extLst>
          </p:cNvPr>
          <p:cNvCxnSpPr>
            <a:cxnSpLocks/>
            <a:stCxn id="278" idx="3"/>
            <a:endCxn id="272" idx="7"/>
          </p:cNvCxnSpPr>
          <p:nvPr/>
        </p:nvCxnSpPr>
        <p:spPr>
          <a:xfrm flipH="1">
            <a:off x="5810769" y="5004555"/>
            <a:ext cx="360896" cy="34279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0" name="Straight Arrow Connector 279">
            <a:extLst>
              <a:ext uri="{FF2B5EF4-FFF2-40B4-BE49-F238E27FC236}">
                <a16:creationId xmlns:a16="http://schemas.microsoft.com/office/drawing/2014/main" id="{7A3BCC43-24DA-1332-FD6C-5C1D9EEC9B92}"/>
              </a:ext>
            </a:extLst>
          </p:cNvPr>
          <p:cNvCxnSpPr>
            <a:cxnSpLocks/>
            <a:stCxn id="276" idx="4"/>
            <a:endCxn id="272" idx="0"/>
          </p:cNvCxnSpPr>
          <p:nvPr/>
        </p:nvCxnSpPr>
        <p:spPr>
          <a:xfrm flipH="1">
            <a:off x="5692832" y="5054522"/>
            <a:ext cx="73206" cy="24285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282" name="Oval 281">
            <a:extLst>
              <a:ext uri="{FF2B5EF4-FFF2-40B4-BE49-F238E27FC236}">
                <a16:creationId xmlns:a16="http://schemas.microsoft.com/office/drawing/2014/main" id="{A97920D4-98C0-4514-5BF4-1BA724CADD5C}"/>
              </a:ext>
            </a:extLst>
          </p:cNvPr>
          <p:cNvSpPr/>
          <p:nvPr/>
        </p:nvSpPr>
        <p:spPr>
          <a:xfrm>
            <a:off x="4485335" y="471332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3" name="Oval 282">
            <a:extLst>
              <a:ext uri="{FF2B5EF4-FFF2-40B4-BE49-F238E27FC236}">
                <a16:creationId xmlns:a16="http://schemas.microsoft.com/office/drawing/2014/main" id="{F8C8DE5B-325B-D842-8848-CD6FBEF627D0}"/>
              </a:ext>
            </a:extLst>
          </p:cNvPr>
          <p:cNvSpPr/>
          <p:nvPr/>
        </p:nvSpPr>
        <p:spPr>
          <a:xfrm>
            <a:off x="5009635" y="471332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84" name="Straight Arrow Connector 283">
            <a:extLst>
              <a:ext uri="{FF2B5EF4-FFF2-40B4-BE49-F238E27FC236}">
                <a16:creationId xmlns:a16="http://schemas.microsoft.com/office/drawing/2014/main" id="{C7CE96F2-4267-7DCF-BF55-A35ECDBB116F}"/>
              </a:ext>
            </a:extLst>
          </p:cNvPr>
          <p:cNvCxnSpPr>
            <a:cxnSpLocks/>
            <a:stCxn id="283" idx="4"/>
            <a:endCxn id="271" idx="0"/>
          </p:cNvCxnSpPr>
          <p:nvPr/>
        </p:nvCxnSpPr>
        <p:spPr>
          <a:xfrm>
            <a:off x="5176423" y="5054522"/>
            <a:ext cx="27613" cy="24285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85" name="Straight Arrow Connector 284">
            <a:extLst>
              <a:ext uri="{FF2B5EF4-FFF2-40B4-BE49-F238E27FC236}">
                <a16:creationId xmlns:a16="http://schemas.microsoft.com/office/drawing/2014/main" id="{A1A84EC1-DD4F-3CA6-9324-7ABA67A7B1A8}"/>
              </a:ext>
            </a:extLst>
          </p:cNvPr>
          <p:cNvCxnSpPr>
            <a:cxnSpLocks/>
            <a:stCxn id="282" idx="5"/>
            <a:endCxn id="271" idx="1"/>
          </p:cNvCxnSpPr>
          <p:nvPr/>
        </p:nvCxnSpPr>
        <p:spPr>
          <a:xfrm>
            <a:off x="4770060" y="5004555"/>
            <a:ext cx="316039" cy="34279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287" name="Oval 286">
            <a:extLst>
              <a:ext uri="{FF2B5EF4-FFF2-40B4-BE49-F238E27FC236}">
                <a16:creationId xmlns:a16="http://schemas.microsoft.com/office/drawing/2014/main" id="{48198C55-CB46-9D79-07B3-28F4ECBA7A8D}"/>
              </a:ext>
            </a:extLst>
          </p:cNvPr>
          <p:cNvSpPr/>
          <p:nvPr/>
        </p:nvSpPr>
        <p:spPr>
          <a:xfrm>
            <a:off x="3503182"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8" name="Oval 287">
            <a:extLst>
              <a:ext uri="{FF2B5EF4-FFF2-40B4-BE49-F238E27FC236}">
                <a16:creationId xmlns:a16="http://schemas.microsoft.com/office/drawing/2014/main" id="{AF619FDA-F624-D830-0ABF-6999223483CF}"/>
              </a:ext>
            </a:extLst>
          </p:cNvPr>
          <p:cNvSpPr/>
          <p:nvPr/>
        </p:nvSpPr>
        <p:spPr>
          <a:xfrm>
            <a:off x="4050363"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89" name="Straight Arrow Connector 288">
            <a:extLst>
              <a:ext uri="{FF2B5EF4-FFF2-40B4-BE49-F238E27FC236}">
                <a16:creationId xmlns:a16="http://schemas.microsoft.com/office/drawing/2014/main" id="{48C0359C-86D9-B207-A960-6E33E8C14ABB}"/>
              </a:ext>
            </a:extLst>
          </p:cNvPr>
          <p:cNvCxnSpPr>
            <a:cxnSpLocks/>
            <a:stCxn id="288" idx="4"/>
            <a:endCxn id="282" idx="1"/>
          </p:cNvCxnSpPr>
          <p:nvPr/>
        </p:nvCxnSpPr>
        <p:spPr>
          <a:xfrm>
            <a:off x="4217151" y="4421852"/>
            <a:ext cx="317035" cy="3414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0" name="Straight Arrow Connector 289">
            <a:extLst>
              <a:ext uri="{FF2B5EF4-FFF2-40B4-BE49-F238E27FC236}">
                <a16:creationId xmlns:a16="http://schemas.microsoft.com/office/drawing/2014/main" id="{EE9337D7-DAD9-C62A-AF79-A674CCE969C9}"/>
              </a:ext>
            </a:extLst>
          </p:cNvPr>
          <p:cNvCxnSpPr>
            <a:cxnSpLocks/>
            <a:stCxn id="287" idx="5"/>
            <a:endCxn id="282" idx="1"/>
          </p:cNvCxnSpPr>
          <p:nvPr/>
        </p:nvCxnSpPr>
        <p:spPr>
          <a:xfrm>
            <a:off x="3787907" y="4371885"/>
            <a:ext cx="746279" cy="39141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291" name="Oval 290">
            <a:extLst>
              <a:ext uri="{FF2B5EF4-FFF2-40B4-BE49-F238E27FC236}">
                <a16:creationId xmlns:a16="http://schemas.microsoft.com/office/drawing/2014/main" id="{38BEA2E5-D802-08F1-8C54-067A080214BF}"/>
              </a:ext>
            </a:extLst>
          </p:cNvPr>
          <p:cNvSpPr/>
          <p:nvPr/>
        </p:nvSpPr>
        <p:spPr>
          <a:xfrm>
            <a:off x="4533149"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2" name="Oval 291">
            <a:extLst>
              <a:ext uri="{FF2B5EF4-FFF2-40B4-BE49-F238E27FC236}">
                <a16:creationId xmlns:a16="http://schemas.microsoft.com/office/drawing/2014/main" id="{357ECDFB-BB78-47CC-BDE6-4759793619BD}"/>
              </a:ext>
            </a:extLst>
          </p:cNvPr>
          <p:cNvSpPr/>
          <p:nvPr/>
        </p:nvSpPr>
        <p:spPr>
          <a:xfrm>
            <a:off x="5015935"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94" name="Straight Arrow Connector 293">
            <a:extLst>
              <a:ext uri="{FF2B5EF4-FFF2-40B4-BE49-F238E27FC236}">
                <a16:creationId xmlns:a16="http://schemas.microsoft.com/office/drawing/2014/main" id="{14CF5F8C-6933-8C6D-0E2E-562571A53295}"/>
              </a:ext>
            </a:extLst>
          </p:cNvPr>
          <p:cNvCxnSpPr>
            <a:cxnSpLocks/>
            <a:stCxn id="292" idx="4"/>
            <a:endCxn id="283" idx="0"/>
          </p:cNvCxnSpPr>
          <p:nvPr/>
        </p:nvCxnSpPr>
        <p:spPr>
          <a:xfrm flipH="1">
            <a:off x="5176423" y="4421852"/>
            <a:ext cx="6300"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95" name="Straight Arrow Connector 294">
            <a:extLst>
              <a:ext uri="{FF2B5EF4-FFF2-40B4-BE49-F238E27FC236}">
                <a16:creationId xmlns:a16="http://schemas.microsoft.com/office/drawing/2014/main" id="{665A7908-A8EE-64F6-CB87-95E7EB8502AE}"/>
              </a:ext>
            </a:extLst>
          </p:cNvPr>
          <p:cNvCxnSpPr>
            <a:cxnSpLocks/>
            <a:stCxn id="291" idx="4"/>
            <a:endCxn id="283" idx="0"/>
          </p:cNvCxnSpPr>
          <p:nvPr/>
        </p:nvCxnSpPr>
        <p:spPr>
          <a:xfrm>
            <a:off x="4699937" y="4421852"/>
            <a:ext cx="476486"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296" name="Oval 295">
            <a:extLst>
              <a:ext uri="{FF2B5EF4-FFF2-40B4-BE49-F238E27FC236}">
                <a16:creationId xmlns:a16="http://schemas.microsoft.com/office/drawing/2014/main" id="{EE48FDDE-B8A3-0888-94BB-49D7E9C77751}"/>
              </a:ext>
            </a:extLst>
          </p:cNvPr>
          <p:cNvSpPr/>
          <p:nvPr/>
        </p:nvSpPr>
        <p:spPr>
          <a:xfrm>
            <a:off x="5498721"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7" name="Oval 296">
            <a:extLst>
              <a:ext uri="{FF2B5EF4-FFF2-40B4-BE49-F238E27FC236}">
                <a16:creationId xmlns:a16="http://schemas.microsoft.com/office/drawing/2014/main" id="{30F36371-E8D3-6F53-DA96-08704BC83D64}"/>
              </a:ext>
            </a:extLst>
          </p:cNvPr>
          <p:cNvSpPr/>
          <p:nvPr/>
        </p:nvSpPr>
        <p:spPr>
          <a:xfrm>
            <a:off x="5981507"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99" name="Straight Arrow Connector 298">
            <a:extLst>
              <a:ext uri="{FF2B5EF4-FFF2-40B4-BE49-F238E27FC236}">
                <a16:creationId xmlns:a16="http://schemas.microsoft.com/office/drawing/2014/main" id="{3F9415F3-E616-9BC6-2B78-668D9A9177E0}"/>
              </a:ext>
            </a:extLst>
          </p:cNvPr>
          <p:cNvCxnSpPr>
            <a:cxnSpLocks/>
            <a:stCxn id="297" idx="4"/>
            <a:endCxn id="276" idx="0"/>
          </p:cNvCxnSpPr>
          <p:nvPr/>
        </p:nvCxnSpPr>
        <p:spPr>
          <a:xfrm flipH="1">
            <a:off x="5766038" y="4421852"/>
            <a:ext cx="382257"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00" name="Straight Arrow Connector 299">
            <a:extLst>
              <a:ext uri="{FF2B5EF4-FFF2-40B4-BE49-F238E27FC236}">
                <a16:creationId xmlns:a16="http://schemas.microsoft.com/office/drawing/2014/main" id="{1A1DF2EB-8FBA-FBC5-45CB-3CBF8AD2A80A}"/>
              </a:ext>
            </a:extLst>
          </p:cNvPr>
          <p:cNvCxnSpPr>
            <a:cxnSpLocks/>
            <a:stCxn id="296" idx="4"/>
            <a:endCxn id="276" idx="0"/>
          </p:cNvCxnSpPr>
          <p:nvPr/>
        </p:nvCxnSpPr>
        <p:spPr>
          <a:xfrm>
            <a:off x="5665509" y="4421852"/>
            <a:ext cx="100529" cy="29147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02" name="Oval 301">
            <a:extLst>
              <a:ext uri="{FF2B5EF4-FFF2-40B4-BE49-F238E27FC236}">
                <a16:creationId xmlns:a16="http://schemas.microsoft.com/office/drawing/2014/main" id="{7AA5F8B0-2981-EC5D-7D18-E04B4640EBB0}"/>
              </a:ext>
            </a:extLst>
          </p:cNvPr>
          <p:cNvSpPr/>
          <p:nvPr/>
        </p:nvSpPr>
        <p:spPr>
          <a:xfrm>
            <a:off x="6464293"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3" name="Oval 302">
            <a:extLst>
              <a:ext uri="{FF2B5EF4-FFF2-40B4-BE49-F238E27FC236}">
                <a16:creationId xmlns:a16="http://schemas.microsoft.com/office/drawing/2014/main" id="{1BB4766E-F3C3-406B-C021-A283033A72A9}"/>
              </a:ext>
            </a:extLst>
          </p:cNvPr>
          <p:cNvSpPr/>
          <p:nvPr/>
        </p:nvSpPr>
        <p:spPr>
          <a:xfrm>
            <a:off x="7011473" y="4080658"/>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04" name="Straight Arrow Connector 303">
            <a:extLst>
              <a:ext uri="{FF2B5EF4-FFF2-40B4-BE49-F238E27FC236}">
                <a16:creationId xmlns:a16="http://schemas.microsoft.com/office/drawing/2014/main" id="{4C6803CD-BA02-DC8A-A5DD-51B472001BD3}"/>
              </a:ext>
            </a:extLst>
          </p:cNvPr>
          <p:cNvCxnSpPr>
            <a:cxnSpLocks/>
            <a:stCxn id="303" idx="3"/>
            <a:endCxn id="278" idx="7"/>
          </p:cNvCxnSpPr>
          <p:nvPr/>
        </p:nvCxnSpPr>
        <p:spPr>
          <a:xfrm flipH="1">
            <a:off x="6407539" y="4371885"/>
            <a:ext cx="652785" cy="39141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06" name="Straight Arrow Connector 305">
            <a:extLst>
              <a:ext uri="{FF2B5EF4-FFF2-40B4-BE49-F238E27FC236}">
                <a16:creationId xmlns:a16="http://schemas.microsoft.com/office/drawing/2014/main" id="{1937683B-1C62-75A7-D281-8A43F5D9171A}"/>
              </a:ext>
            </a:extLst>
          </p:cNvPr>
          <p:cNvCxnSpPr>
            <a:cxnSpLocks/>
            <a:stCxn id="302" idx="4"/>
            <a:endCxn id="278" idx="7"/>
          </p:cNvCxnSpPr>
          <p:nvPr/>
        </p:nvCxnSpPr>
        <p:spPr>
          <a:xfrm flipH="1">
            <a:off x="6407539" y="4421852"/>
            <a:ext cx="223542" cy="34144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07" name="Oval 306">
            <a:extLst>
              <a:ext uri="{FF2B5EF4-FFF2-40B4-BE49-F238E27FC236}">
                <a16:creationId xmlns:a16="http://schemas.microsoft.com/office/drawing/2014/main" id="{CDE18C73-240A-E1FE-2633-23E601CA0293}"/>
              </a:ext>
            </a:extLst>
          </p:cNvPr>
          <p:cNvSpPr/>
          <p:nvPr/>
        </p:nvSpPr>
        <p:spPr>
          <a:xfrm>
            <a:off x="2530534"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9" name="Oval 308">
            <a:extLst>
              <a:ext uri="{FF2B5EF4-FFF2-40B4-BE49-F238E27FC236}">
                <a16:creationId xmlns:a16="http://schemas.microsoft.com/office/drawing/2014/main" id="{EE146664-224D-9B09-A041-CE12AA05697F}"/>
              </a:ext>
            </a:extLst>
          </p:cNvPr>
          <p:cNvSpPr/>
          <p:nvPr/>
        </p:nvSpPr>
        <p:spPr>
          <a:xfrm>
            <a:off x="2894617"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11" name="Straight Arrow Connector 310">
            <a:extLst>
              <a:ext uri="{FF2B5EF4-FFF2-40B4-BE49-F238E27FC236}">
                <a16:creationId xmlns:a16="http://schemas.microsoft.com/office/drawing/2014/main" id="{E938D7CE-0866-4A5C-527F-3682D7BC77C9}"/>
              </a:ext>
            </a:extLst>
          </p:cNvPr>
          <p:cNvCxnSpPr>
            <a:cxnSpLocks/>
            <a:stCxn id="309" idx="5"/>
            <a:endCxn id="287" idx="1"/>
          </p:cNvCxnSpPr>
          <p:nvPr/>
        </p:nvCxnSpPr>
        <p:spPr>
          <a:xfrm>
            <a:off x="3179342" y="3565490"/>
            <a:ext cx="372691"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12" name="Straight Arrow Connector 311">
            <a:extLst>
              <a:ext uri="{FF2B5EF4-FFF2-40B4-BE49-F238E27FC236}">
                <a16:creationId xmlns:a16="http://schemas.microsoft.com/office/drawing/2014/main" id="{C9A4BFAA-12CD-1537-ECBA-4268E56DDBF4}"/>
              </a:ext>
            </a:extLst>
          </p:cNvPr>
          <p:cNvCxnSpPr>
            <a:cxnSpLocks/>
            <a:stCxn id="307" idx="5"/>
            <a:endCxn id="287" idx="1"/>
          </p:cNvCxnSpPr>
          <p:nvPr/>
        </p:nvCxnSpPr>
        <p:spPr>
          <a:xfrm>
            <a:off x="2815259" y="3565490"/>
            <a:ext cx="736774"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13" name="Oval 312">
            <a:extLst>
              <a:ext uri="{FF2B5EF4-FFF2-40B4-BE49-F238E27FC236}">
                <a16:creationId xmlns:a16="http://schemas.microsoft.com/office/drawing/2014/main" id="{3CE7AD38-4D94-73F4-50BD-E90D77EFE17F}"/>
              </a:ext>
            </a:extLst>
          </p:cNvPr>
          <p:cNvSpPr/>
          <p:nvPr/>
        </p:nvSpPr>
        <p:spPr>
          <a:xfrm>
            <a:off x="3258700"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4" name="Oval 313">
            <a:extLst>
              <a:ext uri="{FF2B5EF4-FFF2-40B4-BE49-F238E27FC236}">
                <a16:creationId xmlns:a16="http://schemas.microsoft.com/office/drawing/2014/main" id="{26A2F89A-30FB-0B9A-5712-12EE29A95D19}"/>
              </a:ext>
            </a:extLst>
          </p:cNvPr>
          <p:cNvSpPr/>
          <p:nvPr/>
        </p:nvSpPr>
        <p:spPr>
          <a:xfrm>
            <a:off x="3622783"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15" name="Straight Arrow Connector 314">
            <a:extLst>
              <a:ext uri="{FF2B5EF4-FFF2-40B4-BE49-F238E27FC236}">
                <a16:creationId xmlns:a16="http://schemas.microsoft.com/office/drawing/2014/main" id="{972250C0-2F09-5B0A-3A55-6DCB50852073}"/>
              </a:ext>
            </a:extLst>
          </p:cNvPr>
          <p:cNvCxnSpPr>
            <a:cxnSpLocks/>
            <a:stCxn id="314" idx="5"/>
            <a:endCxn id="288" idx="0"/>
          </p:cNvCxnSpPr>
          <p:nvPr/>
        </p:nvCxnSpPr>
        <p:spPr>
          <a:xfrm>
            <a:off x="3907508" y="3565490"/>
            <a:ext cx="309643"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17" name="Straight Arrow Connector 316">
            <a:extLst>
              <a:ext uri="{FF2B5EF4-FFF2-40B4-BE49-F238E27FC236}">
                <a16:creationId xmlns:a16="http://schemas.microsoft.com/office/drawing/2014/main" id="{FE2FF4BE-863F-8116-9D49-C084DB8BDD9B}"/>
              </a:ext>
            </a:extLst>
          </p:cNvPr>
          <p:cNvCxnSpPr>
            <a:cxnSpLocks/>
            <a:stCxn id="313" idx="5"/>
            <a:endCxn id="288" idx="0"/>
          </p:cNvCxnSpPr>
          <p:nvPr/>
        </p:nvCxnSpPr>
        <p:spPr>
          <a:xfrm>
            <a:off x="3543425" y="3565490"/>
            <a:ext cx="673726"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18" name="Oval 317">
            <a:extLst>
              <a:ext uri="{FF2B5EF4-FFF2-40B4-BE49-F238E27FC236}">
                <a16:creationId xmlns:a16="http://schemas.microsoft.com/office/drawing/2014/main" id="{421F4E36-D8B7-589E-2EAE-351FE1F55441}"/>
              </a:ext>
            </a:extLst>
          </p:cNvPr>
          <p:cNvSpPr/>
          <p:nvPr/>
        </p:nvSpPr>
        <p:spPr>
          <a:xfrm>
            <a:off x="3986866"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0" name="Oval 319">
            <a:extLst>
              <a:ext uri="{FF2B5EF4-FFF2-40B4-BE49-F238E27FC236}">
                <a16:creationId xmlns:a16="http://schemas.microsoft.com/office/drawing/2014/main" id="{AC3BEE72-B62E-2215-029D-75F023428E0C}"/>
              </a:ext>
            </a:extLst>
          </p:cNvPr>
          <p:cNvSpPr/>
          <p:nvPr/>
        </p:nvSpPr>
        <p:spPr>
          <a:xfrm>
            <a:off x="4350949"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21" name="Straight Arrow Connector 320">
            <a:extLst>
              <a:ext uri="{FF2B5EF4-FFF2-40B4-BE49-F238E27FC236}">
                <a16:creationId xmlns:a16="http://schemas.microsoft.com/office/drawing/2014/main" id="{A544C686-8E43-C7B7-1B63-8CA4CDF156BD}"/>
              </a:ext>
            </a:extLst>
          </p:cNvPr>
          <p:cNvCxnSpPr>
            <a:cxnSpLocks/>
            <a:stCxn id="320" idx="4"/>
            <a:endCxn id="291" idx="0"/>
          </p:cNvCxnSpPr>
          <p:nvPr/>
        </p:nvCxnSpPr>
        <p:spPr>
          <a:xfrm>
            <a:off x="4517737" y="3615457"/>
            <a:ext cx="18220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23" name="Straight Arrow Connector 322">
            <a:extLst>
              <a:ext uri="{FF2B5EF4-FFF2-40B4-BE49-F238E27FC236}">
                <a16:creationId xmlns:a16="http://schemas.microsoft.com/office/drawing/2014/main" id="{C8792E1F-820D-BD7B-1DD6-E5636A987587}"/>
              </a:ext>
            </a:extLst>
          </p:cNvPr>
          <p:cNvCxnSpPr>
            <a:cxnSpLocks/>
            <a:stCxn id="318" idx="4"/>
            <a:endCxn id="291" idx="0"/>
          </p:cNvCxnSpPr>
          <p:nvPr/>
        </p:nvCxnSpPr>
        <p:spPr>
          <a:xfrm>
            <a:off x="4153654" y="3615457"/>
            <a:ext cx="54628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24" name="Oval 323">
            <a:extLst>
              <a:ext uri="{FF2B5EF4-FFF2-40B4-BE49-F238E27FC236}">
                <a16:creationId xmlns:a16="http://schemas.microsoft.com/office/drawing/2014/main" id="{86424A51-E8BA-E31D-18D4-D4C09FD615AB}"/>
              </a:ext>
            </a:extLst>
          </p:cNvPr>
          <p:cNvSpPr/>
          <p:nvPr/>
        </p:nvSpPr>
        <p:spPr>
          <a:xfrm>
            <a:off x="4715032"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6" name="Oval 325">
            <a:extLst>
              <a:ext uri="{FF2B5EF4-FFF2-40B4-BE49-F238E27FC236}">
                <a16:creationId xmlns:a16="http://schemas.microsoft.com/office/drawing/2014/main" id="{CCBEAE37-B4E8-4A48-7C19-760FB22A2384}"/>
              </a:ext>
            </a:extLst>
          </p:cNvPr>
          <p:cNvSpPr/>
          <p:nvPr/>
        </p:nvSpPr>
        <p:spPr>
          <a:xfrm>
            <a:off x="5079115"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27" name="Straight Arrow Connector 326">
            <a:extLst>
              <a:ext uri="{FF2B5EF4-FFF2-40B4-BE49-F238E27FC236}">
                <a16:creationId xmlns:a16="http://schemas.microsoft.com/office/drawing/2014/main" id="{CAAE6079-173F-5BCF-2510-6AD1D6BC88AC}"/>
              </a:ext>
            </a:extLst>
          </p:cNvPr>
          <p:cNvCxnSpPr>
            <a:cxnSpLocks/>
            <a:stCxn id="326" idx="3"/>
            <a:endCxn id="292" idx="0"/>
          </p:cNvCxnSpPr>
          <p:nvPr/>
        </p:nvCxnSpPr>
        <p:spPr>
          <a:xfrm>
            <a:off x="5127966" y="3565490"/>
            <a:ext cx="54757" cy="5151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28" name="Straight Arrow Connector 327">
            <a:extLst>
              <a:ext uri="{FF2B5EF4-FFF2-40B4-BE49-F238E27FC236}">
                <a16:creationId xmlns:a16="http://schemas.microsoft.com/office/drawing/2014/main" id="{4FF804B2-FDDF-B62F-2626-C7677AEC5A00}"/>
              </a:ext>
            </a:extLst>
          </p:cNvPr>
          <p:cNvCxnSpPr>
            <a:cxnSpLocks/>
            <a:stCxn id="324" idx="4"/>
            <a:endCxn id="292" idx="0"/>
          </p:cNvCxnSpPr>
          <p:nvPr/>
        </p:nvCxnSpPr>
        <p:spPr>
          <a:xfrm>
            <a:off x="4881820" y="3615457"/>
            <a:ext cx="30090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29" name="Oval 328">
            <a:extLst>
              <a:ext uri="{FF2B5EF4-FFF2-40B4-BE49-F238E27FC236}">
                <a16:creationId xmlns:a16="http://schemas.microsoft.com/office/drawing/2014/main" id="{CE541F95-0F22-E8E9-3D06-210C04998045}"/>
              </a:ext>
            </a:extLst>
          </p:cNvPr>
          <p:cNvSpPr/>
          <p:nvPr/>
        </p:nvSpPr>
        <p:spPr>
          <a:xfrm>
            <a:off x="5443198"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0" name="Oval 329">
            <a:extLst>
              <a:ext uri="{FF2B5EF4-FFF2-40B4-BE49-F238E27FC236}">
                <a16:creationId xmlns:a16="http://schemas.microsoft.com/office/drawing/2014/main" id="{90C0CDF0-00D4-FC38-3501-DF44E603F5AB}"/>
              </a:ext>
            </a:extLst>
          </p:cNvPr>
          <p:cNvSpPr/>
          <p:nvPr/>
        </p:nvSpPr>
        <p:spPr>
          <a:xfrm>
            <a:off x="5807281"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1" name="Oval 330">
            <a:extLst>
              <a:ext uri="{FF2B5EF4-FFF2-40B4-BE49-F238E27FC236}">
                <a16:creationId xmlns:a16="http://schemas.microsoft.com/office/drawing/2014/main" id="{3F317C5E-037F-14FF-D2E0-940B4C1CEECA}"/>
              </a:ext>
            </a:extLst>
          </p:cNvPr>
          <p:cNvSpPr/>
          <p:nvPr/>
        </p:nvSpPr>
        <p:spPr>
          <a:xfrm>
            <a:off x="6171364"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2" name="Oval 331">
            <a:extLst>
              <a:ext uri="{FF2B5EF4-FFF2-40B4-BE49-F238E27FC236}">
                <a16:creationId xmlns:a16="http://schemas.microsoft.com/office/drawing/2014/main" id="{FE93AC88-9C76-0E7D-42C2-B3704A35227E}"/>
              </a:ext>
            </a:extLst>
          </p:cNvPr>
          <p:cNvSpPr/>
          <p:nvPr/>
        </p:nvSpPr>
        <p:spPr>
          <a:xfrm>
            <a:off x="6535447"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3" name="Oval 332">
            <a:extLst>
              <a:ext uri="{FF2B5EF4-FFF2-40B4-BE49-F238E27FC236}">
                <a16:creationId xmlns:a16="http://schemas.microsoft.com/office/drawing/2014/main" id="{DB212E7F-DB8F-30FB-5422-02A420A3DA80}"/>
              </a:ext>
            </a:extLst>
          </p:cNvPr>
          <p:cNvSpPr/>
          <p:nvPr/>
        </p:nvSpPr>
        <p:spPr>
          <a:xfrm>
            <a:off x="6899530"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34" name="Straight Arrow Connector 333">
            <a:extLst>
              <a:ext uri="{FF2B5EF4-FFF2-40B4-BE49-F238E27FC236}">
                <a16:creationId xmlns:a16="http://schemas.microsoft.com/office/drawing/2014/main" id="{969375E8-AD7F-7B93-4E42-D99811FABD7F}"/>
              </a:ext>
            </a:extLst>
          </p:cNvPr>
          <p:cNvCxnSpPr>
            <a:cxnSpLocks/>
            <a:stCxn id="340" idx="3"/>
            <a:endCxn id="303" idx="7"/>
          </p:cNvCxnSpPr>
          <p:nvPr/>
        </p:nvCxnSpPr>
        <p:spPr>
          <a:xfrm flipH="1">
            <a:off x="7296198" y="3565490"/>
            <a:ext cx="380349"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5" name="Straight Arrow Connector 334">
            <a:extLst>
              <a:ext uri="{FF2B5EF4-FFF2-40B4-BE49-F238E27FC236}">
                <a16:creationId xmlns:a16="http://schemas.microsoft.com/office/drawing/2014/main" id="{02FFE4DF-BE57-8696-5BE2-58947FDAF2F4}"/>
              </a:ext>
            </a:extLst>
          </p:cNvPr>
          <p:cNvCxnSpPr>
            <a:cxnSpLocks/>
            <a:stCxn id="333" idx="4"/>
            <a:endCxn id="302" idx="0"/>
          </p:cNvCxnSpPr>
          <p:nvPr/>
        </p:nvCxnSpPr>
        <p:spPr>
          <a:xfrm flipH="1">
            <a:off x="6631081" y="3615457"/>
            <a:ext cx="435237"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6" name="Straight Arrow Connector 335">
            <a:extLst>
              <a:ext uri="{FF2B5EF4-FFF2-40B4-BE49-F238E27FC236}">
                <a16:creationId xmlns:a16="http://schemas.microsoft.com/office/drawing/2014/main" id="{8B8F8DFF-D5EB-8ECE-F420-E034A5D96213}"/>
              </a:ext>
            </a:extLst>
          </p:cNvPr>
          <p:cNvCxnSpPr>
            <a:cxnSpLocks/>
            <a:stCxn id="329" idx="4"/>
            <a:endCxn id="296" idx="0"/>
          </p:cNvCxnSpPr>
          <p:nvPr/>
        </p:nvCxnSpPr>
        <p:spPr>
          <a:xfrm>
            <a:off x="5609986" y="3615457"/>
            <a:ext cx="55523"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7" name="Straight Arrow Connector 336">
            <a:extLst>
              <a:ext uri="{FF2B5EF4-FFF2-40B4-BE49-F238E27FC236}">
                <a16:creationId xmlns:a16="http://schemas.microsoft.com/office/drawing/2014/main" id="{03BB8F95-4840-33BE-0523-EECF35778A86}"/>
              </a:ext>
            </a:extLst>
          </p:cNvPr>
          <p:cNvCxnSpPr>
            <a:cxnSpLocks/>
            <a:stCxn id="330" idx="4"/>
            <a:endCxn id="296" idx="0"/>
          </p:cNvCxnSpPr>
          <p:nvPr/>
        </p:nvCxnSpPr>
        <p:spPr>
          <a:xfrm flipH="1">
            <a:off x="5665509" y="3615457"/>
            <a:ext cx="30856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8" name="Straight Arrow Connector 337">
            <a:extLst>
              <a:ext uri="{FF2B5EF4-FFF2-40B4-BE49-F238E27FC236}">
                <a16:creationId xmlns:a16="http://schemas.microsoft.com/office/drawing/2014/main" id="{C52D5719-D8C6-869F-E5DC-1E9F062E1A3D}"/>
              </a:ext>
            </a:extLst>
          </p:cNvPr>
          <p:cNvCxnSpPr>
            <a:cxnSpLocks/>
            <a:stCxn id="341" idx="3"/>
            <a:endCxn id="303" idx="7"/>
          </p:cNvCxnSpPr>
          <p:nvPr/>
        </p:nvCxnSpPr>
        <p:spPr>
          <a:xfrm flipH="1">
            <a:off x="7296198" y="3565490"/>
            <a:ext cx="744438" cy="56513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39" name="Oval 338">
            <a:extLst>
              <a:ext uri="{FF2B5EF4-FFF2-40B4-BE49-F238E27FC236}">
                <a16:creationId xmlns:a16="http://schemas.microsoft.com/office/drawing/2014/main" id="{556F322A-735D-BEB6-86C2-F50987D1E363}"/>
              </a:ext>
            </a:extLst>
          </p:cNvPr>
          <p:cNvSpPr/>
          <p:nvPr/>
        </p:nvSpPr>
        <p:spPr>
          <a:xfrm>
            <a:off x="7263613"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0" name="Oval 339">
            <a:extLst>
              <a:ext uri="{FF2B5EF4-FFF2-40B4-BE49-F238E27FC236}">
                <a16:creationId xmlns:a16="http://schemas.microsoft.com/office/drawing/2014/main" id="{5A8A0450-DB3F-CB3B-BCE2-584159C2E486}"/>
              </a:ext>
            </a:extLst>
          </p:cNvPr>
          <p:cNvSpPr/>
          <p:nvPr/>
        </p:nvSpPr>
        <p:spPr>
          <a:xfrm>
            <a:off x="7627696"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1" name="Oval 340">
            <a:extLst>
              <a:ext uri="{FF2B5EF4-FFF2-40B4-BE49-F238E27FC236}">
                <a16:creationId xmlns:a16="http://schemas.microsoft.com/office/drawing/2014/main" id="{64B3FF7B-3E73-772A-2F42-98D6278C036F}"/>
              </a:ext>
            </a:extLst>
          </p:cNvPr>
          <p:cNvSpPr/>
          <p:nvPr/>
        </p:nvSpPr>
        <p:spPr>
          <a:xfrm>
            <a:off x="7991785" y="3274263"/>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42" name="Straight Arrow Connector 341">
            <a:extLst>
              <a:ext uri="{FF2B5EF4-FFF2-40B4-BE49-F238E27FC236}">
                <a16:creationId xmlns:a16="http://schemas.microsoft.com/office/drawing/2014/main" id="{16A6E7FC-6D25-8D31-CCF4-DD867FD1EB04}"/>
              </a:ext>
            </a:extLst>
          </p:cNvPr>
          <p:cNvCxnSpPr>
            <a:cxnSpLocks/>
            <a:stCxn id="339" idx="4"/>
            <a:endCxn id="302" idx="0"/>
          </p:cNvCxnSpPr>
          <p:nvPr/>
        </p:nvCxnSpPr>
        <p:spPr>
          <a:xfrm flipH="1">
            <a:off x="6631081" y="3615457"/>
            <a:ext cx="79932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43" name="Straight Arrow Connector 342">
            <a:extLst>
              <a:ext uri="{FF2B5EF4-FFF2-40B4-BE49-F238E27FC236}">
                <a16:creationId xmlns:a16="http://schemas.microsoft.com/office/drawing/2014/main" id="{C4B6DE41-79D5-6694-DD12-11F3935A0296}"/>
              </a:ext>
            </a:extLst>
          </p:cNvPr>
          <p:cNvCxnSpPr>
            <a:cxnSpLocks/>
            <a:stCxn id="332" idx="4"/>
            <a:endCxn id="297" idx="0"/>
          </p:cNvCxnSpPr>
          <p:nvPr/>
        </p:nvCxnSpPr>
        <p:spPr>
          <a:xfrm flipH="1">
            <a:off x="6148295" y="3615457"/>
            <a:ext cx="553940"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44" name="Straight Arrow Connector 343">
            <a:extLst>
              <a:ext uri="{FF2B5EF4-FFF2-40B4-BE49-F238E27FC236}">
                <a16:creationId xmlns:a16="http://schemas.microsoft.com/office/drawing/2014/main" id="{E2E922DE-61DE-2265-C181-895E9EDCE11E}"/>
              </a:ext>
            </a:extLst>
          </p:cNvPr>
          <p:cNvCxnSpPr>
            <a:cxnSpLocks/>
            <a:stCxn id="331" idx="4"/>
            <a:endCxn id="297" idx="0"/>
          </p:cNvCxnSpPr>
          <p:nvPr/>
        </p:nvCxnSpPr>
        <p:spPr>
          <a:xfrm flipH="1">
            <a:off x="6148295" y="3615457"/>
            <a:ext cx="189857" cy="46520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45" name="Oval 344">
            <a:extLst>
              <a:ext uri="{FF2B5EF4-FFF2-40B4-BE49-F238E27FC236}">
                <a16:creationId xmlns:a16="http://schemas.microsoft.com/office/drawing/2014/main" id="{F701F332-97DA-1405-27C3-9E51DD2FC1B8}"/>
              </a:ext>
            </a:extLst>
          </p:cNvPr>
          <p:cNvSpPr/>
          <p:nvPr/>
        </p:nvSpPr>
        <p:spPr>
          <a:xfrm>
            <a:off x="2541643"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6" name="Oval 345">
            <a:extLst>
              <a:ext uri="{FF2B5EF4-FFF2-40B4-BE49-F238E27FC236}">
                <a16:creationId xmlns:a16="http://schemas.microsoft.com/office/drawing/2014/main" id="{754D615A-CA21-C436-4AC1-7FA294DB3FCD}"/>
              </a:ext>
            </a:extLst>
          </p:cNvPr>
          <p:cNvSpPr/>
          <p:nvPr/>
        </p:nvSpPr>
        <p:spPr>
          <a:xfrm>
            <a:off x="2906605"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7" name="Oval 346">
            <a:extLst>
              <a:ext uri="{FF2B5EF4-FFF2-40B4-BE49-F238E27FC236}">
                <a16:creationId xmlns:a16="http://schemas.microsoft.com/office/drawing/2014/main" id="{E3228FF7-3EE2-4454-7D9A-DA8D486F2775}"/>
              </a:ext>
            </a:extLst>
          </p:cNvPr>
          <p:cNvSpPr/>
          <p:nvPr/>
        </p:nvSpPr>
        <p:spPr>
          <a:xfrm>
            <a:off x="3277267" y="32954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8" name="Oval 347">
            <a:extLst>
              <a:ext uri="{FF2B5EF4-FFF2-40B4-BE49-F238E27FC236}">
                <a16:creationId xmlns:a16="http://schemas.microsoft.com/office/drawing/2014/main" id="{E710FF09-7BA0-35F6-1D9C-8FA1E81081B7}"/>
              </a:ext>
            </a:extLst>
          </p:cNvPr>
          <p:cNvSpPr/>
          <p:nvPr/>
        </p:nvSpPr>
        <p:spPr>
          <a:xfrm>
            <a:off x="3633116"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9" name="Oval 348">
            <a:extLst>
              <a:ext uri="{FF2B5EF4-FFF2-40B4-BE49-F238E27FC236}">
                <a16:creationId xmlns:a16="http://schemas.microsoft.com/office/drawing/2014/main" id="{C8F7E96F-6C40-4767-6910-8D0A8CCC1D6D}"/>
              </a:ext>
            </a:extLst>
          </p:cNvPr>
          <p:cNvSpPr/>
          <p:nvPr/>
        </p:nvSpPr>
        <p:spPr>
          <a:xfrm>
            <a:off x="4005210" y="328883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0" name="Oval 349">
            <a:extLst>
              <a:ext uri="{FF2B5EF4-FFF2-40B4-BE49-F238E27FC236}">
                <a16:creationId xmlns:a16="http://schemas.microsoft.com/office/drawing/2014/main" id="{49ED05F5-A045-DD38-B074-369A5D3A1697}"/>
              </a:ext>
            </a:extLst>
          </p:cNvPr>
          <p:cNvSpPr/>
          <p:nvPr/>
        </p:nvSpPr>
        <p:spPr>
          <a:xfrm>
            <a:off x="4361775"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1" name="Oval 350">
            <a:extLst>
              <a:ext uri="{FF2B5EF4-FFF2-40B4-BE49-F238E27FC236}">
                <a16:creationId xmlns:a16="http://schemas.microsoft.com/office/drawing/2014/main" id="{CEDD0E00-9E85-A448-7516-9DFE9E7E51F2}"/>
              </a:ext>
            </a:extLst>
          </p:cNvPr>
          <p:cNvSpPr/>
          <p:nvPr/>
        </p:nvSpPr>
        <p:spPr>
          <a:xfrm>
            <a:off x="4727020"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2" name="Oval 351">
            <a:extLst>
              <a:ext uri="{FF2B5EF4-FFF2-40B4-BE49-F238E27FC236}">
                <a16:creationId xmlns:a16="http://schemas.microsoft.com/office/drawing/2014/main" id="{45C31008-8225-9D54-82A3-A8720D2985E3}"/>
              </a:ext>
            </a:extLst>
          </p:cNvPr>
          <p:cNvSpPr/>
          <p:nvPr/>
        </p:nvSpPr>
        <p:spPr>
          <a:xfrm>
            <a:off x="5099426"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3" name="Oval 352">
            <a:extLst>
              <a:ext uri="{FF2B5EF4-FFF2-40B4-BE49-F238E27FC236}">
                <a16:creationId xmlns:a16="http://schemas.microsoft.com/office/drawing/2014/main" id="{96C38AD1-1ED8-E1E6-1E93-A5EDF01DACDC}"/>
              </a:ext>
            </a:extLst>
          </p:cNvPr>
          <p:cNvSpPr/>
          <p:nvPr/>
        </p:nvSpPr>
        <p:spPr>
          <a:xfrm>
            <a:off x="5455186"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4" name="Oval 353">
            <a:extLst>
              <a:ext uri="{FF2B5EF4-FFF2-40B4-BE49-F238E27FC236}">
                <a16:creationId xmlns:a16="http://schemas.microsoft.com/office/drawing/2014/main" id="{D97BE0DD-0B67-08DE-8D16-E71F9BBB77EA}"/>
              </a:ext>
            </a:extLst>
          </p:cNvPr>
          <p:cNvSpPr/>
          <p:nvPr/>
        </p:nvSpPr>
        <p:spPr>
          <a:xfrm>
            <a:off x="5825963" y="3291247"/>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5" name="Oval 354">
            <a:extLst>
              <a:ext uri="{FF2B5EF4-FFF2-40B4-BE49-F238E27FC236}">
                <a16:creationId xmlns:a16="http://schemas.microsoft.com/office/drawing/2014/main" id="{E342F524-5BF3-4F26-3126-7B000D7CEBD2}"/>
              </a:ext>
            </a:extLst>
          </p:cNvPr>
          <p:cNvSpPr/>
          <p:nvPr/>
        </p:nvSpPr>
        <p:spPr>
          <a:xfrm>
            <a:off x="6183352" y="3287003"/>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6" name="Oval 355">
            <a:extLst>
              <a:ext uri="{FF2B5EF4-FFF2-40B4-BE49-F238E27FC236}">
                <a16:creationId xmlns:a16="http://schemas.microsoft.com/office/drawing/2014/main" id="{999EE8F7-C09E-58EA-587A-18E71AAF7CF4}"/>
              </a:ext>
            </a:extLst>
          </p:cNvPr>
          <p:cNvSpPr/>
          <p:nvPr/>
        </p:nvSpPr>
        <p:spPr>
          <a:xfrm>
            <a:off x="6547435"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7" name="Oval 356">
            <a:extLst>
              <a:ext uri="{FF2B5EF4-FFF2-40B4-BE49-F238E27FC236}">
                <a16:creationId xmlns:a16="http://schemas.microsoft.com/office/drawing/2014/main" id="{F73B540A-23A9-D2E1-4D2B-07AF9B089826}"/>
              </a:ext>
            </a:extLst>
          </p:cNvPr>
          <p:cNvSpPr/>
          <p:nvPr/>
        </p:nvSpPr>
        <p:spPr>
          <a:xfrm>
            <a:off x="6908804" y="3290060"/>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8" name="Oval 357">
            <a:extLst>
              <a:ext uri="{FF2B5EF4-FFF2-40B4-BE49-F238E27FC236}">
                <a16:creationId xmlns:a16="http://schemas.microsoft.com/office/drawing/2014/main" id="{69534186-7258-29A6-FAB5-54BE071551CF}"/>
              </a:ext>
            </a:extLst>
          </p:cNvPr>
          <p:cNvSpPr/>
          <p:nvPr/>
        </p:nvSpPr>
        <p:spPr>
          <a:xfrm>
            <a:off x="7271144" y="328672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9" name="Oval 358">
            <a:extLst>
              <a:ext uri="{FF2B5EF4-FFF2-40B4-BE49-F238E27FC236}">
                <a16:creationId xmlns:a16="http://schemas.microsoft.com/office/drawing/2014/main" id="{8AEB5427-80B0-0367-5FA3-FC39F4AF8A2C}"/>
              </a:ext>
            </a:extLst>
          </p:cNvPr>
          <p:cNvSpPr/>
          <p:nvPr/>
        </p:nvSpPr>
        <p:spPr>
          <a:xfrm>
            <a:off x="7635227" y="328672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0" name="Oval 359">
            <a:extLst>
              <a:ext uri="{FF2B5EF4-FFF2-40B4-BE49-F238E27FC236}">
                <a16:creationId xmlns:a16="http://schemas.microsoft.com/office/drawing/2014/main" id="{41341835-B2BE-1885-5663-CCA559FC43BD}"/>
              </a:ext>
            </a:extLst>
          </p:cNvPr>
          <p:cNvSpPr/>
          <p:nvPr/>
        </p:nvSpPr>
        <p:spPr>
          <a:xfrm>
            <a:off x="7999316" y="3286722"/>
            <a:ext cx="309600" cy="309600"/>
          </a:xfrm>
          <a:prstGeom prst="ellipse">
            <a:avLst/>
          </a:prstGeom>
          <a:noFill/>
          <a:ln w="57150">
            <a:solidFill>
              <a:srgbClr val="FFB1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61" name="TextBox 360">
                <a:extLst>
                  <a:ext uri="{FF2B5EF4-FFF2-40B4-BE49-F238E27FC236}">
                    <a16:creationId xmlns:a16="http://schemas.microsoft.com/office/drawing/2014/main" id="{7C789C1D-D452-8933-119A-9041E708A3A4}"/>
                  </a:ext>
                </a:extLst>
              </p:cNvPr>
              <p:cNvSpPr txBox="1"/>
              <p:nvPr/>
            </p:nvSpPr>
            <p:spPr bwMode="auto">
              <a:xfrm>
                <a:off x="2526907" y="3259894"/>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1</m:t>
                          </m:r>
                        </m:sub>
                      </m:sSub>
                    </m:oMath>
                  </m:oMathPara>
                </a14:m>
                <a:endParaRPr lang="en-US" sz="1800" i="1" dirty="0">
                  <a:solidFill>
                    <a:prstClr val="black"/>
                  </a:solidFill>
                </a:endParaRPr>
              </a:p>
            </p:txBody>
          </p:sp>
        </mc:Choice>
        <mc:Fallback>
          <p:sp>
            <p:nvSpPr>
              <p:cNvPr id="361" name="TextBox 360">
                <a:extLst>
                  <a:ext uri="{FF2B5EF4-FFF2-40B4-BE49-F238E27FC236}">
                    <a16:creationId xmlns:a16="http://schemas.microsoft.com/office/drawing/2014/main" id="{7C789C1D-D452-8933-119A-9041E708A3A4}"/>
                  </a:ext>
                </a:extLst>
              </p:cNvPr>
              <p:cNvSpPr txBox="1">
                <a:spLocks noRot="1" noChangeAspect="1" noMove="1" noResize="1" noEditPoints="1" noAdjustHandles="1" noChangeArrowheads="1" noChangeShapeType="1" noTextEdit="1"/>
              </p:cNvSpPr>
              <p:nvPr/>
            </p:nvSpPr>
            <p:spPr bwMode="auto">
              <a:xfrm>
                <a:off x="2526907" y="3259894"/>
                <a:ext cx="372298" cy="276999"/>
              </a:xfrm>
              <a:prstGeom prst="rect">
                <a:avLst/>
              </a:prstGeom>
              <a:blipFill>
                <a:blip r:embed="rId5"/>
                <a:stretch>
                  <a:fillRect b="-1739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62" name="TextBox 361">
                <a:extLst>
                  <a:ext uri="{FF2B5EF4-FFF2-40B4-BE49-F238E27FC236}">
                    <a16:creationId xmlns:a16="http://schemas.microsoft.com/office/drawing/2014/main" id="{63FA730D-09B0-F149-69CC-0B75625AC3E6}"/>
                  </a:ext>
                </a:extLst>
              </p:cNvPr>
              <p:cNvSpPr txBox="1"/>
              <p:nvPr/>
            </p:nvSpPr>
            <p:spPr bwMode="auto">
              <a:xfrm>
                <a:off x="2885638" y="3259894"/>
                <a:ext cx="372298" cy="276999"/>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sz="1800" i="1" dirty="0">
                              <a:solidFill>
                                <a:prstClr val="black"/>
                              </a:solidFill>
                              <a:latin typeface="Cambria Math" panose="02040503050406030204" pitchFamily="18" charset="0"/>
                            </a:rPr>
                          </m:ctrlPr>
                        </m:sSubPr>
                        <m:e>
                          <m:r>
                            <a:rPr lang="en-US" sz="1800" b="0" i="1" dirty="0">
                              <a:solidFill>
                                <a:prstClr val="black"/>
                              </a:solidFill>
                              <a:latin typeface="Cambria Math" panose="02040503050406030204" pitchFamily="18" charset="0"/>
                            </a:rPr>
                            <m:t>𝑥</m:t>
                          </m:r>
                        </m:e>
                        <m:sub>
                          <m:r>
                            <a:rPr lang="en-US" sz="1800" b="0" i="1" dirty="0">
                              <a:solidFill>
                                <a:prstClr val="black"/>
                              </a:solidFill>
                              <a:latin typeface="Cambria Math" panose="02040503050406030204" pitchFamily="18" charset="0"/>
                            </a:rPr>
                            <m:t>2</m:t>
                          </m:r>
                        </m:sub>
                      </m:sSub>
                    </m:oMath>
                  </m:oMathPara>
                </a14:m>
                <a:endParaRPr lang="en-US" sz="1800" i="1" dirty="0">
                  <a:solidFill>
                    <a:prstClr val="black"/>
                  </a:solidFill>
                </a:endParaRPr>
              </a:p>
            </p:txBody>
          </p:sp>
        </mc:Choice>
        <mc:Fallback>
          <p:sp>
            <p:nvSpPr>
              <p:cNvPr id="362" name="TextBox 361">
                <a:extLst>
                  <a:ext uri="{FF2B5EF4-FFF2-40B4-BE49-F238E27FC236}">
                    <a16:creationId xmlns:a16="http://schemas.microsoft.com/office/drawing/2014/main" id="{63FA730D-09B0-F149-69CC-0B75625AC3E6}"/>
                  </a:ext>
                </a:extLst>
              </p:cNvPr>
              <p:cNvSpPr txBox="1">
                <a:spLocks noRot="1" noChangeAspect="1" noMove="1" noResize="1" noEditPoints="1" noAdjustHandles="1" noChangeArrowheads="1" noChangeShapeType="1" noTextEdit="1"/>
              </p:cNvSpPr>
              <p:nvPr/>
            </p:nvSpPr>
            <p:spPr bwMode="auto">
              <a:xfrm>
                <a:off x="2885638" y="3259894"/>
                <a:ext cx="372298" cy="276999"/>
              </a:xfrm>
              <a:prstGeom prst="rect">
                <a:avLst/>
              </a:prstGeom>
              <a:blipFill>
                <a:blip r:embed="rId6"/>
                <a:stretch>
                  <a:fillRect b="-17391"/>
                </a:stretch>
              </a:blipFill>
              <a:ln w="9525" algn="ctr">
                <a:noFill/>
                <a:miter lim="800000"/>
                <a:headEnd/>
                <a:tailEnd/>
              </a:ln>
              <a:effectLst/>
            </p:spPr>
            <p:txBody>
              <a:bodyPr/>
              <a:lstStyle/>
              <a:p>
                <a:r>
                  <a:rPr lang="en-US">
                    <a:noFill/>
                  </a:rPr>
                  <a:t> </a:t>
                </a:r>
              </a:p>
            </p:txBody>
          </p:sp>
        </mc:Fallback>
      </mc:AlternateContent>
      <p:sp>
        <p:nvSpPr>
          <p:cNvPr id="385" name="TextBox 384">
            <a:extLst>
              <a:ext uri="{FF2B5EF4-FFF2-40B4-BE49-F238E27FC236}">
                <a16:creationId xmlns:a16="http://schemas.microsoft.com/office/drawing/2014/main" id="{0C81E36B-F16F-3EFE-CDD3-3E28CF0AD47A}"/>
              </a:ext>
            </a:extLst>
          </p:cNvPr>
          <p:cNvSpPr txBox="1"/>
          <p:nvPr/>
        </p:nvSpPr>
        <p:spPr bwMode="auto">
          <a:xfrm>
            <a:off x="559170" y="1565466"/>
            <a:ext cx="4617253" cy="430887"/>
          </a:xfrm>
          <a:prstGeom prst="rect">
            <a:avLst/>
          </a:prstGeom>
          <a:noFill/>
          <a:ln w="9525" algn="ctr">
            <a:noFill/>
            <a:miter lim="800000"/>
            <a:headEnd/>
            <a:tailEnd/>
          </a:ln>
          <a:effectLst/>
        </p:spPr>
        <p:txBody>
          <a:bodyPr wrap="square">
            <a:spAutoFit/>
          </a:bodyPr>
          <a:lstStyle/>
          <a:p>
            <a:r>
              <a:rPr lang="en-US" sz="2200" b="1">
                <a:solidFill>
                  <a:schemeClr val="tx1"/>
                </a:solidFill>
                <a:latin typeface="Times New Roman" panose="02020603050405020304" pitchFamily="18" charset="0"/>
                <a:cs typeface="Times New Roman" panose="02020603050405020304" pitchFamily="18" charset="0"/>
              </a:rPr>
              <a:t>Phase 1: </a:t>
            </a:r>
            <a:r>
              <a:rPr lang="en-US" sz="2200">
                <a:latin typeface="Times New Roman" panose="02020603050405020304" pitchFamily="18" charset="0"/>
                <a:cs typeface="Times New Roman" panose="02020603050405020304" pitchFamily="18" charset="0"/>
              </a:rPr>
              <a:t>non-terminating</a:t>
            </a:r>
            <a:r>
              <a:rPr lang="en-US" sz="2200">
                <a:solidFill>
                  <a:schemeClr val="tx1"/>
                </a:solidFill>
                <a:latin typeface="Times New Roman" panose="02020603050405020304" pitchFamily="18" charset="0"/>
                <a:cs typeface="Times New Roman" panose="02020603050405020304" pitchFamily="18" charset="0"/>
              </a:rPr>
              <a:t> Monte Carlo</a:t>
            </a:r>
          </a:p>
        </p:txBody>
      </p:sp>
      <mc:AlternateContent xmlns:mc="http://schemas.openxmlformats.org/markup-compatibility/2006">
        <mc:Choice xmlns:a14="http://schemas.microsoft.com/office/drawing/2010/main" Requires="a14">
          <p:sp>
            <p:nvSpPr>
              <p:cNvPr id="386" name="TextBox 385">
                <a:extLst>
                  <a:ext uri="{FF2B5EF4-FFF2-40B4-BE49-F238E27FC236}">
                    <a16:creationId xmlns:a16="http://schemas.microsoft.com/office/drawing/2014/main" id="{481984D9-CF6C-AF90-8BC7-85315B904D1F}"/>
                  </a:ext>
                </a:extLst>
              </p:cNvPr>
              <p:cNvSpPr txBox="1"/>
              <p:nvPr/>
            </p:nvSpPr>
            <p:spPr bwMode="auto">
              <a:xfrm>
                <a:off x="5256061" y="6095581"/>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𝑢</m:t>
                      </m:r>
                    </m:oMath>
                  </m:oMathPara>
                </a14:m>
                <a:endParaRPr lang="en-US" i="1" dirty="0">
                  <a:solidFill>
                    <a:prstClr val="black"/>
                  </a:solidFill>
                </a:endParaRPr>
              </a:p>
            </p:txBody>
          </p:sp>
        </mc:Choice>
        <mc:Fallback>
          <p:sp>
            <p:nvSpPr>
              <p:cNvPr id="386" name="TextBox 385">
                <a:extLst>
                  <a:ext uri="{FF2B5EF4-FFF2-40B4-BE49-F238E27FC236}">
                    <a16:creationId xmlns:a16="http://schemas.microsoft.com/office/drawing/2014/main" id="{481984D9-CF6C-AF90-8BC7-85315B904D1F}"/>
                  </a:ext>
                </a:extLst>
              </p:cNvPr>
              <p:cNvSpPr txBox="1">
                <a:spLocks noRot="1" noChangeAspect="1" noMove="1" noResize="1" noEditPoints="1" noAdjustHandles="1" noChangeArrowheads="1" noChangeShapeType="1" noTextEdit="1"/>
              </p:cNvSpPr>
              <p:nvPr/>
            </p:nvSpPr>
            <p:spPr bwMode="auto">
              <a:xfrm>
                <a:off x="5256061" y="6095581"/>
                <a:ext cx="372298" cy="307777"/>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文本框 3">
                <a:extLst>
                  <a:ext uri="{FF2B5EF4-FFF2-40B4-BE49-F238E27FC236}">
                    <a16:creationId xmlns:a16="http://schemas.microsoft.com/office/drawing/2014/main" id="{238DFED9-8B5D-FE76-F479-F4AA889E50C3}"/>
                  </a:ext>
                </a:extLst>
              </p:cNvPr>
              <p:cNvSpPr txBox="1"/>
              <p:nvPr/>
            </p:nvSpPr>
            <p:spPr>
              <a:xfrm>
                <a:off x="5765036" y="5460493"/>
                <a:ext cx="4347204" cy="539378"/>
              </a:xfrm>
              <a:prstGeom prst="rect">
                <a:avLst/>
              </a:prstGeom>
              <a:noFill/>
            </p:spPr>
            <p:txBody>
              <a:bodyPr wrap="square" rtlCol="0">
                <a:spAutoFit/>
              </a:bodyPr>
              <a:lstStyle/>
              <a:p>
                <a:pPr>
                  <a:lnSpc>
                    <a:spcPct val="150000"/>
                  </a:lnSpc>
                  <a:buClr>
                    <a:schemeClr val="tx1"/>
                  </a:buClr>
                  <a:buSzPct val="80000"/>
                </a:pPr>
                <a:r>
                  <a:rPr kumimoji="1" lang="en-US" altLang="zh-CN" sz="2200" dirty="0">
                    <a:latin typeface="Times New Roman" panose="02020603050405020304" pitchFamily="18" charset="0"/>
                    <a:ea typeface="楷体" panose="02010609060101010101" pitchFamily="49" charset="-122"/>
                  </a:rPr>
                  <a:t>Monte Carlo finds </a:t>
                </a:r>
                <a:r>
                  <a:rPr lang="en-US" sz="2200">
                    <a:latin typeface="Times New Roman" panose="02020603050405020304" pitchFamily="18" charset="0"/>
                    <a:cs typeface="Times New Roman" panose="02020603050405020304" pitchFamily="18" charset="0"/>
                  </a:rPr>
                  <a:t>all </a:t>
                </a:r>
                <a14:m>
                  <m:oMath xmlns:m="http://schemas.openxmlformats.org/officeDocument/2006/math">
                    <m:acc>
                      <m:accPr>
                        <m:chr m:val="̂"/>
                        <m:ctrlPr>
                          <a:rPr lang="en-US" sz="2200" i="1">
                            <a:latin typeface="Cambria Math" panose="02040503050406030204" pitchFamily="18" charset="0"/>
                            <a:cs typeface="Times New Roman" panose="02020603050405020304" pitchFamily="18" charset="0"/>
                          </a:rPr>
                        </m:ctrlPr>
                      </m:accPr>
                      <m:e>
                        <m:r>
                          <a:rPr lang="en-US" sz="2200" b="0" i="1">
                            <a:latin typeface="Cambria Math" panose="02040503050406030204" pitchFamily="18" charset="0"/>
                            <a:ea typeface="Cambria Math" panose="02040503050406030204" pitchFamily="18" charset="0"/>
                            <a:cs typeface="Times New Roman" panose="02020603050405020304" pitchFamily="18" charset="0"/>
                          </a:rPr>
                          <m:t>𝜋</m:t>
                        </m:r>
                      </m:e>
                    </m:acc>
                    <m:r>
                      <a:rPr lang="en-US" sz="2200" b="0" i="1">
                        <a:latin typeface="Cambria Math" panose="02040503050406030204" pitchFamily="18" charset="0"/>
                        <a:cs typeface="Times New Roman" panose="02020603050405020304" pitchFamily="18" charset="0"/>
                      </a:rPr>
                      <m:t>(</m:t>
                    </m:r>
                    <m:r>
                      <a:rPr lang="en-US" sz="2200" b="0" i="1">
                        <a:latin typeface="Cambria Math" panose="02040503050406030204" pitchFamily="18" charset="0"/>
                        <a:cs typeface="Times New Roman" panose="02020603050405020304" pitchFamily="18" charset="0"/>
                      </a:rPr>
                      <m:t>𝑢</m:t>
                    </m:r>
                    <m:r>
                      <a:rPr lang="en-US" sz="2200" b="0" i="1">
                        <a:latin typeface="Cambria Math" panose="02040503050406030204" pitchFamily="18" charset="0"/>
                        <a:cs typeface="Times New Roman" panose="02020603050405020304" pitchFamily="18" charset="0"/>
                      </a:rPr>
                      <m:t>)≥</m:t>
                    </m:r>
                    <m:r>
                      <a:rPr lang="en-US" sz="2200" b="0" i="1">
                        <a:latin typeface="Cambria Math" panose="02040503050406030204" pitchFamily="18" charset="0"/>
                        <a:ea typeface="Cambria Math" panose="02040503050406030204" pitchFamily="18" charset="0"/>
                        <a:cs typeface="Times New Roman" panose="02020603050405020304" pitchFamily="18" charset="0"/>
                      </a:rPr>
                      <m:t>𝜀</m:t>
                    </m:r>
                  </m:oMath>
                </a14:m>
                <a:r>
                  <a:rPr lang="en-US" sz="2200">
                    <a:latin typeface="Times New Roman" panose="02020603050405020304" pitchFamily="18" charset="0"/>
                    <a:cs typeface="Times New Roman" panose="02020603050405020304" pitchFamily="18" charset="0"/>
                  </a:rPr>
                  <a:t>.</a:t>
                </a:r>
              </a:p>
            </p:txBody>
          </p:sp>
        </mc:Choice>
        <mc:Fallback>
          <p:sp>
            <p:nvSpPr>
              <p:cNvPr id="2" name="文本框 3">
                <a:extLst>
                  <a:ext uri="{FF2B5EF4-FFF2-40B4-BE49-F238E27FC236}">
                    <a16:creationId xmlns:a16="http://schemas.microsoft.com/office/drawing/2014/main" id="{238DFED9-8B5D-FE76-F479-F4AA889E50C3}"/>
                  </a:ext>
                </a:extLst>
              </p:cNvPr>
              <p:cNvSpPr txBox="1">
                <a:spLocks noRot="1" noChangeAspect="1" noMove="1" noResize="1" noEditPoints="1" noAdjustHandles="1" noChangeArrowheads="1" noChangeShapeType="1" noTextEdit="1"/>
              </p:cNvSpPr>
              <p:nvPr/>
            </p:nvSpPr>
            <p:spPr>
              <a:xfrm>
                <a:off x="5765036" y="5460493"/>
                <a:ext cx="4347204" cy="539378"/>
              </a:xfrm>
              <a:prstGeom prst="rect">
                <a:avLst/>
              </a:prstGeom>
              <a:blipFill>
                <a:blip r:embed="rId8"/>
                <a:stretch>
                  <a:fillRect l="-2041" b="-209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9AC8D8AE-9884-74AC-4833-AB38316D7345}"/>
                  </a:ext>
                </a:extLst>
              </p:cNvPr>
              <p:cNvSpPr txBox="1"/>
              <p:nvPr/>
            </p:nvSpPr>
            <p:spPr bwMode="auto">
              <a:xfrm>
                <a:off x="5763311" y="5927531"/>
                <a:ext cx="4539765" cy="539378"/>
              </a:xfrm>
              <a:prstGeom prst="rect">
                <a:avLst/>
              </a:prstGeom>
              <a:noFill/>
              <a:ln w="9525" algn="ctr">
                <a:noFill/>
                <a:miter lim="800000"/>
                <a:headEnd/>
                <a:tailEnd/>
              </a:ln>
              <a:effectLst/>
            </p:spPr>
            <p:txBody>
              <a:bodyPr wrap="square">
                <a:spAutoFit/>
              </a:bodyPr>
              <a:lstStyle/>
              <a:p>
                <a:pPr>
                  <a:lnSpc>
                    <a:spcPct val="150000"/>
                  </a:lnSpc>
                  <a:buClr>
                    <a:schemeClr val="tx1"/>
                  </a:buClr>
                  <a:buSzPct val="80000"/>
                </a:pPr>
                <a:r>
                  <a:rPr lang="en-US" sz="2200" b="1">
                    <a:solidFill>
                      <a:srgbClr val="FF0000"/>
                    </a:solidFill>
                    <a:latin typeface="Times New Roman" panose="02020603050405020304" pitchFamily="18" charset="0"/>
                    <a:cs typeface="Times New Roman" panose="02020603050405020304" pitchFamily="18" charset="0"/>
                  </a:rPr>
                  <a:t>STOP</a:t>
                </a:r>
                <a:r>
                  <a:rPr lang="en-US" sz="2200">
                    <a:latin typeface="Times New Roman" panose="02020603050405020304" pitchFamily="18" charset="0"/>
                    <a:cs typeface="Times New Roman" panose="02020603050405020304" pitchFamily="18" charset="0"/>
                  </a:rPr>
                  <a:t> pushback on all these large </a:t>
                </a:r>
                <a14:m>
                  <m:oMath xmlns:m="http://schemas.openxmlformats.org/officeDocument/2006/math">
                    <m:r>
                      <a:rPr lang="en-US" sz="2200" b="0" i="1">
                        <a:latin typeface="Cambria Math" panose="02040503050406030204" pitchFamily="18" charset="0"/>
                        <a:cs typeface="Times New Roman" panose="02020603050405020304" pitchFamily="18" charset="0"/>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p:sp>
            <p:nvSpPr>
              <p:cNvPr id="4" name="TextBox 3">
                <a:extLst>
                  <a:ext uri="{FF2B5EF4-FFF2-40B4-BE49-F238E27FC236}">
                    <a16:creationId xmlns:a16="http://schemas.microsoft.com/office/drawing/2014/main" id="{9AC8D8AE-9884-74AC-4833-AB38316D7345}"/>
                  </a:ext>
                </a:extLst>
              </p:cNvPr>
              <p:cNvSpPr txBox="1">
                <a:spLocks noRot="1" noChangeAspect="1" noMove="1" noResize="1" noEditPoints="1" noAdjustHandles="1" noChangeArrowheads="1" noChangeShapeType="1" noTextEdit="1"/>
              </p:cNvSpPr>
              <p:nvPr/>
            </p:nvSpPr>
            <p:spPr bwMode="auto">
              <a:xfrm>
                <a:off x="5763311" y="5927531"/>
                <a:ext cx="4539765" cy="539378"/>
              </a:xfrm>
              <a:prstGeom prst="rect">
                <a:avLst/>
              </a:prstGeom>
              <a:blipFill>
                <a:blip r:embed="rId9"/>
                <a:stretch>
                  <a:fillRect l="-1671" b="-2045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D79C38F1-B78E-D173-939E-289AD0F6CE1F}"/>
                  </a:ext>
                </a:extLst>
              </p:cNvPr>
              <p:cNvSpPr txBox="1"/>
              <p:nvPr/>
            </p:nvSpPr>
            <p:spPr bwMode="auto">
              <a:xfrm>
                <a:off x="559171" y="2078743"/>
                <a:ext cx="7756926" cy="430887"/>
              </a:xfrm>
              <a:prstGeom prst="rect">
                <a:avLst/>
              </a:prstGeom>
              <a:noFill/>
              <a:ln w="9525" algn="ctr">
                <a:noFill/>
                <a:miter lim="800000"/>
                <a:headEnd/>
                <a:tailEnd/>
              </a:ln>
              <a:effectLst/>
            </p:spPr>
            <p:txBody>
              <a:bodyPr wrap="square">
                <a:spAutoFit/>
              </a:bodyPr>
              <a:lstStyle/>
              <a:p>
                <a:r>
                  <a:rPr lang="en-US" sz="2200" b="1">
                    <a:solidFill>
                      <a:schemeClr val="tx1"/>
                    </a:solidFill>
                    <a:latin typeface="Times New Roman" panose="02020603050405020304" pitchFamily="18" charset="0"/>
                    <a:cs typeface="Times New Roman" panose="02020603050405020304" pitchFamily="18" charset="0"/>
                  </a:rPr>
                  <a:t>Phase 2: </a:t>
                </a:r>
                <a:r>
                  <a:rPr lang="en-US" sz="2200">
                    <a:solidFill>
                      <a:schemeClr val="tx1"/>
                    </a:solidFill>
                    <a:latin typeface="Times New Roman" panose="02020603050405020304" pitchFamily="18" charset="0"/>
                    <a:cs typeface="Times New Roman" panose="02020603050405020304" pitchFamily="18" charset="0"/>
                  </a:rPr>
                  <a:t>pushback from </a:t>
                </a:r>
                <a14:m>
                  <m:oMath xmlns:m="http://schemas.openxmlformats.org/officeDocument/2006/math">
                    <m:r>
                      <a:rPr lang="en-US" sz="2200" b="0" i="1">
                        <a:solidFill>
                          <a:schemeClr val="tx1"/>
                        </a:solidFill>
                        <a:latin typeface="Cambria Math" panose="02040503050406030204" pitchFamily="18" charset="0"/>
                        <a:cs typeface="Times New Roman" panose="02020603050405020304" pitchFamily="18" charset="0"/>
                      </a:rPr>
                      <m:t>𝑡</m:t>
                    </m:r>
                  </m:oMath>
                </a14:m>
                <a:r>
                  <a:rPr lang="en-US" sz="2200">
                    <a:solidFill>
                      <a:schemeClr val="tx1"/>
                    </a:solidFill>
                    <a:latin typeface="Times New Roman" panose="02020603050405020304" pitchFamily="18" charset="0"/>
                    <a:cs typeface="Times New Roman" panose="02020603050405020304" pitchFamily="18" charset="0"/>
                  </a:rPr>
                  <a:t>:</a:t>
                </a:r>
                <a:r>
                  <a:rPr lang="en-US" sz="2200">
                    <a:latin typeface="Times New Roman" panose="02020603050405020304" pitchFamily="18" charset="0"/>
                    <a:cs typeface="Times New Roman" panose="02020603050405020304" pitchFamily="18" charset="0"/>
                  </a:rPr>
                  <a:t> </a:t>
                </a:r>
                <a:r>
                  <a:rPr lang="en-US" sz="2200">
                    <a:solidFill>
                      <a:schemeClr val="tx1"/>
                    </a:solidFill>
                    <a:latin typeface="Times New Roman" panose="02020603050405020304" pitchFamily="18" charset="0"/>
                    <a:cs typeface="Times New Roman" panose="02020603050405020304" pitchFamily="18" charset="0"/>
                  </a:rPr>
                  <a:t> </a:t>
                </a:r>
                <a:r>
                  <a:rPr lang="zh-CN" altLang="en-US" sz="2200">
                    <a:solidFill>
                      <a:schemeClr val="tx1"/>
                    </a:solidFill>
                    <a:latin typeface="Times New Roman" panose="02020603050405020304" pitchFamily="18" charset="0"/>
                    <a:cs typeface="Times New Roman" panose="02020603050405020304" pitchFamily="18" charset="0"/>
                  </a:rPr>
                  <a:t>  </a:t>
                </a:r>
                <a:r>
                  <a:rPr lang="en-US" sz="2200">
                    <a:solidFill>
                      <a:schemeClr val="tx1"/>
                    </a:solidFill>
                    <a:latin typeface="Times New Roman" panose="02020603050405020304" pitchFamily="18" charset="0"/>
                    <a:cs typeface="Times New Roman" panose="02020603050405020304" pitchFamily="18" charset="0"/>
                  </a:rPr>
                  <a:t>stop</a:t>
                </a:r>
                <a:r>
                  <a:rPr lang="en-US" sz="2200">
                    <a:latin typeface="Times New Roman" panose="02020603050405020304" pitchFamily="18" charset="0"/>
                    <a:cs typeface="Times New Roman" panose="02020603050405020304" pitchFamily="18" charset="0"/>
                  </a:rPr>
                  <a:t> pushback if </a:t>
                </a:r>
                <a14:m>
                  <m:oMath xmlns:m="http://schemas.openxmlformats.org/officeDocument/2006/math">
                    <m:acc>
                      <m:accPr>
                        <m:chr m:val="̂"/>
                        <m:ctrlPr>
                          <a:rPr lang="en-US" sz="2200" i="1">
                            <a:latin typeface="Cambria Math" panose="02040503050406030204" pitchFamily="18" charset="0"/>
                            <a:cs typeface="Times New Roman" panose="02020603050405020304" pitchFamily="18" charset="0"/>
                          </a:rPr>
                        </m:ctrlPr>
                      </m:accPr>
                      <m:e>
                        <m:r>
                          <a:rPr lang="en-US" sz="2200" b="0" i="1">
                            <a:latin typeface="Cambria Math" panose="02040503050406030204" pitchFamily="18" charset="0"/>
                            <a:ea typeface="Cambria Math" panose="02040503050406030204" pitchFamily="18" charset="0"/>
                            <a:cs typeface="Times New Roman" panose="02020603050405020304" pitchFamily="18" charset="0"/>
                          </a:rPr>
                          <m:t>𝜋</m:t>
                        </m:r>
                      </m:e>
                    </m:acc>
                    <m:r>
                      <a:rPr lang="en-US" sz="2200" b="0" i="1">
                        <a:latin typeface="Cambria Math" panose="02040503050406030204" pitchFamily="18" charset="0"/>
                        <a:cs typeface="Times New Roman" panose="02020603050405020304" pitchFamily="18" charset="0"/>
                      </a:rPr>
                      <m:t>(</m:t>
                    </m:r>
                    <m:r>
                      <a:rPr lang="en-US" sz="2200" b="0" i="1">
                        <a:latin typeface="Cambria Math" panose="02040503050406030204" pitchFamily="18" charset="0"/>
                        <a:cs typeface="Times New Roman" panose="02020603050405020304" pitchFamily="18" charset="0"/>
                      </a:rPr>
                      <m:t>𝑢</m:t>
                    </m:r>
                    <m:r>
                      <a:rPr lang="en-US" sz="2200" b="0" i="1">
                        <a:latin typeface="Cambria Math" panose="02040503050406030204" pitchFamily="18" charset="0"/>
                        <a:cs typeface="Times New Roman" panose="02020603050405020304" pitchFamily="18" charset="0"/>
                      </a:rPr>
                      <m:t>)≥</m:t>
                    </m:r>
                    <m:r>
                      <a:rPr lang="en-US" sz="2200" b="0" i="1">
                        <a:latin typeface="Cambria Math" panose="02040503050406030204" pitchFamily="18" charset="0"/>
                        <a:ea typeface="Cambria Math" panose="02040503050406030204" pitchFamily="18" charset="0"/>
                        <a:cs typeface="Times New Roman" panose="02020603050405020304" pitchFamily="18" charset="0"/>
                      </a:rPr>
                      <m:t>𝜀</m:t>
                    </m:r>
                  </m:oMath>
                </a14:m>
                <a:endParaRPr lang="en-US" sz="2200">
                  <a:solidFill>
                    <a:schemeClr val="tx1"/>
                  </a:solidFill>
                  <a:latin typeface="Times New Roman" panose="02020603050405020304" pitchFamily="18" charset="0"/>
                  <a:cs typeface="Times New Roman" panose="02020603050405020304" pitchFamily="18" charset="0"/>
                </a:endParaRPr>
              </a:p>
            </p:txBody>
          </p:sp>
        </mc:Choice>
        <mc:Fallback>
          <p:sp>
            <p:nvSpPr>
              <p:cNvPr id="18" name="TextBox 17">
                <a:extLst>
                  <a:ext uri="{FF2B5EF4-FFF2-40B4-BE49-F238E27FC236}">
                    <a16:creationId xmlns:a16="http://schemas.microsoft.com/office/drawing/2014/main" id="{D79C38F1-B78E-D173-939E-289AD0F6CE1F}"/>
                  </a:ext>
                </a:extLst>
              </p:cNvPr>
              <p:cNvSpPr txBox="1">
                <a:spLocks noRot="1" noChangeAspect="1" noMove="1" noResize="1" noEditPoints="1" noAdjustHandles="1" noChangeArrowheads="1" noChangeShapeType="1" noTextEdit="1"/>
              </p:cNvSpPr>
              <p:nvPr/>
            </p:nvSpPr>
            <p:spPr bwMode="auto">
              <a:xfrm>
                <a:off x="559171" y="2078743"/>
                <a:ext cx="7756926" cy="430887"/>
              </a:xfrm>
              <a:prstGeom prst="rect">
                <a:avLst/>
              </a:prstGeom>
              <a:blipFill>
                <a:blip r:embed="rId10"/>
                <a:stretch>
                  <a:fillRect l="-1146"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3CC09974-F8CE-D869-B596-02DEEACAE33D}"/>
                  </a:ext>
                </a:extLst>
              </p:cNvPr>
              <p:cNvSpPr txBox="1"/>
              <p:nvPr/>
            </p:nvSpPr>
            <p:spPr bwMode="auto">
              <a:xfrm>
                <a:off x="5672654" y="1565466"/>
                <a:ext cx="3580384" cy="430887"/>
              </a:xfrm>
              <a:prstGeom prst="rect">
                <a:avLst/>
              </a:prstGeom>
              <a:noFill/>
              <a:ln w="9525" algn="ctr">
                <a:noFill/>
                <a:miter lim="800000"/>
                <a:headEnd/>
                <a:tailEnd/>
              </a:ln>
              <a:effectLst/>
            </p:spPr>
            <p:txBody>
              <a:bodyPr wrap="square">
                <a:spAutoFit/>
              </a:bodyPr>
              <a:lstStyle/>
              <a:p>
                <a:r>
                  <a:rPr lang="en-US" sz="2200">
                    <a:solidFill>
                      <a:schemeClr val="tx1"/>
                    </a:solidFill>
                    <a:latin typeface="Times New Roman" panose="02020603050405020304" pitchFamily="18" charset="0"/>
                    <a:cs typeface="Times New Roman" panose="02020603050405020304" pitchFamily="18" charset="0"/>
                  </a:rPr>
                  <a:t>finds all</a:t>
                </a:r>
                <a:r>
                  <a:rPr lang="zh-CN" altLang="en-US" sz="220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200" i="1">
                        <a:latin typeface="Cambria Math" panose="02040503050406030204" pitchFamily="18" charset="0"/>
                        <a:cs typeface="Times New Roman" panose="02020603050405020304" pitchFamily="18" charset="0"/>
                      </a:rPr>
                      <m:t>𝑢</m:t>
                    </m:r>
                  </m:oMath>
                </a14:m>
                <a:r>
                  <a:rPr lang="en-US" sz="2200" i="1">
                    <a:solidFill>
                      <a:schemeClr val="tx1"/>
                    </a:solidFill>
                    <a:latin typeface="Times New Roman" panose="02020603050405020304" pitchFamily="18" charset="0"/>
                    <a:cs typeface="Times New Roman" panose="02020603050405020304" pitchFamily="18" charset="0"/>
                  </a:rPr>
                  <a:t> </a:t>
                </a:r>
                <a:r>
                  <a:rPr lang="en-US" sz="2200">
                    <a:solidFill>
                      <a:schemeClr val="tx1"/>
                    </a:solidFill>
                    <a:latin typeface="Times New Roman" panose="02020603050405020304" pitchFamily="18" charset="0"/>
                    <a:cs typeface="Times New Roman" panose="02020603050405020304" pitchFamily="18" charset="0"/>
                  </a:rPr>
                  <a:t>with </a:t>
                </a:r>
                <a14:m>
                  <m:oMath xmlns:m="http://schemas.openxmlformats.org/officeDocument/2006/math">
                    <m:acc>
                      <m:accPr>
                        <m:chr m:val="̂"/>
                        <m:ctrlPr>
                          <a:rPr lang="en-US" sz="2200" i="1">
                            <a:solidFill>
                              <a:schemeClr val="tx1"/>
                            </a:solidFill>
                            <a:latin typeface="Cambria Math" panose="02040503050406030204" pitchFamily="18" charset="0"/>
                            <a:cs typeface="Times New Roman" panose="02020603050405020304" pitchFamily="18" charset="0"/>
                          </a:rPr>
                        </m:ctrlPr>
                      </m:accPr>
                      <m:e>
                        <m:r>
                          <a:rPr lang="en-US" sz="22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𝜋</m:t>
                        </m:r>
                      </m:e>
                    </m:acc>
                    <m:r>
                      <a:rPr lang="en-US" sz="2200" b="0" i="1">
                        <a:solidFill>
                          <a:schemeClr val="tx1"/>
                        </a:solidFill>
                        <a:latin typeface="Cambria Math" panose="02040503050406030204" pitchFamily="18" charset="0"/>
                        <a:cs typeface="Times New Roman" panose="02020603050405020304" pitchFamily="18" charset="0"/>
                      </a:rPr>
                      <m:t>(</m:t>
                    </m:r>
                    <m:r>
                      <a:rPr lang="en-US" sz="2200" b="0" i="1">
                        <a:solidFill>
                          <a:schemeClr val="tx1"/>
                        </a:solidFill>
                        <a:latin typeface="Cambria Math" panose="02040503050406030204" pitchFamily="18" charset="0"/>
                        <a:cs typeface="Times New Roman" panose="02020603050405020304" pitchFamily="18" charset="0"/>
                      </a:rPr>
                      <m:t>𝑢</m:t>
                    </m:r>
                    <m:r>
                      <a:rPr lang="en-US" sz="2200" b="0" i="1">
                        <a:solidFill>
                          <a:schemeClr val="tx1"/>
                        </a:solidFill>
                        <a:latin typeface="Cambria Math" panose="02040503050406030204" pitchFamily="18" charset="0"/>
                        <a:cs typeface="Times New Roman" panose="02020603050405020304" pitchFamily="18" charset="0"/>
                      </a:rPr>
                      <m:t>)≥</m:t>
                    </m:r>
                    <m:r>
                      <a:rPr lang="en-US" sz="22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𝜀</m:t>
                    </m:r>
                  </m:oMath>
                </a14:m>
                <a:r>
                  <a:rPr lang="en-US" sz="2200">
                    <a:solidFill>
                      <a:schemeClr val="tx1"/>
                    </a:solidFill>
                    <a:latin typeface="Times New Roman" panose="02020603050405020304" pitchFamily="18" charset="0"/>
                    <a:cs typeface="Times New Roman" panose="02020603050405020304" pitchFamily="18" charset="0"/>
                  </a:rPr>
                  <a:t>. </a:t>
                </a:r>
                <a:endParaRPr lang="en-US" sz="2200"/>
              </a:p>
            </p:txBody>
          </p:sp>
        </mc:Choice>
        <mc:Fallback>
          <p:sp>
            <p:nvSpPr>
              <p:cNvPr id="19" name="TextBox 18">
                <a:extLst>
                  <a:ext uri="{FF2B5EF4-FFF2-40B4-BE49-F238E27FC236}">
                    <a16:creationId xmlns:a16="http://schemas.microsoft.com/office/drawing/2014/main" id="{3CC09974-F8CE-D869-B596-02DEEACAE33D}"/>
                  </a:ext>
                </a:extLst>
              </p:cNvPr>
              <p:cNvSpPr txBox="1">
                <a:spLocks noRot="1" noChangeAspect="1" noMove="1" noResize="1" noEditPoints="1" noAdjustHandles="1" noChangeArrowheads="1" noChangeShapeType="1" noTextEdit="1"/>
              </p:cNvSpPr>
              <p:nvPr/>
            </p:nvSpPr>
            <p:spPr bwMode="auto">
              <a:xfrm>
                <a:off x="5672654" y="1565466"/>
                <a:ext cx="3580384" cy="430887"/>
              </a:xfrm>
              <a:prstGeom prst="rect">
                <a:avLst/>
              </a:prstGeom>
              <a:blipFill>
                <a:blip r:embed="rId11"/>
                <a:stretch>
                  <a:fillRect l="-2120" t="-8824" b="-29412"/>
                </a:stretch>
              </a:blipFill>
              <a:ln w="9525" algn="ctr">
                <a:noFill/>
                <a:miter lim="800000"/>
                <a:headEnd/>
                <a:tailEnd/>
              </a:ln>
              <a:effectLst/>
            </p:spPr>
            <p:txBody>
              <a:bodyPr/>
              <a:lstStyle/>
              <a:p>
                <a:r>
                  <a:rPr lang="en-US">
                    <a:noFill/>
                  </a:rPr>
                  <a:t> </a:t>
                </a:r>
              </a:p>
            </p:txBody>
          </p:sp>
        </mc:Fallback>
      </mc:AlternateContent>
      <p:sp>
        <p:nvSpPr>
          <p:cNvPr id="29" name="Right Arrow 28">
            <a:extLst>
              <a:ext uri="{FF2B5EF4-FFF2-40B4-BE49-F238E27FC236}">
                <a16:creationId xmlns:a16="http://schemas.microsoft.com/office/drawing/2014/main" id="{7F5CF67C-F704-033D-F581-5BF63EC2DEEE}"/>
              </a:ext>
            </a:extLst>
          </p:cNvPr>
          <p:cNvSpPr/>
          <p:nvPr/>
        </p:nvSpPr>
        <p:spPr>
          <a:xfrm>
            <a:off x="5212770" y="1705231"/>
            <a:ext cx="317260" cy="210065"/>
          </a:xfrm>
          <a:prstGeom prst="rightArrow">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44" name="TextBox 43">
                <a:extLst>
                  <a:ext uri="{FF2B5EF4-FFF2-40B4-BE49-F238E27FC236}">
                    <a16:creationId xmlns:a16="http://schemas.microsoft.com/office/drawing/2014/main" id="{23520222-F718-9869-F3B4-66D01699C2AA}"/>
                  </a:ext>
                </a:extLst>
              </p:cNvPr>
              <p:cNvSpPr txBox="1"/>
              <p:nvPr/>
            </p:nvSpPr>
            <p:spPr bwMode="auto">
              <a:xfrm>
                <a:off x="3488101" y="4050638"/>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𝑦</m:t>
                          </m:r>
                        </m:e>
                        <m:sub>
                          <m:r>
                            <a:rPr lang="en-US" b="0" i="1" dirty="0">
                              <a:solidFill>
                                <a:prstClr val="black"/>
                              </a:solidFill>
                              <a:latin typeface="Cambria Math" panose="02040503050406030204" pitchFamily="18" charset="0"/>
                            </a:rPr>
                            <m:t>1</m:t>
                          </m:r>
                        </m:sub>
                      </m:sSub>
                    </m:oMath>
                  </m:oMathPara>
                </a14:m>
                <a:endParaRPr lang="en-US" i="1" dirty="0">
                  <a:solidFill>
                    <a:prstClr val="black"/>
                  </a:solidFill>
                </a:endParaRPr>
              </a:p>
            </p:txBody>
          </p:sp>
        </mc:Choice>
        <mc:Fallback>
          <p:sp>
            <p:nvSpPr>
              <p:cNvPr id="44" name="TextBox 43">
                <a:extLst>
                  <a:ext uri="{FF2B5EF4-FFF2-40B4-BE49-F238E27FC236}">
                    <a16:creationId xmlns:a16="http://schemas.microsoft.com/office/drawing/2014/main" id="{23520222-F718-9869-F3B4-66D01699C2AA}"/>
                  </a:ext>
                </a:extLst>
              </p:cNvPr>
              <p:cNvSpPr txBox="1">
                <a:spLocks noRot="1" noChangeAspect="1" noMove="1" noResize="1" noEditPoints="1" noAdjustHandles="1" noChangeArrowheads="1" noChangeShapeType="1" noTextEdit="1"/>
              </p:cNvSpPr>
              <p:nvPr/>
            </p:nvSpPr>
            <p:spPr bwMode="auto">
              <a:xfrm>
                <a:off x="3488101" y="4050638"/>
                <a:ext cx="372298" cy="307777"/>
              </a:xfrm>
              <a:prstGeom prst="rect">
                <a:avLst/>
              </a:prstGeom>
              <a:blipFill>
                <a:blip r:embed="rId12"/>
                <a:stretch>
                  <a:fillRect l="-6667" b="-1923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5" name="TextBox 44">
                <a:extLst>
                  <a:ext uri="{FF2B5EF4-FFF2-40B4-BE49-F238E27FC236}">
                    <a16:creationId xmlns:a16="http://schemas.microsoft.com/office/drawing/2014/main" id="{7460868E-15F2-DC56-7F54-6F4615F41A0E}"/>
                  </a:ext>
                </a:extLst>
              </p:cNvPr>
              <p:cNvSpPr txBox="1"/>
              <p:nvPr/>
            </p:nvSpPr>
            <p:spPr bwMode="auto">
              <a:xfrm>
                <a:off x="4482070" y="4673185"/>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𝑦</m:t>
                          </m:r>
                        </m:e>
                        <m:sub>
                          <m:r>
                            <a:rPr lang="en-US" b="0" i="1" dirty="0">
                              <a:solidFill>
                                <a:prstClr val="black"/>
                              </a:solidFill>
                              <a:latin typeface="Cambria Math" panose="02040503050406030204" pitchFamily="18" charset="0"/>
                            </a:rPr>
                            <m:t>2</m:t>
                          </m:r>
                        </m:sub>
                      </m:sSub>
                    </m:oMath>
                  </m:oMathPara>
                </a14:m>
                <a:endParaRPr lang="en-US" i="1" dirty="0">
                  <a:solidFill>
                    <a:prstClr val="black"/>
                  </a:solidFill>
                </a:endParaRPr>
              </a:p>
            </p:txBody>
          </p:sp>
        </mc:Choice>
        <mc:Fallback>
          <p:sp>
            <p:nvSpPr>
              <p:cNvPr id="45" name="TextBox 44">
                <a:extLst>
                  <a:ext uri="{FF2B5EF4-FFF2-40B4-BE49-F238E27FC236}">
                    <a16:creationId xmlns:a16="http://schemas.microsoft.com/office/drawing/2014/main" id="{7460868E-15F2-DC56-7F54-6F4615F41A0E}"/>
                  </a:ext>
                </a:extLst>
              </p:cNvPr>
              <p:cNvSpPr txBox="1">
                <a:spLocks noRot="1" noChangeAspect="1" noMove="1" noResize="1" noEditPoints="1" noAdjustHandles="1" noChangeArrowheads="1" noChangeShapeType="1" noTextEdit="1"/>
              </p:cNvSpPr>
              <p:nvPr/>
            </p:nvSpPr>
            <p:spPr bwMode="auto">
              <a:xfrm>
                <a:off x="4482070" y="4673185"/>
                <a:ext cx="372298" cy="307777"/>
              </a:xfrm>
              <a:prstGeom prst="rect">
                <a:avLst/>
              </a:prstGeom>
              <a:blipFill>
                <a:blip r:embed="rId13"/>
                <a:stretch>
                  <a:fillRect l="-6452"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8" name="TextBox 57">
                <a:extLst>
                  <a:ext uri="{FF2B5EF4-FFF2-40B4-BE49-F238E27FC236}">
                    <a16:creationId xmlns:a16="http://schemas.microsoft.com/office/drawing/2014/main" id="{5E2C022E-1791-4841-CC61-5B7C4851E163}"/>
                  </a:ext>
                </a:extLst>
              </p:cNvPr>
              <p:cNvSpPr txBox="1"/>
              <p:nvPr/>
            </p:nvSpPr>
            <p:spPr bwMode="auto">
              <a:xfrm>
                <a:off x="5029890" y="5258073"/>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𝑦</m:t>
                          </m:r>
                        </m:e>
                        <m:sub>
                          <m:r>
                            <a:rPr lang="en-US" b="0" i="1" dirty="0">
                              <a:solidFill>
                                <a:prstClr val="black"/>
                              </a:solidFill>
                              <a:latin typeface="Cambria Math" panose="02040503050406030204" pitchFamily="18" charset="0"/>
                            </a:rPr>
                            <m:t>3</m:t>
                          </m:r>
                        </m:sub>
                      </m:sSub>
                    </m:oMath>
                  </m:oMathPara>
                </a14:m>
                <a:endParaRPr lang="en-US" i="1" dirty="0">
                  <a:solidFill>
                    <a:prstClr val="black"/>
                  </a:solidFill>
                </a:endParaRPr>
              </a:p>
            </p:txBody>
          </p:sp>
        </mc:Choice>
        <mc:Fallback>
          <p:sp>
            <p:nvSpPr>
              <p:cNvPr id="58" name="TextBox 57">
                <a:extLst>
                  <a:ext uri="{FF2B5EF4-FFF2-40B4-BE49-F238E27FC236}">
                    <a16:creationId xmlns:a16="http://schemas.microsoft.com/office/drawing/2014/main" id="{5E2C022E-1791-4841-CC61-5B7C4851E163}"/>
                  </a:ext>
                </a:extLst>
              </p:cNvPr>
              <p:cNvSpPr txBox="1">
                <a:spLocks noRot="1" noChangeAspect="1" noMove="1" noResize="1" noEditPoints="1" noAdjustHandles="1" noChangeArrowheads="1" noChangeShapeType="1" noTextEdit="1"/>
              </p:cNvSpPr>
              <p:nvPr/>
            </p:nvSpPr>
            <p:spPr bwMode="auto">
              <a:xfrm>
                <a:off x="5029890" y="5258073"/>
                <a:ext cx="372298" cy="307777"/>
              </a:xfrm>
              <a:prstGeom prst="rect">
                <a:avLst/>
              </a:prstGeom>
              <a:blipFill>
                <a:blip r:embed="rId14"/>
                <a:stretch>
                  <a:fillRect l="-6667" b="-24000"/>
                </a:stretch>
              </a:blipFill>
              <a:ln w="9525" algn="ctr">
                <a:noFill/>
                <a:miter lim="800000"/>
                <a:headEnd/>
                <a:tailEnd/>
              </a:ln>
              <a:effectLst/>
            </p:spPr>
            <p:txBody>
              <a:bodyPr/>
              <a:lstStyle/>
              <a:p>
                <a:r>
                  <a:rPr lang="en-US">
                    <a:noFill/>
                  </a:rPr>
                  <a:t> </a:t>
                </a:r>
              </a:p>
            </p:txBody>
          </p:sp>
        </mc:Fallback>
      </mc:AlternateContent>
      <p:sp>
        <p:nvSpPr>
          <p:cNvPr id="59" name="Oval 58">
            <a:extLst>
              <a:ext uri="{FF2B5EF4-FFF2-40B4-BE49-F238E27FC236}">
                <a16:creationId xmlns:a16="http://schemas.microsoft.com/office/drawing/2014/main" id="{2FDDE3B0-D93C-7547-E180-2A6FE427250B}"/>
              </a:ext>
            </a:extLst>
          </p:cNvPr>
          <p:cNvSpPr/>
          <p:nvPr/>
        </p:nvSpPr>
        <p:spPr>
          <a:xfrm>
            <a:off x="2639632" y="529532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1" name="Oval 60">
            <a:extLst>
              <a:ext uri="{FF2B5EF4-FFF2-40B4-BE49-F238E27FC236}">
                <a16:creationId xmlns:a16="http://schemas.microsoft.com/office/drawing/2014/main" id="{303BCECB-C237-38F8-985C-5A9A9C11ED7B}"/>
              </a:ext>
            </a:extLst>
          </p:cNvPr>
          <p:cNvSpPr/>
          <p:nvPr/>
        </p:nvSpPr>
        <p:spPr>
          <a:xfrm>
            <a:off x="3120289" y="529532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A13F2E98-E82F-6E06-EC4E-E7BF2D1B93C8}"/>
              </a:ext>
            </a:extLst>
          </p:cNvPr>
          <p:cNvCxnSpPr>
            <a:cxnSpLocks/>
            <a:stCxn id="61" idx="4"/>
          </p:cNvCxnSpPr>
          <p:nvPr/>
        </p:nvCxnSpPr>
        <p:spPr>
          <a:xfrm>
            <a:off x="3287077" y="5636514"/>
            <a:ext cx="162457" cy="52558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2B9AE4B2-DA67-3E34-87EA-BDBB2BBBDA29}"/>
              </a:ext>
            </a:extLst>
          </p:cNvPr>
          <p:cNvCxnSpPr>
            <a:cxnSpLocks/>
            <a:stCxn id="59" idx="5"/>
          </p:cNvCxnSpPr>
          <p:nvPr/>
        </p:nvCxnSpPr>
        <p:spPr>
          <a:xfrm>
            <a:off x="2924357" y="5586547"/>
            <a:ext cx="525177" cy="5755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28" name="Oval 127">
            <a:extLst>
              <a:ext uri="{FF2B5EF4-FFF2-40B4-BE49-F238E27FC236}">
                <a16:creationId xmlns:a16="http://schemas.microsoft.com/office/drawing/2014/main" id="{883A7BDF-66BF-E701-5A1E-ADE07CC3B8F3}"/>
              </a:ext>
            </a:extLst>
          </p:cNvPr>
          <p:cNvSpPr/>
          <p:nvPr/>
        </p:nvSpPr>
        <p:spPr>
          <a:xfrm>
            <a:off x="3574820" y="529532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9" name="Oval 128">
            <a:extLst>
              <a:ext uri="{FF2B5EF4-FFF2-40B4-BE49-F238E27FC236}">
                <a16:creationId xmlns:a16="http://schemas.microsoft.com/office/drawing/2014/main" id="{F218C49C-7590-8515-6793-912FD650C70D}"/>
              </a:ext>
            </a:extLst>
          </p:cNvPr>
          <p:cNvSpPr/>
          <p:nvPr/>
        </p:nvSpPr>
        <p:spPr>
          <a:xfrm>
            <a:off x="4081603" y="529532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0" name="Straight Arrow Connector 129">
            <a:extLst>
              <a:ext uri="{FF2B5EF4-FFF2-40B4-BE49-F238E27FC236}">
                <a16:creationId xmlns:a16="http://schemas.microsoft.com/office/drawing/2014/main" id="{EF867054-7E61-30BB-DAAB-E663712C1BF4}"/>
              </a:ext>
            </a:extLst>
          </p:cNvPr>
          <p:cNvCxnSpPr>
            <a:cxnSpLocks/>
            <a:stCxn id="129" idx="4"/>
          </p:cNvCxnSpPr>
          <p:nvPr/>
        </p:nvCxnSpPr>
        <p:spPr>
          <a:xfrm flipH="1">
            <a:off x="4199437" y="5636514"/>
            <a:ext cx="48954" cy="475618"/>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1" name="Straight Arrow Connector 130">
            <a:extLst>
              <a:ext uri="{FF2B5EF4-FFF2-40B4-BE49-F238E27FC236}">
                <a16:creationId xmlns:a16="http://schemas.microsoft.com/office/drawing/2014/main" id="{90356390-6A6C-C5C9-B71B-84CD4662CAAB}"/>
              </a:ext>
            </a:extLst>
          </p:cNvPr>
          <p:cNvCxnSpPr>
            <a:cxnSpLocks/>
            <a:stCxn id="128" idx="4"/>
          </p:cNvCxnSpPr>
          <p:nvPr/>
        </p:nvCxnSpPr>
        <p:spPr>
          <a:xfrm>
            <a:off x="3741608" y="5636514"/>
            <a:ext cx="457829" cy="4756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32" name="Straight Arrow Connector 131">
            <a:extLst>
              <a:ext uri="{FF2B5EF4-FFF2-40B4-BE49-F238E27FC236}">
                <a16:creationId xmlns:a16="http://schemas.microsoft.com/office/drawing/2014/main" id="{F239E928-0878-3ED1-4890-98000DC3229E}"/>
              </a:ext>
            </a:extLst>
          </p:cNvPr>
          <p:cNvCxnSpPr>
            <a:cxnSpLocks/>
            <a:stCxn id="59" idx="5"/>
          </p:cNvCxnSpPr>
          <p:nvPr/>
        </p:nvCxnSpPr>
        <p:spPr>
          <a:xfrm flipH="1">
            <a:off x="2771006" y="5586547"/>
            <a:ext cx="153351" cy="38001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3" name="Straight Arrow Connector 132">
            <a:extLst>
              <a:ext uri="{FF2B5EF4-FFF2-40B4-BE49-F238E27FC236}">
                <a16:creationId xmlns:a16="http://schemas.microsoft.com/office/drawing/2014/main" id="{654B8903-EFAD-B729-CA5E-337B0C749B08}"/>
              </a:ext>
            </a:extLst>
          </p:cNvPr>
          <p:cNvCxnSpPr>
            <a:cxnSpLocks/>
            <a:stCxn id="59" idx="5"/>
          </p:cNvCxnSpPr>
          <p:nvPr/>
        </p:nvCxnSpPr>
        <p:spPr>
          <a:xfrm>
            <a:off x="2924357" y="5586547"/>
            <a:ext cx="48851" cy="38001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4" name="Straight Arrow Connector 133">
            <a:extLst>
              <a:ext uri="{FF2B5EF4-FFF2-40B4-BE49-F238E27FC236}">
                <a16:creationId xmlns:a16="http://schemas.microsoft.com/office/drawing/2014/main" id="{C12673C3-DCEF-E373-146D-E1955D419560}"/>
              </a:ext>
            </a:extLst>
          </p:cNvPr>
          <p:cNvCxnSpPr>
            <a:cxnSpLocks/>
            <a:stCxn id="129" idx="4"/>
          </p:cNvCxnSpPr>
          <p:nvPr/>
        </p:nvCxnSpPr>
        <p:spPr>
          <a:xfrm flipH="1">
            <a:off x="4109596" y="5636514"/>
            <a:ext cx="138795"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5" name="Straight Arrow Connector 134">
            <a:extLst>
              <a:ext uri="{FF2B5EF4-FFF2-40B4-BE49-F238E27FC236}">
                <a16:creationId xmlns:a16="http://schemas.microsoft.com/office/drawing/2014/main" id="{3A30BA36-8384-E57F-C304-DFB9F0F89260}"/>
              </a:ext>
            </a:extLst>
          </p:cNvPr>
          <p:cNvCxnSpPr>
            <a:cxnSpLocks/>
            <a:stCxn id="128" idx="4"/>
          </p:cNvCxnSpPr>
          <p:nvPr/>
        </p:nvCxnSpPr>
        <p:spPr>
          <a:xfrm>
            <a:off x="3741608" y="5636514"/>
            <a:ext cx="98624" cy="330043"/>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6" name="Straight Arrow Connector 135">
            <a:extLst>
              <a:ext uri="{FF2B5EF4-FFF2-40B4-BE49-F238E27FC236}">
                <a16:creationId xmlns:a16="http://schemas.microsoft.com/office/drawing/2014/main" id="{97E015CD-8D27-4F61-5A73-F2031891F25C}"/>
              </a:ext>
            </a:extLst>
          </p:cNvPr>
          <p:cNvCxnSpPr>
            <a:cxnSpLocks/>
            <a:stCxn id="128" idx="4"/>
          </p:cNvCxnSpPr>
          <p:nvPr/>
        </p:nvCxnSpPr>
        <p:spPr>
          <a:xfrm flipH="1">
            <a:off x="3708133" y="5636514"/>
            <a:ext cx="33475" cy="330043"/>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7" name="Straight Arrow Connector 136">
            <a:extLst>
              <a:ext uri="{FF2B5EF4-FFF2-40B4-BE49-F238E27FC236}">
                <a16:creationId xmlns:a16="http://schemas.microsoft.com/office/drawing/2014/main" id="{E29E4DA8-8876-EAF7-84A9-2385EF59B31B}"/>
              </a:ext>
            </a:extLst>
          </p:cNvPr>
          <p:cNvCxnSpPr>
            <a:cxnSpLocks/>
            <a:stCxn id="129" idx="4"/>
          </p:cNvCxnSpPr>
          <p:nvPr/>
        </p:nvCxnSpPr>
        <p:spPr>
          <a:xfrm>
            <a:off x="4248391" y="5636514"/>
            <a:ext cx="117834"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8" name="Straight Arrow Connector 137">
            <a:extLst>
              <a:ext uri="{FF2B5EF4-FFF2-40B4-BE49-F238E27FC236}">
                <a16:creationId xmlns:a16="http://schemas.microsoft.com/office/drawing/2014/main" id="{69F2C177-44A3-D8AF-8BD1-9937F3E7C8CE}"/>
              </a:ext>
            </a:extLst>
          </p:cNvPr>
          <p:cNvCxnSpPr>
            <a:cxnSpLocks/>
            <a:stCxn id="129" idx="4"/>
          </p:cNvCxnSpPr>
          <p:nvPr/>
        </p:nvCxnSpPr>
        <p:spPr>
          <a:xfrm>
            <a:off x="4248391" y="5636514"/>
            <a:ext cx="312004"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p:cxnSp>
        <p:nvCxnSpPr>
          <p:cNvPr id="139" name="Straight Arrow Connector 138">
            <a:extLst>
              <a:ext uri="{FF2B5EF4-FFF2-40B4-BE49-F238E27FC236}">
                <a16:creationId xmlns:a16="http://schemas.microsoft.com/office/drawing/2014/main" id="{39B6717A-DEE3-E819-E8CA-CEDBBE24AB48}"/>
              </a:ext>
            </a:extLst>
          </p:cNvPr>
          <p:cNvCxnSpPr>
            <a:cxnSpLocks/>
            <a:stCxn id="142" idx="4"/>
          </p:cNvCxnSpPr>
          <p:nvPr/>
        </p:nvCxnSpPr>
        <p:spPr>
          <a:xfrm>
            <a:off x="3283642" y="5623746"/>
            <a:ext cx="146376" cy="514701"/>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40" name="Straight Arrow Connector 139">
            <a:extLst>
              <a:ext uri="{FF2B5EF4-FFF2-40B4-BE49-F238E27FC236}">
                <a16:creationId xmlns:a16="http://schemas.microsoft.com/office/drawing/2014/main" id="{AF470531-797A-DB00-12F7-5B369294001A}"/>
              </a:ext>
            </a:extLst>
          </p:cNvPr>
          <p:cNvCxnSpPr>
            <a:cxnSpLocks/>
            <a:stCxn id="141" idx="5"/>
          </p:cNvCxnSpPr>
          <p:nvPr/>
        </p:nvCxnSpPr>
        <p:spPr>
          <a:xfrm>
            <a:off x="2920922" y="5573779"/>
            <a:ext cx="509096" cy="56466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141" name="Oval 140">
            <a:extLst>
              <a:ext uri="{FF2B5EF4-FFF2-40B4-BE49-F238E27FC236}">
                <a16:creationId xmlns:a16="http://schemas.microsoft.com/office/drawing/2014/main" id="{D5F9A45B-6526-C80C-1C19-33B57F14BDC0}"/>
              </a:ext>
            </a:extLst>
          </p:cNvPr>
          <p:cNvSpPr/>
          <p:nvPr/>
        </p:nvSpPr>
        <p:spPr>
          <a:xfrm>
            <a:off x="2636197" y="5282552"/>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2" name="Oval 141">
            <a:extLst>
              <a:ext uri="{FF2B5EF4-FFF2-40B4-BE49-F238E27FC236}">
                <a16:creationId xmlns:a16="http://schemas.microsoft.com/office/drawing/2014/main" id="{DE130570-0090-AB41-8F7A-16FFF815DAC1}"/>
              </a:ext>
            </a:extLst>
          </p:cNvPr>
          <p:cNvSpPr/>
          <p:nvPr/>
        </p:nvSpPr>
        <p:spPr>
          <a:xfrm>
            <a:off x="3116854" y="5282552"/>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3" name="Oval 142">
            <a:extLst>
              <a:ext uri="{FF2B5EF4-FFF2-40B4-BE49-F238E27FC236}">
                <a16:creationId xmlns:a16="http://schemas.microsoft.com/office/drawing/2014/main" id="{89FE1222-DC1B-3B68-93B9-2016D233D89B}"/>
              </a:ext>
            </a:extLst>
          </p:cNvPr>
          <p:cNvSpPr/>
          <p:nvPr/>
        </p:nvSpPr>
        <p:spPr>
          <a:xfrm>
            <a:off x="4562260" y="5295320"/>
            <a:ext cx="333576" cy="341194"/>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44" name="Straight Arrow Connector 143">
            <a:extLst>
              <a:ext uri="{FF2B5EF4-FFF2-40B4-BE49-F238E27FC236}">
                <a16:creationId xmlns:a16="http://schemas.microsoft.com/office/drawing/2014/main" id="{4E22840C-177E-96E7-55F4-C57D8F6635A2}"/>
              </a:ext>
            </a:extLst>
          </p:cNvPr>
          <p:cNvCxnSpPr>
            <a:cxnSpLocks/>
            <a:stCxn id="143" idx="4"/>
          </p:cNvCxnSpPr>
          <p:nvPr/>
        </p:nvCxnSpPr>
        <p:spPr>
          <a:xfrm flipH="1">
            <a:off x="4702613" y="5636514"/>
            <a:ext cx="26435" cy="4756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5" name="Straight Arrow Connector 144">
            <a:extLst>
              <a:ext uri="{FF2B5EF4-FFF2-40B4-BE49-F238E27FC236}">
                <a16:creationId xmlns:a16="http://schemas.microsoft.com/office/drawing/2014/main" id="{BAF5220A-BA32-3404-0C74-EA5884603BAA}"/>
              </a:ext>
            </a:extLst>
          </p:cNvPr>
          <p:cNvCxnSpPr>
            <a:cxnSpLocks/>
            <a:stCxn id="143" idx="4"/>
          </p:cNvCxnSpPr>
          <p:nvPr/>
        </p:nvCxnSpPr>
        <p:spPr>
          <a:xfrm>
            <a:off x="4729048" y="5636514"/>
            <a:ext cx="109770" cy="311880"/>
          </a:xfrm>
          <a:prstGeom prst="straightConnector1">
            <a:avLst/>
          </a:prstGeom>
          <a:ln w="12700">
            <a:solidFill>
              <a:srgbClr val="000000"/>
            </a:solidFill>
            <a:prstDash val="solid"/>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46" name="TextBox 145">
                <a:extLst>
                  <a:ext uri="{FF2B5EF4-FFF2-40B4-BE49-F238E27FC236}">
                    <a16:creationId xmlns:a16="http://schemas.microsoft.com/office/drawing/2014/main" id="{92502EC1-B48E-3115-E2DE-455BC34FB3C0}"/>
                  </a:ext>
                </a:extLst>
              </p:cNvPr>
              <p:cNvSpPr txBox="1"/>
              <p:nvPr/>
            </p:nvSpPr>
            <p:spPr bwMode="auto">
              <a:xfrm>
                <a:off x="3407463" y="6076193"/>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1</m:t>
                          </m:r>
                        </m:sub>
                      </m:sSub>
                    </m:oMath>
                  </m:oMathPara>
                </a14:m>
                <a:endParaRPr lang="en-US" i="1" dirty="0">
                  <a:solidFill>
                    <a:prstClr val="black"/>
                  </a:solidFill>
                </a:endParaRPr>
              </a:p>
            </p:txBody>
          </p:sp>
        </mc:Choice>
        <mc:Fallback>
          <p:sp>
            <p:nvSpPr>
              <p:cNvPr id="146" name="TextBox 145">
                <a:extLst>
                  <a:ext uri="{FF2B5EF4-FFF2-40B4-BE49-F238E27FC236}">
                    <a16:creationId xmlns:a16="http://schemas.microsoft.com/office/drawing/2014/main" id="{92502EC1-B48E-3115-E2DE-455BC34FB3C0}"/>
                  </a:ext>
                </a:extLst>
              </p:cNvPr>
              <p:cNvSpPr txBox="1">
                <a:spLocks noRot="1" noChangeAspect="1" noMove="1" noResize="1" noEditPoints="1" noAdjustHandles="1" noChangeArrowheads="1" noChangeShapeType="1" noTextEdit="1"/>
              </p:cNvSpPr>
              <p:nvPr/>
            </p:nvSpPr>
            <p:spPr bwMode="auto">
              <a:xfrm>
                <a:off x="3407463" y="6076193"/>
                <a:ext cx="372298" cy="307777"/>
              </a:xfrm>
              <a:prstGeom prst="rect">
                <a:avLst/>
              </a:prstGeom>
              <a:blipFill>
                <a:blip r:embed="rId15"/>
                <a:stretch>
                  <a:fillRect l="-3333" b="-16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7" name="TextBox 146">
                <a:extLst>
                  <a:ext uri="{FF2B5EF4-FFF2-40B4-BE49-F238E27FC236}">
                    <a16:creationId xmlns:a16="http://schemas.microsoft.com/office/drawing/2014/main" id="{AA4CD10F-A757-7059-D418-A235AB7E0181}"/>
                  </a:ext>
                </a:extLst>
              </p:cNvPr>
              <p:cNvSpPr txBox="1"/>
              <p:nvPr/>
            </p:nvSpPr>
            <p:spPr bwMode="auto">
              <a:xfrm>
                <a:off x="4014605" y="6076193"/>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𝑣</m:t>
                          </m:r>
                        </m:e>
                        <m:sub>
                          <m:r>
                            <a:rPr lang="en-US" b="0" i="1" dirty="0">
                              <a:solidFill>
                                <a:prstClr val="black"/>
                              </a:solidFill>
                              <a:latin typeface="Cambria Math" panose="02040503050406030204" pitchFamily="18" charset="0"/>
                            </a:rPr>
                            <m:t>2</m:t>
                          </m:r>
                        </m:sub>
                      </m:sSub>
                    </m:oMath>
                  </m:oMathPara>
                </a14:m>
                <a:endParaRPr lang="en-US" i="1" dirty="0">
                  <a:solidFill>
                    <a:prstClr val="black"/>
                  </a:solidFill>
                </a:endParaRPr>
              </a:p>
            </p:txBody>
          </p:sp>
        </mc:Choice>
        <mc:Fallback>
          <p:sp>
            <p:nvSpPr>
              <p:cNvPr id="147" name="TextBox 146">
                <a:extLst>
                  <a:ext uri="{FF2B5EF4-FFF2-40B4-BE49-F238E27FC236}">
                    <a16:creationId xmlns:a16="http://schemas.microsoft.com/office/drawing/2014/main" id="{AA4CD10F-A757-7059-D418-A235AB7E0181}"/>
                  </a:ext>
                </a:extLst>
              </p:cNvPr>
              <p:cNvSpPr txBox="1">
                <a:spLocks noRot="1" noChangeAspect="1" noMove="1" noResize="1" noEditPoints="1" noAdjustHandles="1" noChangeArrowheads="1" noChangeShapeType="1" noTextEdit="1"/>
              </p:cNvSpPr>
              <p:nvPr/>
            </p:nvSpPr>
            <p:spPr bwMode="auto">
              <a:xfrm>
                <a:off x="4014605" y="6076193"/>
                <a:ext cx="372298" cy="307777"/>
              </a:xfrm>
              <a:prstGeom prst="rect">
                <a:avLst/>
              </a:prstGeom>
              <a:blipFill>
                <a:blip r:embed="rId16"/>
                <a:stretch>
                  <a:fillRect l="-3333" b="-16000"/>
                </a:stretch>
              </a:blipFill>
              <a:ln w="9525" algn="ctr">
                <a:noFill/>
                <a:miter lim="800000"/>
                <a:headEnd/>
                <a:tailEnd/>
              </a:ln>
              <a:effectLst/>
            </p:spPr>
            <p:txBody>
              <a:bodyPr/>
              <a:lstStyle/>
              <a:p>
                <a:r>
                  <a:rPr lang="en-US">
                    <a:noFill/>
                  </a:rPr>
                  <a:t> </a:t>
                </a:r>
              </a:p>
            </p:txBody>
          </p:sp>
        </mc:Fallback>
      </mc:AlternateContent>
      <p:sp>
        <p:nvSpPr>
          <p:cNvPr id="148" name="TextBox 147">
            <a:extLst>
              <a:ext uri="{FF2B5EF4-FFF2-40B4-BE49-F238E27FC236}">
                <a16:creationId xmlns:a16="http://schemas.microsoft.com/office/drawing/2014/main" id="{114588F2-A3F2-880A-121D-FAE055898D7A}"/>
              </a:ext>
            </a:extLst>
          </p:cNvPr>
          <p:cNvSpPr txBox="1"/>
          <p:nvPr/>
        </p:nvSpPr>
        <p:spPr bwMode="auto">
          <a:xfrm>
            <a:off x="1989698" y="6096179"/>
            <a:ext cx="1224702" cy="430887"/>
          </a:xfrm>
          <a:prstGeom prst="rect">
            <a:avLst/>
          </a:prstGeom>
          <a:noFill/>
          <a:ln w="9525" algn="ctr">
            <a:noFill/>
            <a:miter lim="800000"/>
            <a:headEnd/>
            <a:tailEnd/>
          </a:ln>
          <a:effectLst/>
        </p:spPr>
        <p:txBody>
          <a:bodyPr wrap="square">
            <a:spAutoFit/>
          </a:bodyPr>
          <a:lstStyle/>
          <a:p>
            <a:r>
              <a:rPr lang="en-US" sz="2200" b="1">
                <a:solidFill>
                  <a:srgbClr val="0070C0"/>
                </a:solidFill>
                <a:latin typeface="Times New Roman" panose="02020603050405020304" pitchFamily="18" charset="0"/>
                <a:cs typeface="Times New Roman" panose="02020603050405020304" pitchFamily="18" charset="0"/>
              </a:rPr>
              <a:t>Sample!</a:t>
            </a:r>
          </a:p>
        </p:txBody>
      </p:sp>
      <p:grpSp>
        <p:nvGrpSpPr>
          <p:cNvPr id="34" name="Group 33">
            <a:extLst>
              <a:ext uri="{FF2B5EF4-FFF2-40B4-BE49-F238E27FC236}">
                <a16:creationId xmlns:a16="http://schemas.microsoft.com/office/drawing/2014/main" id="{1A8D0EA0-130B-B005-3F0E-089C3F9FECF8}"/>
              </a:ext>
            </a:extLst>
          </p:cNvPr>
          <p:cNvGrpSpPr/>
          <p:nvPr/>
        </p:nvGrpSpPr>
        <p:grpSpPr>
          <a:xfrm>
            <a:off x="48018" y="3156693"/>
            <a:ext cx="2337506" cy="518057"/>
            <a:chOff x="0" y="3089071"/>
            <a:chExt cx="2337506" cy="518057"/>
          </a:xfrm>
        </p:grpSpPr>
        <p:sp>
          <p:nvSpPr>
            <p:cNvPr id="21" name="Freeform 34">
              <a:extLst>
                <a:ext uri="{FF2B5EF4-FFF2-40B4-BE49-F238E27FC236}">
                  <a16:creationId xmlns:a16="http://schemas.microsoft.com/office/drawing/2014/main" id="{C59EE414-F1DE-EA78-C8BB-6E12C4BA5C5C}"/>
                </a:ext>
              </a:extLst>
            </p:cNvPr>
            <p:cNvSpPr>
              <a:spLocks noEditPoints="1"/>
            </p:cNvSpPr>
            <p:nvPr/>
          </p:nvSpPr>
          <p:spPr bwMode="auto">
            <a:xfrm>
              <a:off x="0" y="3180869"/>
              <a:ext cx="2284415" cy="426259"/>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8" name="文本框 3">
                  <a:extLst>
                    <a:ext uri="{FF2B5EF4-FFF2-40B4-BE49-F238E27FC236}">
                      <a16:creationId xmlns:a16="http://schemas.microsoft.com/office/drawing/2014/main" id="{BBFDE03B-C545-7172-0508-BDAFA2F3F86C}"/>
                    </a:ext>
                  </a:extLst>
                </p:cNvPr>
                <p:cNvSpPr txBox="1"/>
                <p:nvPr/>
              </p:nvSpPr>
              <p:spPr>
                <a:xfrm>
                  <a:off x="267577" y="3089071"/>
                  <a:ext cx="2069929" cy="463460"/>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sSub>
                            <m:sSubPr>
                              <m:ctrlPr>
                                <a:rPr kumimoji="1" lang="en-US" altLang="zh-CN" sz="1800" b="0" i="1" dirty="0">
                                  <a:solidFill>
                                    <a:schemeClr val="tx1"/>
                                  </a:solidFill>
                                  <a:latin typeface="Cambria Math" panose="02040503050406030204" pitchFamily="18" charset="0"/>
                                  <a:ea typeface="Cambria Math" panose="02040503050406030204" pitchFamily="18" charset="0"/>
                                </a:rPr>
                              </m:ctrlPr>
                            </m:sSubPr>
                            <m:e>
                              <m:r>
                                <a:rPr kumimoji="1" lang="en-US" altLang="zh-CN" sz="1800" b="0" i="1" dirty="0">
                                  <a:solidFill>
                                    <a:schemeClr val="tx1"/>
                                  </a:solidFill>
                                  <a:latin typeface="Cambria Math" panose="02040503050406030204" pitchFamily="18" charset="0"/>
                                  <a:ea typeface="Cambria Math" panose="02040503050406030204" pitchFamily="18" charset="0"/>
                                </a:rPr>
                                <m:t>𝑥</m:t>
                              </m:r>
                            </m:e>
                            <m:sub>
                              <m:r>
                                <a:rPr kumimoji="1" lang="en-US" altLang="zh-CN" sz="1800" b="0" i="1" dirty="0">
                                  <a:solidFill>
                                    <a:schemeClr val="tx1"/>
                                  </a:solidFill>
                                  <a:latin typeface="Cambria Math" panose="02040503050406030204" pitchFamily="18" charset="0"/>
                                  <a:ea typeface="Cambria Math" panose="02040503050406030204" pitchFamily="18" charset="0"/>
                                </a:rPr>
                                <m:t>2</m:t>
                              </m:r>
                            </m:sub>
                          </m:sSub>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rgbClr val="FF0000"/>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0" i="1" dirty="0">
                              <a:solidFill>
                                <a:srgbClr val="FF0000"/>
                              </a:solidFill>
                              <a:latin typeface="Cambria Math" panose="02040503050406030204" pitchFamily="18" charset="0"/>
                              <a:ea typeface="Cambria Math" panose="02040503050406030204" pitchFamily="18" charset="0"/>
                            </a:rPr>
                            <m:t>0</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p>
              </p:txBody>
            </p:sp>
          </mc:Choice>
          <mc:Fallback>
            <p:sp>
              <p:nvSpPr>
                <p:cNvPr id="28" name="文本框 3">
                  <a:extLst>
                    <a:ext uri="{FF2B5EF4-FFF2-40B4-BE49-F238E27FC236}">
                      <a16:creationId xmlns:a16="http://schemas.microsoft.com/office/drawing/2014/main" id="{BBFDE03B-C545-7172-0508-BDAFA2F3F86C}"/>
                    </a:ext>
                  </a:extLst>
                </p:cNvPr>
                <p:cNvSpPr txBox="1">
                  <a:spLocks noRot="1" noChangeAspect="1" noMove="1" noResize="1" noEditPoints="1" noAdjustHandles="1" noChangeArrowheads="1" noChangeShapeType="1" noTextEdit="1"/>
                </p:cNvSpPr>
                <p:nvPr/>
              </p:nvSpPr>
              <p:spPr>
                <a:xfrm>
                  <a:off x="267577" y="3089071"/>
                  <a:ext cx="2069929" cy="463460"/>
                </a:xfrm>
                <a:prstGeom prst="rect">
                  <a:avLst/>
                </a:prstGeom>
                <a:blipFill>
                  <a:blip r:embed="rId17"/>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p:grpSp>
        <p:nvGrpSpPr>
          <p:cNvPr id="35" name="Group 34">
            <a:extLst>
              <a:ext uri="{FF2B5EF4-FFF2-40B4-BE49-F238E27FC236}">
                <a16:creationId xmlns:a16="http://schemas.microsoft.com/office/drawing/2014/main" id="{C789B210-D964-5449-572E-2FA1BF9067F7}"/>
              </a:ext>
            </a:extLst>
          </p:cNvPr>
          <p:cNvGrpSpPr/>
          <p:nvPr/>
        </p:nvGrpSpPr>
        <p:grpSpPr>
          <a:xfrm>
            <a:off x="1240029" y="3978151"/>
            <a:ext cx="2157564" cy="495336"/>
            <a:chOff x="1246735" y="3913942"/>
            <a:chExt cx="2157564" cy="495336"/>
          </a:xfrm>
        </p:grpSpPr>
        <p:sp>
          <p:nvSpPr>
            <p:cNvPr id="22" name="Freeform 34">
              <a:extLst>
                <a:ext uri="{FF2B5EF4-FFF2-40B4-BE49-F238E27FC236}">
                  <a16:creationId xmlns:a16="http://schemas.microsoft.com/office/drawing/2014/main" id="{65FED8B9-5C89-6F97-F8C6-EE1EAA2776CA}"/>
                </a:ext>
              </a:extLst>
            </p:cNvPr>
            <p:cNvSpPr>
              <a:spLocks noEditPoints="1"/>
            </p:cNvSpPr>
            <p:nvPr/>
          </p:nvSpPr>
          <p:spPr bwMode="auto">
            <a:xfrm>
              <a:off x="1246735" y="3983019"/>
              <a:ext cx="2004242" cy="426259"/>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0" name="文本框 3">
                  <a:extLst>
                    <a:ext uri="{FF2B5EF4-FFF2-40B4-BE49-F238E27FC236}">
                      <a16:creationId xmlns:a16="http://schemas.microsoft.com/office/drawing/2014/main" id="{40586FD6-1F47-B01A-441B-E31E28D451AE}"/>
                    </a:ext>
                  </a:extLst>
                </p:cNvPr>
                <p:cNvSpPr txBox="1"/>
                <p:nvPr/>
              </p:nvSpPr>
              <p:spPr>
                <a:xfrm>
                  <a:off x="1334370" y="3913942"/>
                  <a:ext cx="2069929" cy="470385"/>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sSub>
                            <m:sSubPr>
                              <m:ctrlPr>
                                <a:rPr kumimoji="1" lang="en-US" altLang="zh-CN" sz="1800" b="0" i="1" dirty="0">
                                  <a:solidFill>
                                    <a:schemeClr val="tx1"/>
                                  </a:solidFill>
                                  <a:latin typeface="Cambria Math" panose="02040503050406030204" pitchFamily="18" charset="0"/>
                                  <a:ea typeface="Cambria Math" panose="02040503050406030204" pitchFamily="18" charset="0"/>
                                </a:rPr>
                              </m:ctrlPr>
                            </m:sSubPr>
                            <m:e>
                              <m:r>
                                <a:rPr kumimoji="1" lang="en-US" altLang="zh-CN" sz="1800" b="0" i="1" dirty="0">
                                  <a:solidFill>
                                    <a:schemeClr val="tx1"/>
                                  </a:solidFill>
                                  <a:latin typeface="Cambria Math" panose="02040503050406030204" pitchFamily="18" charset="0"/>
                                  <a:ea typeface="Cambria Math" panose="02040503050406030204" pitchFamily="18" charset="0"/>
                                </a:rPr>
                                <m:t>𝑦</m:t>
                              </m:r>
                            </m:e>
                            <m:sub>
                              <m:r>
                                <a:rPr kumimoji="1" lang="en-US" altLang="zh-CN" sz="1800" b="0" i="1" dirty="0">
                                  <a:solidFill>
                                    <a:schemeClr val="tx1"/>
                                  </a:solidFill>
                                  <a:latin typeface="Cambria Math" panose="02040503050406030204" pitchFamily="18" charset="0"/>
                                  <a:ea typeface="Cambria Math" panose="02040503050406030204" pitchFamily="18" charset="0"/>
                                </a:rPr>
                                <m:t>1</m:t>
                              </m:r>
                            </m:sub>
                          </m:sSub>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rgbClr val="FF0000"/>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1" i="1" dirty="0">
                              <a:solidFill>
                                <a:srgbClr val="FF0000"/>
                              </a:solidFill>
                              <a:latin typeface="Cambria Math" panose="02040503050406030204" pitchFamily="18" charset="0"/>
                              <a:ea typeface="Cambria Math" panose="02040503050406030204" pitchFamily="18" charset="0"/>
                            </a:rPr>
                            <m:t>𝟏</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p>
              </p:txBody>
            </p:sp>
          </mc:Choice>
          <mc:Fallback>
            <p:sp>
              <p:nvSpPr>
                <p:cNvPr id="30" name="文本框 3">
                  <a:extLst>
                    <a:ext uri="{FF2B5EF4-FFF2-40B4-BE49-F238E27FC236}">
                      <a16:creationId xmlns:a16="http://schemas.microsoft.com/office/drawing/2014/main" id="{40586FD6-1F47-B01A-441B-E31E28D451AE}"/>
                    </a:ext>
                  </a:extLst>
                </p:cNvPr>
                <p:cNvSpPr txBox="1">
                  <a:spLocks noRot="1" noChangeAspect="1" noMove="1" noResize="1" noEditPoints="1" noAdjustHandles="1" noChangeArrowheads="1" noChangeShapeType="1" noTextEdit="1"/>
                </p:cNvSpPr>
                <p:nvPr/>
              </p:nvSpPr>
              <p:spPr>
                <a:xfrm>
                  <a:off x="1334370" y="3913942"/>
                  <a:ext cx="2069929" cy="470385"/>
                </a:xfrm>
                <a:prstGeom prst="rect">
                  <a:avLst/>
                </a:prstGeom>
                <a:blipFill>
                  <a:blip r:embed="rId18"/>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p:grpSp>
        <p:nvGrpSpPr>
          <p:cNvPr id="38" name="Group 37">
            <a:extLst>
              <a:ext uri="{FF2B5EF4-FFF2-40B4-BE49-F238E27FC236}">
                <a16:creationId xmlns:a16="http://schemas.microsoft.com/office/drawing/2014/main" id="{91FF856E-F045-8F12-20C4-54541FCB86FB}"/>
              </a:ext>
            </a:extLst>
          </p:cNvPr>
          <p:cNvGrpSpPr/>
          <p:nvPr/>
        </p:nvGrpSpPr>
        <p:grpSpPr>
          <a:xfrm>
            <a:off x="2124822" y="4663589"/>
            <a:ext cx="2272666" cy="494280"/>
            <a:chOff x="2106926" y="4514174"/>
            <a:chExt cx="2272666" cy="494280"/>
          </a:xfrm>
        </p:grpSpPr>
        <p:sp>
          <p:nvSpPr>
            <p:cNvPr id="23" name="Freeform 34">
              <a:extLst>
                <a:ext uri="{FF2B5EF4-FFF2-40B4-BE49-F238E27FC236}">
                  <a16:creationId xmlns:a16="http://schemas.microsoft.com/office/drawing/2014/main" id="{12974846-4F50-D026-6204-0037DC69EAF8}"/>
                </a:ext>
              </a:extLst>
            </p:cNvPr>
            <p:cNvSpPr>
              <a:spLocks noEditPoints="1"/>
            </p:cNvSpPr>
            <p:nvPr/>
          </p:nvSpPr>
          <p:spPr bwMode="auto">
            <a:xfrm>
              <a:off x="2106926" y="4582195"/>
              <a:ext cx="2154699" cy="426259"/>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2" name="文本框 3">
                  <a:extLst>
                    <a:ext uri="{FF2B5EF4-FFF2-40B4-BE49-F238E27FC236}">
                      <a16:creationId xmlns:a16="http://schemas.microsoft.com/office/drawing/2014/main" id="{6123842B-120D-5B98-F4FE-0A59894430C3}"/>
                    </a:ext>
                  </a:extLst>
                </p:cNvPr>
                <p:cNvSpPr txBox="1"/>
                <p:nvPr/>
              </p:nvSpPr>
              <p:spPr>
                <a:xfrm>
                  <a:off x="2309663" y="4514174"/>
                  <a:ext cx="2069929" cy="470385"/>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sSub>
                            <m:sSubPr>
                              <m:ctrlPr>
                                <a:rPr kumimoji="1" lang="en-US" altLang="zh-CN" sz="1800" b="0" i="1" dirty="0">
                                  <a:solidFill>
                                    <a:schemeClr val="tx1"/>
                                  </a:solidFill>
                                  <a:latin typeface="Cambria Math" panose="02040503050406030204" pitchFamily="18" charset="0"/>
                                  <a:ea typeface="Cambria Math" panose="02040503050406030204" pitchFamily="18" charset="0"/>
                                </a:rPr>
                              </m:ctrlPr>
                            </m:sSubPr>
                            <m:e>
                              <m:r>
                                <a:rPr kumimoji="1" lang="en-US" altLang="zh-CN" sz="1800" b="0" i="1" dirty="0">
                                  <a:solidFill>
                                    <a:schemeClr val="tx1"/>
                                  </a:solidFill>
                                  <a:latin typeface="Cambria Math" panose="02040503050406030204" pitchFamily="18" charset="0"/>
                                  <a:ea typeface="Cambria Math" panose="02040503050406030204" pitchFamily="18" charset="0"/>
                                </a:rPr>
                                <m:t>𝑦</m:t>
                              </m:r>
                            </m:e>
                            <m:sub>
                              <m:r>
                                <a:rPr kumimoji="1" lang="en-US" altLang="zh-CN" sz="1800" b="0" i="1" dirty="0">
                                  <a:solidFill>
                                    <a:schemeClr val="tx1"/>
                                  </a:solidFill>
                                  <a:latin typeface="Cambria Math" panose="02040503050406030204" pitchFamily="18" charset="0"/>
                                  <a:ea typeface="Cambria Math" panose="02040503050406030204" pitchFamily="18" charset="0"/>
                                </a:rPr>
                                <m:t>2</m:t>
                              </m:r>
                            </m:sub>
                          </m:sSub>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rgbClr val="FF0000"/>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1" i="1" dirty="0">
                              <a:solidFill>
                                <a:srgbClr val="FF0000"/>
                              </a:solidFill>
                              <a:latin typeface="Cambria Math" panose="02040503050406030204" pitchFamily="18" charset="0"/>
                              <a:ea typeface="Cambria Math" panose="02040503050406030204" pitchFamily="18" charset="0"/>
                            </a:rPr>
                            <m:t>𝟐</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p>
              </p:txBody>
            </p:sp>
          </mc:Choice>
          <mc:Fallback>
            <p:sp>
              <p:nvSpPr>
                <p:cNvPr id="32" name="文本框 3">
                  <a:extLst>
                    <a:ext uri="{FF2B5EF4-FFF2-40B4-BE49-F238E27FC236}">
                      <a16:creationId xmlns:a16="http://schemas.microsoft.com/office/drawing/2014/main" id="{6123842B-120D-5B98-F4FE-0A59894430C3}"/>
                    </a:ext>
                  </a:extLst>
                </p:cNvPr>
                <p:cNvSpPr txBox="1">
                  <a:spLocks noRot="1" noChangeAspect="1" noMove="1" noResize="1" noEditPoints="1" noAdjustHandles="1" noChangeArrowheads="1" noChangeShapeType="1" noTextEdit="1"/>
                </p:cNvSpPr>
                <p:nvPr/>
              </p:nvSpPr>
              <p:spPr>
                <a:xfrm>
                  <a:off x="2309663" y="4514174"/>
                  <a:ext cx="2069929" cy="470385"/>
                </a:xfrm>
                <a:prstGeom prst="rect">
                  <a:avLst/>
                </a:prstGeom>
                <a:blipFill>
                  <a:blip r:embed="rId19"/>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p:grpSp>
        <p:nvGrpSpPr>
          <p:cNvPr id="39" name="Group 38">
            <a:extLst>
              <a:ext uri="{FF2B5EF4-FFF2-40B4-BE49-F238E27FC236}">
                <a16:creationId xmlns:a16="http://schemas.microsoft.com/office/drawing/2014/main" id="{FF7E0630-E66B-0311-821B-EFB2A663BCAD}"/>
              </a:ext>
            </a:extLst>
          </p:cNvPr>
          <p:cNvGrpSpPr/>
          <p:nvPr/>
        </p:nvGrpSpPr>
        <p:grpSpPr>
          <a:xfrm>
            <a:off x="2648484" y="5209749"/>
            <a:ext cx="2245490" cy="507154"/>
            <a:chOff x="2714951" y="5107567"/>
            <a:chExt cx="2245490" cy="507154"/>
          </a:xfrm>
        </p:grpSpPr>
        <p:sp>
          <p:nvSpPr>
            <p:cNvPr id="24" name="Freeform 34">
              <a:extLst>
                <a:ext uri="{FF2B5EF4-FFF2-40B4-BE49-F238E27FC236}">
                  <a16:creationId xmlns:a16="http://schemas.microsoft.com/office/drawing/2014/main" id="{0F6BCE0F-9E3E-1A38-06D2-6224CD325B82}"/>
                </a:ext>
              </a:extLst>
            </p:cNvPr>
            <p:cNvSpPr>
              <a:spLocks noEditPoints="1"/>
            </p:cNvSpPr>
            <p:nvPr/>
          </p:nvSpPr>
          <p:spPr bwMode="auto">
            <a:xfrm>
              <a:off x="2714951" y="5188462"/>
              <a:ext cx="2191601" cy="426259"/>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3" name="文本框 3">
                  <a:extLst>
                    <a:ext uri="{FF2B5EF4-FFF2-40B4-BE49-F238E27FC236}">
                      <a16:creationId xmlns:a16="http://schemas.microsoft.com/office/drawing/2014/main" id="{7FB95346-2030-836C-2737-BAF141336D23}"/>
                    </a:ext>
                  </a:extLst>
                </p:cNvPr>
                <p:cNvSpPr txBox="1"/>
                <p:nvPr/>
              </p:nvSpPr>
              <p:spPr>
                <a:xfrm>
                  <a:off x="2890512" y="5107567"/>
                  <a:ext cx="2069929" cy="470385"/>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sSub>
                            <m:sSubPr>
                              <m:ctrlPr>
                                <a:rPr kumimoji="1" lang="en-US" altLang="zh-CN" sz="1800" b="0" i="1" dirty="0">
                                  <a:solidFill>
                                    <a:schemeClr val="tx1"/>
                                  </a:solidFill>
                                  <a:latin typeface="Cambria Math" panose="02040503050406030204" pitchFamily="18" charset="0"/>
                                  <a:ea typeface="Cambria Math" panose="02040503050406030204" pitchFamily="18" charset="0"/>
                                </a:rPr>
                              </m:ctrlPr>
                            </m:sSubPr>
                            <m:e>
                              <m:r>
                                <a:rPr kumimoji="1" lang="en-US" altLang="zh-CN" sz="1800" b="0" i="1" dirty="0">
                                  <a:solidFill>
                                    <a:schemeClr val="tx1"/>
                                  </a:solidFill>
                                  <a:latin typeface="Cambria Math" panose="02040503050406030204" pitchFamily="18" charset="0"/>
                                  <a:ea typeface="Cambria Math" panose="02040503050406030204" pitchFamily="18" charset="0"/>
                                </a:rPr>
                                <m:t>𝑦</m:t>
                              </m:r>
                            </m:e>
                            <m:sub>
                              <m:r>
                                <a:rPr kumimoji="1" lang="en-US" altLang="zh-CN" sz="1800" b="0" i="1" dirty="0">
                                  <a:solidFill>
                                    <a:schemeClr val="tx1"/>
                                  </a:solidFill>
                                  <a:latin typeface="Cambria Math" panose="02040503050406030204" pitchFamily="18" charset="0"/>
                                  <a:ea typeface="Cambria Math" panose="02040503050406030204" pitchFamily="18" charset="0"/>
                                </a:rPr>
                                <m:t>3</m:t>
                              </m:r>
                            </m:sub>
                          </m:sSub>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rgbClr val="FF0000"/>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1" i="1" dirty="0">
                              <a:solidFill>
                                <a:srgbClr val="FF0000"/>
                              </a:solidFill>
                              <a:latin typeface="Cambria Math" panose="02040503050406030204" pitchFamily="18" charset="0"/>
                              <a:ea typeface="Cambria Math" panose="02040503050406030204" pitchFamily="18" charset="0"/>
                            </a:rPr>
                            <m:t>𝟑</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p>
              </p:txBody>
            </p:sp>
          </mc:Choice>
          <mc:Fallback>
            <p:sp>
              <p:nvSpPr>
                <p:cNvPr id="33" name="文本框 3">
                  <a:extLst>
                    <a:ext uri="{FF2B5EF4-FFF2-40B4-BE49-F238E27FC236}">
                      <a16:creationId xmlns:a16="http://schemas.microsoft.com/office/drawing/2014/main" id="{7FB95346-2030-836C-2737-BAF141336D23}"/>
                    </a:ext>
                  </a:extLst>
                </p:cNvPr>
                <p:cNvSpPr txBox="1">
                  <a:spLocks noRot="1" noChangeAspect="1" noMove="1" noResize="1" noEditPoints="1" noAdjustHandles="1" noChangeArrowheads="1" noChangeShapeType="1" noTextEdit="1"/>
                </p:cNvSpPr>
                <p:nvPr/>
              </p:nvSpPr>
              <p:spPr>
                <a:xfrm>
                  <a:off x="2890512" y="5107567"/>
                  <a:ext cx="2069929" cy="470385"/>
                </a:xfrm>
                <a:prstGeom prst="rect">
                  <a:avLst/>
                </a:prstGeom>
                <a:blipFill>
                  <a:blip r:embed="rId20"/>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149" name="TextBox 148">
                <a:extLst>
                  <a:ext uri="{FF2B5EF4-FFF2-40B4-BE49-F238E27FC236}">
                    <a16:creationId xmlns:a16="http://schemas.microsoft.com/office/drawing/2014/main" id="{EC7AB2A4-188A-DB03-2FEF-C2F9E3530458}"/>
                  </a:ext>
                </a:extLst>
              </p:cNvPr>
              <p:cNvSpPr txBox="1"/>
              <p:nvPr/>
            </p:nvSpPr>
            <p:spPr bwMode="auto">
              <a:xfrm>
                <a:off x="3868774" y="2512909"/>
                <a:ext cx="5529833" cy="430887"/>
              </a:xfrm>
              <a:prstGeom prst="rect">
                <a:avLst/>
              </a:prstGeom>
              <a:noFill/>
              <a:ln w="9525" algn="ctr">
                <a:noFill/>
                <a:miter lim="800000"/>
                <a:headEnd/>
                <a:tailEnd/>
              </a:ln>
              <a:effectLst/>
            </p:spPr>
            <p:txBody>
              <a:bodyPr wrap="square">
                <a:spAutoFit/>
              </a:bodyPr>
              <a:lstStyle/>
              <a:p>
                <a:r>
                  <a:rPr lang="en-US" sz="2200">
                    <a:latin typeface="Times New Roman" panose="02020603050405020304" pitchFamily="18" charset="0"/>
                    <a:cs typeface="Times New Roman" panose="02020603050405020304" pitchFamily="18" charset="0"/>
                  </a:rPr>
                  <a:t>randomized rounding</a:t>
                </a:r>
                <a:r>
                  <a:rPr lang="en-US" sz="2200">
                    <a:solidFill>
                      <a:schemeClr val="tx1"/>
                    </a:solidFill>
                    <a:latin typeface="Times New Roman" panose="02020603050405020304" pitchFamily="18" charset="0"/>
                    <a:cs typeface="Times New Roman" panose="02020603050405020304" pitchFamily="18" charset="0"/>
                  </a:rPr>
                  <a:t> </a:t>
                </a:r>
                <a:r>
                  <a:rPr kumimoji="1" lang="en-US" sz="2200" dirty="0">
                    <a:latin typeface="Times New Roman" panose="02020603050405020304" pitchFamily="18" charset="0"/>
                    <a:ea typeface="楷体" panose="02010609060101010101" pitchFamily="49" charset="-122"/>
                    <a:cs typeface="Times New Roman" panose="02020603050405020304" pitchFamily="18" charset="0"/>
                  </a:rPr>
                  <a:t>if </a:t>
                </a:r>
                <a14:m>
                  <m:oMath xmlns:m="http://schemas.openxmlformats.org/officeDocument/2006/math">
                    <m:r>
                      <a:rPr kumimoji="1" lang="en-US" sz="2200" b="0" i="1" dirty="0">
                        <a:latin typeface="Cambria Math" panose="02040503050406030204" pitchFamily="18" charset="0"/>
                        <a:ea typeface="楷体" panose="02010609060101010101" pitchFamily="49" charset="-122"/>
                      </a:rPr>
                      <m:t>𝑟</m:t>
                    </m:r>
                    <m:r>
                      <a:rPr kumimoji="1" lang="en-US" sz="2200" b="0" i="1" dirty="0">
                        <a:latin typeface="Cambria Math" panose="02040503050406030204" pitchFamily="18" charset="0"/>
                        <a:ea typeface="楷体" panose="02010609060101010101" pitchFamily="49" charset="-122"/>
                      </a:rPr>
                      <m:t>(</m:t>
                    </m:r>
                    <m:r>
                      <a:rPr kumimoji="1" lang="en-US" sz="2200" b="0" i="1" dirty="0">
                        <a:latin typeface="Cambria Math" panose="02040503050406030204" pitchFamily="18" charset="0"/>
                        <a:ea typeface="楷体" panose="02010609060101010101" pitchFamily="49" charset="-122"/>
                      </a:rPr>
                      <m:t>𝑣</m:t>
                    </m:r>
                    <m:r>
                      <a:rPr kumimoji="1" lang="en-US" sz="2200" b="0" i="1" dirty="0">
                        <a:latin typeface="Cambria Math" panose="02040503050406030204" pitchFamily="18" charset="0"/>
                        <a:ea typeface="楷体" panose="02010609060101010101" pitchFamily="49" charset="-122"/>
                      </a:rPr>
                      <m:t>,</m:t>
                    </m:r>
                    <m:r>
                      <a:rPr kumimoji="1" lang="en-US" sz="2200" b="0" i="1" dirty="0">
                        <a:latin typeface="Cambria Math" panose="02040503050406030204" pitchFamily="18" charset="0"/>
                        <a:ea typeface="楷体" panose="02010609060101010101" pitchFamily="49" charset="-122"/>
                      </a:rPr>
                      <m:t>𝑡</m:t>
                    </m:r>
                    <m:r>
                      <a:rPr kumimoji="1" lang="en-US" sz="2200" b="0" i="1" dirty="0">
                        <a:latin typeface="Cambria Math" panose="02040503050406030204" pitchFamily="18" charset="0"/>
                        <a:ea typeface="楷体" panose="02010609060101010101" pitchFamily="49" charset="-122"/>
                      </a:rPr>
                      <m:t>)&lt;</m:t>
                    </m:r>
                    <m:sSub>
                      <m:sSubPr>
                        <m:ctrlPr>
                          <a:rPr kumimoji="1" lang="en-US" sz="2200" i="1" dirty="0">
                            <a:latin typeface="Cambria Math" panose="02040503050406030204" pitchFamily="18" charset="0"/>
                            <a:ea typeface="楷体" panose="02010609060101010101" pitchFamily="49" charset="-122"/>
                          </a:rPr>
                        </m:ctrlPr>
                      </m:sSubPr>
                      <m:e>
                        <m:r>
                          <a:rPr kumimoji="1" lang="en-US" sz="2200" b="0" i="1" dirty="0">
                            <a:latin typeface="Cambria Math" panose="02040503050406030204" pitchFamily="18" charset="0"/>
                            <a:ea typeface="楷体" panose="02010609060101010101" pitchFamily="49" charset="-122"/>
                          </a:rPr>
                          <m:t>𝑟</m:t>
                        </m:r>
                      </m:e>
                      <m:sub>
                        <m:r>
                          <a:rPr kumimoji="1" lang="en-US" sz="2200" b="0" i="1" dirty="0">
                            <a:latin typeface="Cambria Math" panose="02040503050406030204" pitchFamily="18" charset="0"/>
                            <a:ea typeface="楷体" panose="02010609060101010101" pitchFamily="49" charset="-122"/>
                          </a:rPr>
                          <m:t>𝑚𝑎𝑥</m:t>
                        </m:r>
                      </m:sub>
                    </m:sSub>
                  </m:oMath>
                </a14:m>
                <a:r>
                  <a:rPr lang="en-US" sz="2200">
                    <a:latin typeface="Times New Roman" panose="02020603050405020304" pitchFamily="18" charset="0"/>
                    <a:cs typeface="Times New Roman" panose="02020603050405020304" pitchFamily="18" charset="0"/>
                  </a:rPr>
                  <a:t> </a:t>
                </a:r>
                <a:endParaRPr lang="en-US" sz="2200">
                  <a:solidFill>
                    <a:schemeClr val="tx1"/>
                  </a:solidFill>
                  <a:latin typeface="Times New Roman" panose="02020603050405020304" pitchFamily="18" charset="0"/>
                  <a:cs typeface="Times New Roman" panose="02020603050405020304" pitchFamily="18" charset="0"/>
                </a:endParaRPr>
              </a:p>
            </p:txBody>
          </p:sp>
        </mc:Choice>
        <mc:Fallback>
          <p:sp>
            <p:nvSpPr>
              <p:cNvPr id="149" name="TextBox 148">
                <a:extLst>
                  <a:ext uri="{FF2B5EF4-FFF2-40B4-BE49-F238E27FC236}">
                    <a16:creationId xmlns:a16="http://schemas.microsoft.com/office/drawing/2014/main" id="{EC7AB2A4-188A-DB03-2FEF-C2F9E3530458}"/>
                  </a:ext>
                </a:extLst>
              </p:cNvPr>
              <p:cNvSpPr txBox="1">
                <a:spLocks noRot="1" noChangeAspect="1" noMove="1" noResize="1" noEditPoints="1" noAdjustHandles="1" noChangeArrowheads="1" noChangeShapeType="1" noTextEdit="1"/>
              </p:cNvSpPr>
              <p:nvPr/>
            </p:nvSpPr>
            <p:spPr bwMode="auto">
              <a:xfrm>
                <a:off x="3868774" y="2512909"/>
                <a:ext cx="5529833" cy="430887"/>
              </a:xfrm>
              <a:prstGeom prst="rect">
                <a:avLst/>
              </a:prstGeom>
              <a:blipFill>
                <a:blip r:embed="rId21"/>
                <a:stretch>
                  <a:fillRect l="-1373" t="-8571" b="-25714"/>
                </a:stretch>
              </a:blipFill>
              <a:ln w="9525" algn="ctr">
                <a:noFill/>
                <a:miter lim="800000"/>
                <a:headEnd/>
                <a:tailEnd/>
              </a:ln>
              <a:effectLst/>
            </p:spPr>
            <p:txBody>
              <a:bodyPr/>
              <a:lstStyle/>
              <a:p>
                <a:r>
                  <a:rPr lang="en-US">
                    <a:noFill/>
                  </a:rPr>
                  <a:t> </a:t>
                </a:r>
              </a:p>
            </p:txBody>
          </p:sp>
        </mc:Fallback>
      </mc:AlternateContent>
      <p:sp>
        <p:nvSpPr>
          <p:cNvPr id="150" name="Left Brace 149">
            <a:extLst>
              <a:ext uri="{FF2B5EF4-FFF2-40B4-BE49-F238E27FC236}">
                <a16:creationId xmlns:a16="http://schemas.microsoft.com/office/drawing/2014/main" id="{2F697D7E-C2AB-7A16-BF62-66833BE66572}"/>
              </a:ext>
            </a:extLst>
          </p:cNvPr>
          <p:cNvSpPr/>
          <p:nvPr/>
        </p:nvSpPr>
        <p:spPr>
          <a:xfrm>
            <a:off x="3690907" y="2231238"/>
            <a:ext cx="214192" cy="617547"/>
          </a:xfrm>
          <a:prstGeom prst="leftBrace">
            <a:avLst/>
          </a:prstGeom>
          <a:ln w="28575">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1" name="Left Brace 150">
            <a:extLst>
              <a:ext uri="{FF2B5EF4-FFF2-40B4-BE49-F238E27FC236}">
                <a16:creationId xmlns:a16="http://schemas.microsoft.com/office/drawing/2014/main" id="{EF9D22A8-AB62-CB22-B9F7-6C7C3F4AD33B}"/>
              </a:ext>
            </a:extLst>
          </p:cNvPr>
          <p:cNvSpPr/>
          <p:nvPr/>
        </p:nvSpPr>
        <p:spPr>
          <a:xfrm>
            <a:off x="6815488" y="6644096"/>
            <a:ext cx="236176" cy="699011"/>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sz="1800"/>
          </a:p>
        </p:txBody>
      </p:sp>
      <mc:AlternateContent xmlns:mc="http://schemas.openxmlformats.org/markup-compatibility/2006">
        <mc:Choice xmlns:a14="http://schemas.microsoft.com/office/drawing/2010/main" Requires="a14">
          <p:sp>
            <p:nvSpPr>
              <p:cNvPr id="152" name="TextBox 151">
                <a:extLst>
                  <a:ext uri="{FF2B5EF4-FFF2-40B4-BE49-F238E27FC236}">
                    <a16:creationId xmlns:a16="http://schemas.microsoft.com/office/drawing/2014/main" id="{FBEA41AB-E6E0-3074-D886-A186E0E5A060}"/>
                  </a:ext>
                </a:extLst>
              </p:cNvPr>
              <p:cNvSpPr txBox="1"/>
              <p:nvPr/>
            </p:nvSpPr>
            <p:spPr bwMode="auto">
              <a:xfrm>
                <a:off x="7020761" y="6460841"/>
                <a:ext cx="946073" cy="369332"/>
              </a:xfrm>
              <a:prstGeom prst="rect">
                <a:avLst/>
              </a:prstGeom>
              <a:noFill/>
              <a:ln w="9525" algn="ctr">
                <a:noFill/>
                <a:miter lim="800000"/>
                <a:headEnd/>
                <a:tailEnd/>
              </a:ln>
              <a:effectLst/>
            </p:spPr>
            <p:txBody>
              <a:bodyPr wrap="square">
                <a:spAutoFit/>
              </a:bodyPr>
              <a:lstStyle/>
              <a:p>
                <a14:m>
                  <m:oMath xmlns:m="http://schemas.openxmlformats.org/officeDocument/2006/math">
                    <m:sSub>
                      <m:sSubPr>
                        <m:ctrlPr>
                          <a:rPr kumimoji="1" lang="en-US" sz="1800" b="0" i="1" dirty="0">
                            <a:latin typeface="Cambria Math" panose="02040503050406030204" pitchFamily="18" charset="0"/>
                            <a:ea typeface="楷体" panose="02010609060101010101" pitchFamily="49" charset="-122"/>
                          </a:rPr>
                        </m:ctrlPr>
                      </m:sSubPr>
                      <m:e>
                        <m:r>
                          <a:rPr kumimoji="1" lang="en-US" sz="1800" b="0" i="1" dirty="0">
                            <a:latin typeface="Cambria Math" panose="02040503050406030204" pitchFamily="18" charset="0"/>
                            <a:ea typeface="楷体" panose="02010609060101010101" pitchFamily="49" charset="-122"/>
                          </a:rPr>
                          <m:t>𝑟</m:t>
                        </m:r>
                      </m:e>
                      <m:sub>
                        <m:r>
                          <m:rPr>
                            <m:sty m:val="p"/>
                          </m:rPr>
                          <a:rPr kumimoji="1" lang="en-US" sz="1800" b="0" i="1" dirty="0">
                            <a:latin typeface="Cambria Math" panose="02040503050406030204" pitchFamily="18" charset="0"/>
                            <a:ea typeface="楷体" panose="02010609060101010101" pitchFamily="49" charset="-122"/>
                          </a:rPr>
                          <m:t>max</m:t>
                        </m:r>
                      </m:sub>
                    </m:sSub>
                  </m:oMath>
                </a14:m>
                <a:r>
                  <a:rPr lang="en-US" sz="1800">
                    <a:latin typeface="Times New Roman" panose="02020603050405020304" pitchFamily="18" charset="0"/>
                    <a:cs typeface="Times New Roman" panose="02020603050405020304" pitchFamily="18" charset="0"/>
                  </a:rPr>
                  <a:t>,  </a:t>
                </a:r>
              </a:p>
            </p:txBody>
          </p:sp>
        </mc:Choice>
        <mc:Fallback>
          <p:sp>
            <p:nvSpPr>
              <p:cNvPr id="152" name="TextBox 151">
                <a:extLst>
                  <a:ext uri="{FF2B5EF4-FFF2-40B4-BE49-F238E27FC236}">
                    <a16:creationId xmlns:a16="http://schemas.microsoft.com/office/drawing/2014/main" id="{FBEA41AB-E6E0-3074-D886-A186E0E5A060}"/>
                  </a:ext>
                </a:extLst>
              </p:cNvPr>
              <p:cNvSpPr txBox="1">
                <a:spLocks noRot="1" noChangeAspect="1" noMove="1" noResize="1" noEditPoints="1" noAdjustHandles="1" noChangeArrowheads="1" noChangeShapeType="1" noTextEdit="1"/>
              </p:cNvSpPr>
              <p:nvPr/>
            </p:nvSpPr>
            <p:spPr bwMode="auto">
              <a:xfrm>
                <a:off x="7020761" y="6460841"/>
                <a:ext cx="946073" cy="369332"/>
              </a:xfrm>
              <a:prstGeom prst="rect">
                <a:avLst/>
              </a:prstGeom>
              <a:blipFill>
                <a:blip r:embed="rId22"/>
                <a:stretch>
                  <a:fillRect t="-6667"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3" name="TextBox 152">
                <a:extLst>
                  <a:ext uri="{FF2B5EF4-FFF2-40B4-BE49-F238E27FC236}">
                    <a16:creationId xmlns:a16="http://schemas.microsoft.com/office/drawing/2014/main" id="{3F1752FD-81E6-4393-E1B8-234DB494FAC9}"/>
                  </a:ext>
                </a:extLst>
              </p:cNvPr>
              <p:cNvSpPr txBox="1"/>
              <p:nvPr/>
            </p:nvSpPr>
            <p:spPr bwMode="auto">
              <a:xfrm>
                <a:off x="7036921" y="7124888"/>
                <a:ext cx="505408" cy="369332"/>
              </a:xfrm>
              <a:prstGeom prst="rect">
                <a:avLst/>
              </a:prstGeom>
              <a:noFill/>
              <a:ln w="9525" algn="ctr">
                <a:noFill/>
                <a:miter lim="800000"/>
                <a:headEnd/>
                <a:tailEnd/>
              </a:ln>
              <a:effectLst/>
            </p:spPr>
            <p:txBody>
              <a:bodyPr wrap="square">
                <a:spAutoFit/>
              </a:bodyPr>
              <a:lstStyle/>
              <a:p>
                <a14:m>
                  <m:oMath xmlns:m="http://schemas.openxmlformats.org/officeDocument/2006/math">
                    <m:r>
                      <a:rPr kumimoji="1" lang="en-US" sz="1800" b="0" i="1" dirty="0">
                        <a:latin typeface="Cambria Math" panose="02040503050406030204" pitchFamily="18" charset="0"/>
                        <a:ea typeface="楷体" panose="02010609060101010101" pitchFamily="49" charset="-122"/>
                      </a:rPr>
                      <m:t>0</m:t>
                    </m:r>
                  </m:oMath>
                </a14:m>
                <a:r>
                  <a:rPr lang="en-US" sz="1800">
                    <a:latin typeface="Times New Roman" panose="02020603050405020304" pitchFamily="18" charset="0"/>
                    <a:cs typeface="Times New Roman" panose="02020603050405020304" pitchFamily="18" charset="0"/>
                  </a:rPr>
                  <a:t>,      </a:t>
                </a:r>
                <a:endParaRPr lang="en-US" sz="1800"/>
              </a:p>
            </p:txBody>
          </p:sp>
        </mc:Choice>
        <mc:Fallback>
          <p:sp>
            <p:nvSpPr>
              <p:cNvPr id="153" name="TextBox 152">
                <a:extLst>
                  <a:ext uri="{FF2B5EF4-FFF2-40B4-BE49-F238E27FC236}">
                    <a16:creationId xmlns:a16="http://schemas.microsoft.com/office/drawing/2014/main" id="{3F1752FD-81E6-4393-E1B8-234DB494FAC9}"/>
                  </a:ext>
                </a:extLst>
              </p:cNvPr>
              <p:cNvSpPr txBox="1">
                <a:spLocks noRot="1" noChangeAspect="1" noMove="1" noResize="1" noEditPoints="1" noAdjustHandles="1" noChangeArrowheads="1" noChangeShapeType="1" noTextEdit="1"/>
              </p:cNvSpPr>
              <p:nvPr/>
            </p:nvSpPr>
            <p:spPr bwMode="auto">
              <a:xfrm>
                <a:off x="7036921" y="7124888"/>
                <a:ext cx="505408" cy="369332"/>
              </a:xfrm>
              <a:prstGeom prst="rect">
                <a:avLst/>
              </a:prstGeom>
              <a:blipFill>
                <a:blip r:embed="rId23"/>
                <a:stretch>
                  <a:fillRect t="-10345" r="-48780" b="-241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4" name="TextBox 153">
                <a:extLst>
                  <a:ext uri="{FF2B5EF4-FFF2-40B4-BE49-F238E27FC236}">
                    <a16:creationId xmlns:a16="http://schemas.microsoft.com/office/drawing/2014/main" id="{7947EF59-DCCB-6A00-2BAB-08D9D8906D26}"/>
                  </a:ext>
                </a:extLst>
              </p:cNvPr>
              <p:cNvSpPr txBox="1"/>
              <p:nvPr/>
            </p:nvSpPr>
            <p:spPr bwMode="auto">
              <a:xfrm>
                <a:off x="5615562" y="6764975"/>
                <a:ext cx="1394688" cy="36933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sz="1800" i="1" dirty="0">
                          <a:latin typeface="Cambria Math" panose="02040503050406030204" pitchFamily="18" charset="0"/>
                          <a:ea typeface="楷体" panose="02010609060101010101" pitchFamily="49" charset="-122"/>
                        </a:rPr>
                        <m:t>𝑟</m:t>
                      </m:r>
                      <m:r>
                        <a:rPr kumimoji="1" lang="en-US" sz="1800" i="1" dirty="0">
                          <a:latin typeface="Cambria Math" panose="02040503050406030204" pitchFamily="18" charset="0"/>
                          <a:ea typeface="楷体" panose="02010609060101010101" pitchFamily="49" charset="-122"/>
                        </a:rPr>
                        <m:t>(</m:t>
                      </m:r>
                      <m:r>
                        <a:rPr kumimoji="1" lang="en-US" sz="1800" i="1" dirty="0">
                          <a:latin typeface="Cambria Math" panose="02040503050406030204" pitchFamily="18" charset="0"/>
                          <a:ea typeface="楷体" panose="02010609060101010101" pitchFamily="49" charset="-122"/>
                        </a:rPr>
                        <m:t>𝑣</m:t>
                      </m:r>
                      <m:r>
                        <a:rPr kumimoji="1" lang="en-US" sz="1800" i="1" dirty="0">
                          <a:latin typeface="Cambria Math" panose="02040503050406030204" pitchFamily="18" charset="0"/>
                          <a:ea typeface="楷体" panose="02010609060101010101" pitchFamily="49" charset="-122"/>
                        </a:rPr>
                        <m:t>,</m:t>
                      </m:r>
                      <m:r>
                        <a:rPr kumimoji="1" lang="en-US" sz="1800" i="1" dirty="0">
                          <a:latin typeface="Cambria Math" panose="02040503050406030204" pitchFamily="18" charset="0"/>
                          <a:ea typeface="楷体" panose="02010609060101010101" pitchFamily="49" charset="-122"/>
                        </a:rPr>
                        <m:t>𝑡</m:t>
                      </m:r>
                      <m:r>
                        <a:rPr kumimoji="1" lang="en-US" sz="1800" i="1" dirty="0">
                          <a:latin typeface="Cambria Math" panose="02040503050406030204" pitchFamily="18" charset="0"/>
                          <a:ea typeface="楷体" panose="02010609060101010101" pitchFamily="49" charset="-122"/>
                        </a:rPr>
                        <m:t>)=</m:t>
                      </m:r>
                    </m:oMath>
                  </m:oMathPara>
                </a14:m>
                <a:endParaRPr lang="en-US" sz="1800"/>
              </a:p>
            </p:txBody>
          </p:sp>
        </mc:Choice>
        <mc:Fallback>
          <p:sp>
            <p:nvSpPr>
              <p:cNvPr id="154" name="TextBox 153">
                <a:extLst>
                  <a:ext uri="{FF2B5EF4-FFF2-40B4-BE49-F238E27FC236}">
                    <a16:creationId xmlns:a16="http://schemas.microsoft.com/office/drawing/2014/main" id="{7947EF59-DCCB-6A00-2BAB-08D9D8906D26}"/>
                  </a:ext>
                </a:extLst>
              </p:cNvPr>
              <p:cNvSpPr txBox="1">
                <a:spLocks noRot="1" noChangeAspect="1" noMove="1" noResize="1" noEditPoints="1" noAdjustHandles="1" noChangeArrowheads="1" noChangeShapeType="1" noTextEdit="1"/>
              </p:cNvSpPr>
              <p:nvPr/>
            </p:nvSpPr>
            <p:spPr bwMode="auto">
              <a:xfrm>
                <a:off x="5615562" y="6764975"/>
                <a:ext cx="1394688" cy="369332"/>
              </a:xfrm>
              <a:prstGeom prst="rect">
                <a:avLst/>
              </a:prstGeom>
              <a:blipFill>
                <a:blip r:embed="rId24"/>
                <a:stretch>
                  <a:fillRect b="-1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5" name="TextBox 154">
                <a:extLst>
                  <a:ext uri="{FF2B5EF4-FFF2-40B4-BE49-F238E27FC236}">
                    <a16:creationId xmlns:a16="http://schemas.microsoft.com/office/drawing/2014/main" id="{6EAE3894-34F6-6EE6-23FE-8D5B95EBA661}"/>
                  </a:ext>
                </a:extLst>
              </p:cNvPr>
              <p:cNvSpPr txBox="1"/>
              <p:nvPr/>
            </p:nvSpPr>
            <p:spPr bwMode="auto">
              <a:xfrm>
                <a:off x="7680328" y="7076576"/>
                <a:ext cx="2402778" cy="369332"/>
              </a:xfrm>
              <a:prstGeom prst="rect">
                <a:avLst/>
              </a:prstGeom>
              <a:noFill/>
              <a:ln w="9525" algn="ctr">
                <a:noFill/>
                <a:miter lim="800000"/>
                <a:headEnd/>
                <a:tailEnd/>
              </a:ln>
              <a:effectLst/>
            </p:spPr>
            <p:txBody>
              <a:bodyPr wrap="square">
                <a:spAutoFit/>
              </a:bodyPr>
              <a:lstStyle/>
              <a:p>
                <a:r>
                  <a:rPr lang="en-US" sz="1800">
                    <a:latin typeface="Times New Roman" panose="02020603050405020304" pitchFamily="18" charset="0"/>
                    <a:cs typeface="Times New Roman" panose="02020603050405020304" pitchFamily="18" charset="0"/>
                  </a:rPr>
                  <a:t>w.p. </a:t>
                </a:r>
                <a14:m>
                  <m:oMath xmlns:m="http://schemas.openxmlformats.org/officeDocument/2006/math">
                    <m:r>
                      <a:rPr lang="en-US" sz="1800" b="0" i="0">
                        <a:latin typeface="Cambria Math" panose="02040503050406030204" pitchFamily="18" charset="0"/>
                        <a:cs typeface="Times New Roman" panose="02020603050405020304" pitchFamily="18" charset="0"/>
                      </a:rPr>
                      <m:t>1</m:t>
                    </m:r>
                    <m:r>
                      <a:rPr lang="en-US" sz="1800" b="0" i="1">
                        <a:latin typeface="Cambria Math" panose="02040503050406030204" pitchFamily="18" charset="0"/>
                        <a:ea typeface="Cambria Math" panose="02040503050406030204" pitchFamily="18" charset="0"/>
                        <a:cs typeface="Times New Roman" panose="02020603050405020304" pitchFamily="18" charset="0"/>
                      </a:rPr>
                      <m:t>−</m:t>
                    </m:r>
                    <m:r>
                      <a:rPr kumimoji="1" lang="en-US" sz="1800" i="1" dirty="0">
                        <a:latin typeface="Cambria Math" panose="02040503050406030204" pitchFamily="18" charset="0"/>
                        <a:ea typeface="楷体" panose="02010609060101010101" pitchFamily="49" charset="-122"/>
                      </a:rPr>
                      <m:t>𝑟</m:t>
                    </m:r>
                    <m:r>
                      <a:rPr kumimoji="1" lang="en-US" sz="1800" i="1" dirty="0">
                        <a:latin typeface="Cambria Math" panose="02040503050406030204" pitchFamily="18" charset="0"/>
                        <a:ea typeface="楷体" panose="02010609060101010101" pitchFamily="49" charset="-122"/>
                      </a:rPr>
                      <m:t>(</m:t>
                    </m:r>
                    <m:r>
                      <a:rPr kumimoji="1" lang="en-US" sz="1800" i="1" dirty="0">
                        <a:latin typeface="Cambria Math" panose="02040503050406030204" pitchFamily="18" charset="0"/>
                        <a:ea typeface="楷体" panose="02010609060101010101" pitchFamily="49" charset="-122"/>
                      </a:rPr>
                      <m:t>𝑣</m:t>
                    </m:r>
                    <m:r>
                      <a:rPr kumimoji="1" lang="en-US" sz="1800" i="1" dirty="0">
                        <a:latin typeface="Cambria Math" panose="02040503050406030204" pitchFamily="18" charset="0"/>
                        <a:ea typeface="楷体" panose="02010609060101010101" pitchFamily="49" charset="-122"/>
                      </a:rPr>
                      <m:t>,</m:t>
                    </m:r>
                    <m:r>
                      <a:rPr kumimoji="1" lang="en-US" sz="1800" i="1" dirty="0">
                        <a:latin typeface="Cambria Math" panose="02040503050406030204" pitchFamily="18" charset="0"/>
                        <a:ea typeface="楷体" panose="02010609060101010101" pitchFamily="49" charset="-122"/>
                      </a:rPr>
                      <m:t>𝑡</m:t>
                    </m:r>
                    <m:r>
                      <a:rPr kumimoji="1" lang="en-US" sz="1800" i="1" dirty="0">
                        <a:latin typeface="Cambria Math" panose="02040503050406030204" pitchFamily="18" charset="0"/>
                        <a:ea typeface="楷体" panose="02010609060101010101" pitchFamily="49" charset="-122"/>
                      </a:rPr>
                      <m:t>)/</m:t>
                    </m:r>
                    <m:sSub>
                      <m:sSubPr>
                        <m:ctrlPr>
                          <a:rPr kumimoji="1" lang="en-US" sz="1800" i="1" dirty="0">
                            <a:latin typeface="Cambria Math" panose="02040503050406030204" pitchFamily="18" charset="0"/>
                            <a:ea typeface="楷体" panose="02010609060101010101" pitchFamily="49" charset="-122"/>
                          </a:rPr>
                        </m:ctrlPr>
                      </m:sSubPr>
                      <m:e>
                        <m:r>
                          <a:rPr kumimoji="1" lang="en-US" sz="1800" i="1" dirty="0">
                            <a:latin typeface="Cambria Math" panose="02040503050406030204" pitchFamily="18" charset="0"/>
                            <a:ea typeface="楷体" panose="02010609060101010101" pitchFamily="49" charset="-122"/>
                          </a:rPr>
                          <m:t>𝑟</m:t>
                        </m:r>
                      </m:e>
                      <m:sub>
                        <m:r>
                          <m:rPr>
                            <m:sty m:val="p"/>
                          </m:rPr>
                          <a:rPr kumimoji="1" lang="en-US" sz="1800" i="1" dirty="0">
                            <a:latin typeface="Cambria Math" panose="02040503050406030204" pitchFamily="18" charset="0"/>
                            <a:ea typeface="楷体" panose="02010609060101010101" pitchFamily="49" charset="-122"/>
                          </a:rPr>
                          <m:t>max</m:t>
                        </m:r>
                      </m:sub>
                    </m:sSub>
                  </m:oMath>
                </a14:m>
                <a:endParaRPr lang="en-US" sz="1800"/>
              </a:p>
            </p:txBody>
          </p:sp>
        </mc:Choice>
        <mc:Fallback>
          <p:sp>
            <p:nvSpPr>
              <p:cNvPr id="155" name="TextBox 154">
                <a:extLst>
                  <a:ext uri="{FF2B5EF4-FFF2-40B4-BE49-F238E27FC236}">
                    <a16:creationId xmlns:a16="http://schemas.microsoft.com/office/drawing/2014/main" id="{6EAE3894-34F6-6EE6-23FE-8D5B95EBA661}"/>
                  </a:ext>
                </a:extLst>
              </p:cNvPr>
              <p:cNvSpPr txBox="1">
                <a:spLocks noRot="1" noChangeAspect="1" noMove="1" noResize="1" noEditPoints="1" noAdjustHandles="1" noChangeArrowheads="1" noChangeShapeType="1" noTextEdit="1"/>
              </p:cNvSpPr>
              <p:nvPr/>
            </p:nvSpPr>
            <p:spPr bwMode="auto">
              <a:xfrm>
                <a:off x="7680328" y="7076576"/>
                <a:ext cx="2402778" cy="369332"/>
              </a:xfrm>
              <a:prstGeom prst="rect">
                <a:avLst/>
              </a:prstGeom>
              <a:blipFill>
                <a:blip r:embed="rId25"/>
                <a:stretch>
                  <a:fillRect l="-2105" t="-10000"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6" name="TextBox 155">
                <a:extLst>
                  <a:ext uri="{FF2B5EF4-FFF2-40B4-BE49-F238E27FC236}">
                    <a16:creationId xmlns:a16="http://schemas.microsoft.com/office/drawing/2014/main" id="{8C502277-AFE4-7F5A-D4F8-60D0BCCAA47F}"/>
                  </a:ext>
                </a:extLst>
              </p:cNvPr>
              <p:cNvSpPr txBox="1"/>
              <p:nvPr/>
            </p:nvSpPr>
            <p:spPr bwMode="auto">
              <a:xfrm>
                <a:off x="7680328" y="6507627"/>
                <a:ext cx="1984236" cy="369332"/>
              </a:xfrm>
              <a:prstGeom prst="rect">
                <a:avLst/>
              </a:prstGeom>
              <a:noFill/>
              <a:ln w="9525" algn="ctr">
                <a:noFill/>
                <a:miter lim="800000"/>
                <a:headEnd/>
                <a:tailEnd/>
              </a:ln>
              <a:effectLst/>
            </p:spPr>
            <p:txBody>
              <a:bodyPr wrap="square">
                <a:spAutoFit/>
              </a:bodyPr>
              <a:lstStyle/>
              <a:p>
                <a:r>
                  <a:rPr lang="en-US" sz="1800">
                    <a:latin typeface="Times New Roman" panose="02020603050405020304" pitchFamily="18" charset="0"/>
                    <a:cs typeface="Times New Roman" panose="02020603050405020304" pitchFamily="18" charset="0"/>
                  </a:rPr>
                  <a:t>w.p. </a:t>
                </a:r>
                <a14:m>
                  <m:oMath xmlns:m="http://schemas.openxmlformats.org/officeDocument/2006/math">
                    <m:r>
                      <a:rPr kumimoji="1" lang="en-US" sz="1800" i="1" dirty="0">
                        <a:latin typeface="Cambria Math" panose="02040503050406030204" pitchFamily="18" charset="0"/>
                        <a:ea typeface="楷体" panose="02010609060101010101" pitchFamily="49" charset="-122"/>
                      </a:rPr>
                      <m:t>𝑟</m:t>
                    </m:r>
                    <m:r>
                      <a:rPr kumimoji="1" lang="en-US" sz="1800" i="1" dirty="0">
                        <a:latin typeface="Cambria Math" panose="02040503050406030204" pitchFamily="18" charset="0"/>
                        <a:ea typeface="楷体" panose="02010609060101010101" pitchFamily="49" charset="-122"/>
                      </a:rPr>
                      <m:t>(</m:t>
                    </m:r>
                    <m:r>
                      <a:rPr kumimoji="1" lang="en-US" sz="1800" i="1" dirty="0">
                        <a:latin typeface="Cambria Math" panose="02040503050406030204" pitchFamily="18" charset="0"/>
                        <a:ea typeface="楷体" panose="02010609060101010101" pitchFamily="49" charset="-122"/>
                      </a:rPr>
                      <m:t>𝑣</m:t>
                    </m:r>
                    <m:r>
                      <a:rPr kumimoji="1" lang="en-US" sz="1800" i="1" dirty="0">
                        <a:latin typeface="Cambria Math" panose="02040503050406030204" pitchFamily="18" charset="0"/>
                        <a:ea typeface="楷体" panose="02010609060101010101" pitchFamily="49" charset="-122"/>
                      </a:rPr>
                      <m:t>,</m:t>
                    </m:r>
                    <m:r>
                      <a:rPr kumimoji="1" lang="en-US" sz="1800" i="1" dirty="0">
                        <a:latin typeface="Cambria Math" panose="02040503050406030204" pitchFamily="18" charset="0"/>
                        <a:ea typeface="楷体" panose="02010609060101010101" pitchFamily="49" charset="-122"/>
                      </a:rPr>
                      <m:t>𝑡</m:t>
                    </m:r>
                    <m:r>
                      <a:rPr kumimoji="1" lang="en-US" sz="1800" i="1" dirty="0">
                        <a:latin typeface="Cambria Math" panose="02040503050406030204" pitchFamily="18" charset="0"/>
                        <a:ea typeface="楷体" panose="02010609060101010101" pitchFamily="49" charset="-122"/>
                      </a:rPr>
                      <m:t>)/</m:t>
                    </m:r>
                    <m:sSub>
                      <m:sSubPr>
                        <m:ctrlPr>
                          <a:rPr kumimoji="1" lang="en-US" sz="1800" i="1" dirty="0">
                            <a:latin typeface="Cambria Math" panose="02040503050406030204" pitchFamily="18" charset="0"/>
                            <a:ea typeface="楷体" panose="02010609060101010101" pitchFamily="49" charset="-122"/>
                          </a:rPr>
                        </m:ctrlPr>
                      </m:sSubPr>
                      <m:e>
                        <m:r>
                          <a:rPr kumimoji="1" lang="en-US" sz="1800" i="1" dirty="0">
                            <a:latin typeface="Cambria Math" panose="02040503050406030204" pitchFamily="18" charset="0"/>
                            <a:ea typeface="楷体" panose="02010609060101010101" pitchFamily="49" charset="-122"/>
                          </a:rPr>
                          <m:t>𝑟</m:t>
                        </m:r>
                      </m:e>
                      <m:sub>
                        <m:r>
                          <m:rPr>
                            <m:sty m:val="p"/>
                          </m:rPr>
                          <a:rPr kumimoji="1" lang="en-US" sz="1800" i="1" dirty="0">
                            <a:latin typeface="Cambria Math" panose="02040503050406030204" pitchFamily="18" charset="0"/>
                            <a:ea typeface="楷体" panose="02010609060101010101" pitchFamily="49" charset="-122"/>
                          </a:rPr>
                          <m:t>max</m:t>
                        </m:r>
                      </m:sub>
                    </m:sSub>
                  </m:oMath>
                </a14:m>
                <a:endParaRPr lang="en-US" sz="1800"/>
              </a:p>
            </p:txBody>
          </p:sp>
        </mc:Choice>
        <mc:Fallback>
          <p:sp>
            <p:nvSpPr>
              <p:cNvPr id="156" name="TextBox 155">
                <a:extLst>
                  <a:ext uri="{FF2B5EF4-FFF2-40B4-BE49-F238E27FC236}">
                    <a16:creationId xmlns:a16="http://schemas.microsoft.com/office/drawing/2014/main" id="{8C502277-AFE4-7F5A-D4F8-60D0BCCAA47F}"/>
                  </a:ext>
                </a:extLst>
              </p:cNvPr>
              <p:cNvSpPr txBox="1">
                <a:spLocks noRot="1" noChangeAspect="1" noMove="1" noResize="1" noEditPoints="1" noAdjustHandles="1" noChangeArrowheads="1" noChangeShapeType="1" noTextEdit="1"/>
              </p:cNvSpPr>
              <p:nvPr/>
            </p:nvSpPr>
            <p:spPr bwMode="auto">
              <a:xfrm>
                <a:off x="7680328" y="6507627"/>
                <a:ext cx="1984236" cy="369332"/>
              </a:xfrm>
              <a:prstGeom prst="rect">
                <a:avLst/>
              </a:prstGeom>
              <a:blipFill>
                <a:blip r:embed="rId26"/>
                <a:stretch>
                  <a:fillRect l="-2548" t="-6667" b="-23333"/>
                </a:stretch>
              </a:blipFill>
              <a:ln w="9525" algn="ctr">
                <a:noFill/>
                <a:miter lim="800000"/>
                <a:headEnd/>
                <a:tailEnd/>
              </a:ln>
              <a:effectLst/>
            </p:spPr>
            <p:txBody>
              <a:bodyPr/>
              <a:lstStyle/>
              <a:p>
                <a:r>
                  <a:rPr lang="en-US">
                    <a:noFill/>
                  </a:rPr>
                  <a:t> </a:t>
                </a:r>
              </a:p>
            </p:txBody>
          </p:sp>
        </mc:Fallback>
      </mc:AlternateContent>
      <p:sp>
        <p:nvSpPr>
          <p:cNvPr id="43" name="AutoShape 39">
            <a:extLst>
              <a:ext uri="{FF2B5EF4-FFF2-40B4-BE49-F238E27FC236}">
                <a16:creationId xmlns:a16="http://schemas.microsoft.com/office/drawing/2014/main" id="{26182687-B54D-3641-9636-010D594A0C14}"/>
              </a:ext>
            </a:extLst>
          </p:cNvPr>
          <p:cNvSpPr>
            <a:spLocks noChangeArrowheads="1"/>
          </p:cNvSpPr>
          <p:nvPr/>
        </p:nvSpPr>
        <p:spPr bwMode="auto">
          <a:xfrm>
            <a:off x="2899655" y="3297364"/>
            <a:ext cx="333576" cy="341194"/>
          </a:xfrm>
          <a:prstGeom prst="smileyFace">
            <a:avLst>
              <a:gd name="adj" fmla="val 4653"/>
            </a:avLst>
          </a:prstGeom>
          <a:solidFill>
            <a:srgbClr val="FFAE2E"/>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58" name="Oval 157">
            <a:extLst>
              <a:ext uri="{FF2B5EF4-FFF2-40B4-BE49-F238E27FC236}">
                <a16:creationId xmlns:a16="http://schemas.microsoft.com/office/drawing/2014/main" id="{62231309-4A5F-AA5C-156D-BA6E67CDD438}"/>
              </a:ext>
            </a:extLst>
          </p:cNvPr>
          <p:cNvSpPr/>
          <p:nvPr/>
        </p:nvSpPr>
        <p:spPr>
          <a:xfrm>
            <a:off x="4539941" y="610389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9" name="Oval 158">
            <a:extLst>
              <a:ext uri="{FF2B5EF4-FFF2-40B4-BE49-F238E27FC236}">
                <a16:creationId xmlns:a16="http://schemas.microsoft.com/office/drawing/2014/main" id="{13808F5C-68EF-3D52-6710-0485F000E596}"/>
              </a:ext>
            </a:extLst>
          </p:cNvPr>
          <p:cNvSpPr/>
          <p:nvPr/>
        </p:nvSpPr>
        <p:spPr>
          <a:xfrm>
            <a:off x="3404799" y="610389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0" name="Oval 159">
            <a:extLst>
              <a:ext uri="{FF2B5EF4-FFF2-40B4-BE49-F238E27FC236}">
                <a16:creationId xmlns:a16="http://schemas.microsoft.com/office/drawing/2014/main" id="{A5B6A87E-489A-2BCD-BF3B-2C311EAFB5D9}"/>
              </a:ext>
            </a:extLst>
          </p:cNvPr>
          <p:cNvSpPr/>
          <p:nvPr/>
        </p:nvSpPr>
        <p:spPr>
          <a:xfrm>
            <a:off x="4036765" y="6103893"/>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42" name="Group 41">
            <a:extLst>
              <a:ext uri="{FF2B5EF4-FFF2-40B4-BE49-F238E27FC236}">
                <a16:creationId xmlns:a16="http://schemas.microsoft.com/office/drawing/2014/main" id="{6E574519-A726-FE6A-3A25-BB4CA807F93B}"/>
              </a:ext>
            </a:extLst>
          </p:cNvPr>
          <p:cNvGrpSpPr/>
          <p:nvPr/>
        </p:nvGrpSpPr>
        <p:grpSpPr>
          <a:xfrm>
            <a:off x="2995435" y="6022782"/>
            <a:ext cx="2287817" cy="508019"/>
            <a:chOff x="3064235" y="5947250"/>
            <a:chExt cx="2287817" cy="508019"/>
          </a:xfrm>
        </p:grpSpPr>
        <p:sp>
          <p:nvSpPr>
            <p:cNvPr id="25" name="Freeform 34">
              <a:extLst>
                <a:ext uri="{FF2B5EF4-FFF2-40B4-BE49-F238E27FC236}">
                  <a16:creationId xmlns:a16="http://schemas.microsoft.com/office/drawing/2014/main" id="{A3FAD9E4-4B12-EBBB-0DAF-9E5396FD3147}"/>
                </a:ext>
              </a:extLst>
            </p:cNvPr>
            <p:cNvSpPr>
              <a:spLocks noEditPoints="1"/>
            </p:cNvSpPr>
            <p:nvPr/>
          </p:nvSpPr>
          <p:spPr bwMode="auto">
            <a:xfrm>
              <a:off x="3064235" y="6018361"/>
              <a:ext cx="2091516" cy="436908"/>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6" name="文本框 3">
                  <a:extLst>
                    <a:ext uri="{FF2B5EF4-FFF2-40B4-BE49-F238E27FC236}">
                      <a16:creationId xmlns:a16="http://schemas.microsoft.com/office/drawing/2014/main" id="{B9F99E52-F0DB-4CBA-89BF-D2E09B9ED6AC}"/>
                    </a:ext>
                  </a:extLst>
                </p:cNvPr>
                <p:cNvSpPr txBox="1"/>
                <p:nvPr/>
              </p:nvSpPr>
              <p:spPr>
                <a:xfrm>
                  <a:off x="3282563" y="5947250"/>
                  <a:ext cx="2069489" cy="469552"/>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r>
                            <a:rPr kumimoji="1" lang="en-US" altLang="zh-CN" sz="1800" b="0" i="1" dirty="0">
                              <a:solidFill>
                                <a:schemeClr val="tx1"/>
                              </a:solidFill>
                              <a:latin typeface="Cambria Math" panose="02040503050406030204" pitchFamily="18" charset="0"/>
                              <a:ea typeface="Cambria Math" panose="02040503050406030204" pitchFamily="18" charset="0"/>
                            </a:rPr>
                            <m:t>𝑢</m:t>
                          </m:r>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chemeClr val="tx1"/>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1" i="1" dirty="0">
                              <a:solidFill>
                                <a:srgbClr val="FF0000"/>
                              </a:solidFill>
                              <a:latin typeface="Cambria Math" panose="02040503050406030204" pitchFamily="18" charset="0"/>
                              <a:ea typeface="Cambria Math" panose="02040503050406030204" pitchFamily="18" charset="0"/>
                            </a:rPr>
                            <m:t>𝟒</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endParaRPr kumimoji="1" lang="en-US" altLang="zh-CN" sz="1800" dirty="0">
                    <a:solidFill>
                      <a:schemeClr val="tx1"/>
                    </a:solidFill>
                    <a:latin typeface="Times New Roman" panose="02020603050405020304" pitchFamily="18" charset="0"/>
                    <a:ea typeface="楷体" panose="02010609060101010101" pitchFamily="49" charset="-122"/>
                  </a:endParaRPr>
                </a:p>
              </p:txBody>
            </p:sp>
          </mc:Choice>
          <mc:Fallback>
            <p:sp>
              <p:nvSpPr>
                <p:cNvPr id="26" name="文本框 3">
                  <a:extLst>
                    <a:ext uri="{FF2B5EF4-FFF2-40B4-BE49-F238E27FC236}">
                      <a16:creationId xmlns:a16="http://schemas.microsoft.com/office/drawing/2014/main" id="{B9F99E52-F0DB-4CBA-89BF-D2E09B9ED6AC}"/>
                    </a:ext>
                  </a:extLst>
                </p:cNvPr>
                <p:cNvSpPr txBox="1">
                  <a:spLocks noRot="1" noChangeAspect="1" noMove="1" noResize="1" noEditPoints="1" noAdjustHandles="1" noChangeArrowheads="1" noChangeShapeType="1" noTextEdit="1"/>
                </p:cNvSpPr>
                <p:nvPr/>
              </p:nvSpPr>
              <p:spPr>
                <a:xfrm>
                  <a:off x="3282563" y="5947250"/>
                  <a:ext cx="2069489" cy="469552"/>
                </a:xfrm>
                <a:prstGeom prst="rect">
                  <a:avLst/>
                </a:prstGeom>
                <a:blipFill>
                  <a:blip r:embed="rId27"/>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p:grpSp>
        <p:nvGrpSpPr>
          <p:cNvPr id="3" name="Group 2">
            <a:extLst>
              <a:ext uri="{FF2B5EF4-FFF2-40B4-BE49-F238E27FC236}">
                <a16:creationId xmlns:a16="http://schemas.microsoft.com/office/drawing/2014/main" id="{B8C07196-FF06-554D-8893-726A0499A058}"/>
              </a:ext>
            </a:extLst>
          </p:cNvPr>
          <p:cNvGrpSpPr/>
          <p:nvPr/>
        </p:nvGrpSpPr>
        <p:grpSpPr>
          <a:xfrm>
            <a:off x="2260539" y="6531592"/>
            <a:ext cx="2287817" cy="508019"/>
            <a:chOff x="3064235" y="5947250"/>
            <a:chExt cx="2287817" cy="508019"/>
          </a:xfrm>
        </p:grpSpPr>
        <p:sp>
          <p:nvSpPr>
            <p:cNvPr id="5" name="Freeform 34">
              <a:extLst>
                <a:ext uri="{FF2B5EF4-FFF2-40B4-BE49-F238E27FC236}">
                  <a16:creationId xmlns:a16="http://schemas.microsoft.com/office/drawing/2014/main" id="{BFA14DF6-8621-AB40-7EA4-EDF983631AAE}"/>
                </a:ext>
              </a:extLst>
            </p:cNvPr>
            <p:cNvSpPr>
              <a:spLocks noEditPoints="1"/>
            </p:cNvSpPr>
            <p:nvPr/>
          </p:nvSpPr>
          <p:spPr bwMode="auto">
            <a:xfrm>
              <a:off x="3064235" y="6018361"/>
              <a:ext cx="2091516" cy="436908"/>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 name="文本框 3">
                  <a:extLst>
                    <a:ext uri="{FF2B5EF4-FFF2-40B4-BE49-F238E27FC236}">
                      <a16:creationId xmlns:a16="http://schemas.microsoft.com/office/drawing/2014/main" id="{F124B33F-CE55-D8CD-7DEB-18892FE89C44}"/>
                    </a:ext>
                  </a:extLst>
                </p:cNvPr>
                <p:cNvSpPr txBox="1"/>
                <p:nvPr/>
              </p:nvSpPr>
              <p:spPr>
                <a:xfrm>
                  <a:off x="3282563" y="5947250"/>
                  <a:ext cx="2069489" cy="466794"/>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r>
                            <a:rPr kumimoji="1" lang="en-US" altLang="zh-CN" sz="1800" b="0" i="1" dirty="0">
                              <a:solidFill>
                                <a:schemeClr val="tx1"/>
                              </a:solidFill>
                              <a:latin typeface="Cambria Math" panose="02040503050406030204" pitchFamily="18" charset="0"/>
                              <a:ea typeface="Cambria Math" panose="02040503050406030204" pitchFamily="18" charset="0"/>
                            </a:rPr>
                            <m:t>𝑢</m:t>
                          </m:r>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chemeClr val="tx1"/>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1" i="1" dirty="0">
                              <a:solidFill>
                                <a:srgbClr val="FF0000"/>
                              </a:solidFill>
                              <a:latin typeface="Cambria Math" panose="02040503050406030204" pitchFamily="18" charset="0"/>
                              <a:ea typeface="Cambria Math" panose="02040503050406030204" pitchFamily="18" charset="0"/>
                            </a:rPr>
                            <m:t>5</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endParaRPr kumimoji="1" lang="en-US" altLang="zh-CN" sz="1800" dirty="0">
                    <a:solidFill>
                      <a:schemeClr val="tx1"/>
                    </a:solidFill>
                    <a:latin typeface="Times New Roman" panose="02020603050405020304" pitchFamily="18" charset="0"/>
                    <a:ea typeface="楷体" panose="02010609060101010101" pitchFamily="49" charset="-122"/>
                  </a:endParaRPr>
                </a:p>
              </p:txBody>
            </p:sp>
          </mc:Choice>
          <mc:Fallback>
            <p:sp>
              <p:nvSpPr>
                <p:cNvPr id="7" name="文本框 3">
                  <a:extLst>
                    <a:ext uri="{FF2B5EF4-FFF2-40B4-BE49-F238E27FC236}">
                      <a16:creationId xmlns:a16="http://schemas.microsoft.com/office/drawing/2014/main" id="{F124B33F-CE55-D8CD-7DEB-18892FE89C44}"/>
                    </a:ext>
                  </a:extLst>
                </p:cNvPr>
                <p:cNvSpPr txBox="1">
                  <a:spLocks noRot="1" noChangeAspect="1" noMove="1" noResize="1" noEditPoints="1" noAdjustHandles="1" noChangeArrowheads="1" noChangeShapeType="1" noTextEdit="1"/>
                </p:cNvSpPr>
                <p:nvPr/>
              </p:nvSpPr>
              <p:spPr>
                <a:xfrm>
                  <a:off x="3282563" y="5947250"/>
                  <a:ext cx="2069489" cy="466794"/>
                </a:xfrm>
                <a:prstGeom prst="rect">
                  <a:avLst/>
                </a:prstGeom>
                <a:blipFill>
                  <a:blip r:embed="rId28"/>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p:grpSp>
        <p:nvGrpSpPr>
          <p:cNvPr id="8" name="Group 7">
            <a:extLst>
              <a:ext uri="{FF2B5EF4-FFF2-40B4-BE49-F238E27FC236}">
                <a16:creationId xmlns:a16="http://schemas.microsoft.com/office/drawing/2014/main" id="{58EEBA21-9CAE-25BE-3E51-378B152C1BE8}"/>
              </a:ext>
            </a:extLst>
          </p:cNvPr>
          <p:cNvGrpSpPr/>
          <p:nvPr/>
        </p:nvGrpSpPr>
        <p:grpSpPr>
          <a:xfrm>
            <a:off x="2001333" y="7065798"/>
            <a:ext cx="2287817" cy="508019"/>
            <a:chOff x="3064235" y="5947250"/>
            <a:chExt cx="2287817" cy="508019"/>
          </a:xfrm>
        </p:grpSpPr>
        <p:sp>
          <p:nvSpPr>
            <p:cNvPr id="9" name="Freeform 34">
              <a:extLst>
                <a:ext uri="{FF2B5EF4-FFF2-40B4-BE49-F238E27FC236}">
                  <a16:creationId xmlns:a16="http://schemas.microsoft.com/office/drawing/2014/main" id="{1BC6AB26-F5EF-3801-41C6-E7FDFBCAEF91}"/>
                </a:ext>
              </a:extLst>
            </p:cNvPr>
            <p:cNvSpPr>
              <a:spLocks noEditPoints="1"/>
            </p:cNvSpPr>
            <p:nvPr/>
          </p:nvSpPr>
          <p:spPr bwMode="auto">
            <a:xfrm>
              <a:off x="3064235" y="6018361"/>
              <a:ext cx="2091516" cy="436908"/>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FE7FA"/>
            </a:solidFill>
            <a:ln>
              <a:noFill/>
            </a:ln>
          </p:spPr>
          <p:txBody>
            <a:bodyPr vert="horz" wrap="square" lIns="100600" tIns="36000" rIns="100600" bIns="50300" numCol="1" anchor="ctr" anchorCtr="0" compatLnSpc="1">
              <a:prstTxWarp prst="textNoShape">
                <a:avLst/>
              </a:prstTxWarp>
            </a:bodyPr>
            <a:lstStyle/>
            <a:p>
              <a:pPr algn="ctr">
                <a:lnSpc>
                  <a:spcPct val="130000"/>
                </a:lnSpc>
                <a:spcBef>
                  <a:spcPct val="0"/>
                </a:spcBef>
                <a:defRPr/>
              </a:pP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0" name="文本框 3">
                  <a:extLst>
                    <a:ext uri="{FF2B5EF4-FFF2-40B4-BE49-F238E27FC236}">
                      <a16:creationId xmlns:a16="http://schemas.microsoft.com/office/drawing/2014/main" id="{9EF6E782-A9A6-7B02-5445-A971C0A5B732}"/>
                    </a:ext>
                  </a:extLst>
                </p:cNvPr>
                <p:cNvSpPr txBox="1"/>
                <p:nvPr/>
              </p:nvSpPr>
              <p:spPr>
                <a:xfrm>
                  <a:off x="3282563" y="5947250"/>
                  <a:ext cx="2069489" cy="463460"/>
                </a:xfrm>
                <a:prstGeom prst="rect">
                  <a:avLst/>
                </a:prstGeom>
                <a:noFill/>
                <a:ln>
                  <a:noFill/>
                </a:ln>
                <a:effectLst>
                  <a:glow rad="139700">
                    <a:schemeClr val="accent4">
                      <a:satMod val="175000"/>
                      <a:alpha val="40000"/>
                    </a:schemeClr>
                  </a:glow>
                </a:effectLst>
              </p:spPr>
              <p:txBody>
                <a:bodyPr wrap="square" rtlCol="0">
                  <a:spAutoFit/>
                </a:bodyPr>
                <a:lstStyle/>
                <a:p>
                  <a:pPr>
                    <a:lnSpc>
                      <a:spcPct val="150000"/>
                    </a:lnSpc>
                    <a:buClr>
                      <a:schemeClr val="tx1"/>
                    </a:buClr>
                    <a:buSzPct val="80000"/>
                  </a:pPr>
                  <a14:m>
                    <m:oMath xmlns:m="http://schemas.openxmlformats.org/officeDocument/2006/math">
                      <m:acc>
                        <m:accPr>
                          <m:chr m:val="̂"/>
                          <m:ctrlPr>
                            <a:rPr kumimoji="1" lang="en-US" altLang="zh-CN" sz="1800" i="1" dirty="0">
                              <a:solidFill>
                                <a:schemeClr val="tx1"/>
                              </a:solidFill>
                              <a:latin typeface="Cambria Math" panose="02040503050406030204" pitchFamily="18" charset="0"/>
                              <a:ea typeface="Cambria Math" panose="02040503050406030204" pitchFamily="18" charset="0"/>
                            </a:rPr>
                          </m:ctrlPr>
                        </m:accPr>
                        <m:e>
                          <m:r>
                            <a:rPr kumimoji="1" lang="en-US" altLang="zh-CN" sz="1800" i="1" dirty="0">
                              <a:solidFill>
                                <a:schemeClr val="tx1"/>
                              </a:solidFill>
                              <a:latin typeface="Cambria Math" panose="02040503050406030204" pitchFamily="18" charset="0"/>
                              <a:ea typeface="Cambria Math" panose="02040503050406030204" pitchFamily="18" charset="0"/>
                            </a:rPr>
                            <m:t>𝜋</m:t>
                          </m:r>
                        </m:e>
                      </m:acc>
                      <m:d>
                        <m:dPr>
                          <m:ctrlPr>
                            <a:rPr kumimoji="1" lang="en-US" altLang="zh-CN" sz="1800" b="0" i="1" dirty="0">
                              <a:solidFill>
                                <a:schemeClr val="tx1"/>
                              </a:solidFill>
                              <a:latin typeface="Cambria Math" panose="02040503050406030204" pitchFamily="18" charset="0"/>
                              <a:ea typeface="Cambria Math" panose="02040503050406030204" pitchFamily="18" charset="0"/>
                            </a:rPr>
                          </m:ctrlPr>
                        </m:dPr>
                        <m:e>
                          <m:r>
                            <a:rPr kumimoji="1" lang="en-US" altLang="zh-CN" sz="1800" i="1" dirty="0">
                              <a:latin typeface="Cambria Math" panose="02040503050406030204" pitchFamily="18" charset="0"/>
                              <a:ea typeface="Cambria Math" panose="02040503050406030204" pitchFamily="18" charset="0"/>
                            </a:rPr>
                            <m:t>𝑡</m:t>
                          </m:r>
                        </m:e>
                      </m:d>
                    </m:oMath>
                  </a14:m>
                  <a:r>
                    <a:rPr kumimoji="1" lang="en-US" altLang="zh-CN" sz="1800" b="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kumimoji="1" lang="en-US" altLang="zh-CN" sz="1800" b="0" i="1" dirty="0">
                          <a:solidFill>
                            <a:schemeClr val="tx1"/>
                          </a:solidFill>
                          <a:latin typeface="Cambria Math" panose="02040503050406030204" pitchFamily="18" charset="0"/>
                          <a:ea typeface="Cambria Math" panose="02040503050406030204" pitchFamily="18" charset="0"/>
                        </a:rPr>
                        <m:t>+</m:t>
                      </m:r>
                      <m:sSup>
                        <m:sSupPr>
                          <m:ctrlPr>
                            <a:rPr kumimoji="1" lang="en-US" altLang="zh-CN" sz="1800" i="1" dirty="0">
                              <a:solidFill>
                                <a:srgbClr val="FF0000"/>
                              </a:solidFill>
                              <a:latin typeface="Cambria Math" panose="02040503050406030204" pitchFamily="18" charset="0"/>
                              <a:ea typeface="楷体" panose="02010609060101010101" pitchFamily="49" charset="-122"/>
                            </a:rPr>
                          </m:ctrlPr>
                        </m:sSupPr>
                        <m:e>
                          <m:r>
                            <a:rPr kumimoji="1" lang="en-US" altLang="zh-CN" sz="1800" i="1" dirty="0">
                              <a:solidFill>
                                <a:srgbClr val="FF0000"/>
                              </a:solidFill>
                              <a:latin typeface="Cambria Math" panose="02040503050406030204" pitchFamily="18" charset="0"/>
                              <a:ea typeface="Cambria Math" panose="02040503050406030204" pitchFamily="18" charset="0"/>
                            </a:rPr>
                            <m:t>𝛼</m:t>
                          </m:r>
                          <m:d>
                            <m:dPr>
                              <m:ctrlPr>
                                <a:rPr kumimoji="1" lang="en-US" altLang="zh-CN" sz="1800" i="1" dirty="0">
                                  <a:solidFill>
                                    <a:srgbClr val="FF0000"/>
                                  </a:solidFill>
                                  <a:latin typeface="Cambria Math" panose="02040503050406030204" pitchFamily="18" charset="0"/>
                                  <a:ea typeface="楷体" panose="02010609060101010101" pitchFamily="49" charset="-122"/>
                                </a:rPr>
                              </m:ctrlPr>
                            </m:dPr>
                            <m:e>
                              <m:r>
                                <a:rPr kumimoji="1" lang="en-US" altLang="zh-CN" sz="1800" b="0" i="1" dirty="0">
                                  <a:solidFill>
                                    <a:srgbClr val="FF0000"/>
                                  </a:solidFill>
                                  <a:latin typeface="Cambria Math" panose="02040503050406030204" pitchFamily="18" charset="0"/>
                                  <a:ea typeface="楷体" panose="02010609060101010101" pitchFamily="49" charset="-122"/>
                                </a:rPr>
                                <m:t>1</m:t>
                              </m:r>
                              <m:r>
                                <a:rPr kumimoji="1" lang="en-US" altLang="zh-CN" sz="1800" b="0" i="1" dirty="0">
                                  <a:solidFill>
                                    <a:srgbClr val="FF0000"/>
                                  </a:solidFill>
                                  <a:latin typeface="Cambria Math" panose="02040503050406030204" pitchFamily="18" charset="0"/>
                                  <a:ea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e>
                          </m:d>
                        </m:e>
                        <m:sup>
                          <m:r>
                            <a:rPr kumimoji="1" lang="en-US" altLang="zh-CN" sz="1800" b="1" i="1" dirty="0">
                              <a:solidFill>
                                <a:srgbClr val="FF0000"/>
                              </a:solidFill>
                              <a:latin typeface="Cambria Math" panose="02040503050406030204" pitchFamily="18" charset="0"/>
                              <a:ea typeface="Cambria Math" panose="02040503050406030204" pitchFamily="18" charset="0"/>
                            </a:rPr>
                            <m:t>6</m:t>
                          </m:r>
                        </m:sup>
                      </m:sSup>
                    </m:oMath>
                  </a14:m>
                  <a:r>
                    <a:rPr kumimoji="1" lang="en-US" altLang="zh-CN" sz="1800" dirty="0">
                      <a:solidFill>
                        <a:srgbClr val="FF0000"/>
                      </a:solidFill>
                      <a:latin typeface="Times New Roman" panose="02020603050405020304" pitchFamily="18" charset="0"/>
                      <a:ea typeface="楷体" panose="02010609060101010101" pitchFamily="49" charset="-122"/>
                    </a:rPr>
                    <a:t> </a:t>
                  </a:r>
                  <a:endParaRPr kumimoji="1" lang="en-US" altLang="zh-CN" sz="1800" dirty="0">
                    <a:solidFill>
                      <a:schemeClr val="tx1"/>
                    </a:solidFill>
                    <a:latin typeface="Times New Roman" panose="02020603050405020304" pitchFamily="18" charset="0"/>
                    <a:ea typeface="楷体" panose="02010609060101010101" pitchFamily="49" charset="-122"/>
                  </a:endParaRPr>
                </a:p>
              </p:txBody>
            </p:sp>
          </mc:Choice>
          <mc:Fallback>
            <p:sp>
              <p:nvSpPr>
                <p:cNvPr id="10" name="文本框 3">
                  <a:extLst>
                    <a:ext uri="{FF2B5EF4-FFF2-40B4-BE49-F238E27FC236}">
                      <a16:creationId xmlns:a16="http://schemas.microsoft.com/office/drawing/2014/main" id="{9EF6E782-A9A6-7B02-5445-A971C0A5B732}"/>
                    </a:ext>
                  </a:extLst>
                </p:cNvPr>
                <p:cNvSpPr txBox="1">
                  <a:spLocks noRot="1" noChangeAspect="1" noMove="1" noResize="1" noEditPoints="1" noAdjustHandles="1" noChangeArrowheads="1" noChangeShapeType="1" noTextEdit="1"/>
                </p:cNvSpPr>
                <p:nvPr/>
              </p:nvSpPr>
              <p:spPr>
                <a:xfrm>
                  <a:off x="3282563" y="5947250"/>
                  <a:ext cx="2069489" cy="463460"/>
                </a:xfrm>
                <a:prstGeom prst="rect">
                  <a:avLst/>
                </a:prstGeom>
                <a:blipFill>
                  <a:blip r:embed="rId29"/>
                  <a:stretch>
                    <a:fillRect/>
                  </a:stretch>
                </a:blipFill>
                <a:ln>
                  <a:noFill/>
                </a:ln>
                <a:effectLst>
                  <a:glow rad="139700">
                    <a:schemeClr val="accent4">
                      <a:satMod val="175000"/>
                      <a:alpha val="40000"/>
                    </a:schemeClr>
                  </a:glow>
                </a:effectLst>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163" name="TextBox 162">
                <a:extLst>
                  <a:ext uri="{FF2B5EF4-FFF2-40B4-BE49-F238E27FC236}">
                    <a16:creationId xmlns:a16="http://schemas.microsoft.com/office/drawing/2014/main" id="{2C837438-A5F6-F1B3-E05F-F210B692EF2C}"/>
                  </a:ext>
                </a:extLst>
              </p:cNvPr>
              <p:cNvSpPr txBox="1"/>
              <p:nvPr/>
            </p:nvSpPr>
            <p:spPr bwMode="auto">
              <a:xfrm>
                <a:off x="4667051" y="6631044"/>
                <a:ext cx="372298" cy="307777"/>
              </a:xfrm>
              <a:prstGeom prst="rect">
                <a:avLst/>
              </a:prstGeom>
              <a:noFill/>
              <a:ln w="9525"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𝑦</m:t>
                          </m:r>
                        </m:e>
                        <m:sub>
                          <m:r>
                            <a:rPr lang="en-US" b="0" i="1" dirty="0">
                              <a:solidFill>
                                <a:prstClr val="black"/>
                              </a:solidFill>
                              <a:latin typeface="Cambria Math" panose="02040503050406030204" pitchFamily="18" charset="0"/>
                            </a:rPr>
                            <m:t>5</m:t>
                          </m:r>
                        </m:sub>
                      </m:sSub>
                    </m:oMath>
                  </m:oMathPara>
                </a14:m>
                <a:endParaRPr lang="en-US" i="1" dirty="0">
                  <a:solidFill>
                    <a:prstClr val="black"/>
                  </a:solidFill>
                </a:endParaRPr>
              </a:p>
            </p:txBody>
          </p:sp>
        </mc:Choice>
        <mc:Fallback>
          <p:sp>
            <p:nvSpPr>
              <p:cNvPr id="163" name="TextBox 162">
                <a:extLst>
                  <a:ext uri="{FF2B5EF4-FFF2-40B4-BE49-F238E27FC236}">
                    <a16:creationId xmlns:a16="http://schemas.microsoft.com/office/drawing/2014/main" id="{2C837438-A5F6-F1B3-E05F-F210B692EF2C}"/>
                  </a:ext>
                </a:extLst>
              </p:cNvPr>
              <p:cNvSpPr txBox="1">
                <a:spLocks noRot="1" noChangeAspect="1" noMove="1" noResize="1" noEditPoints="1" noAdjustHandles="1" noChangeArrowheads="1" noChangeShapeType="1" noTextEdit="1"/>
              </p:cNvSpPr>
              <p:nvPr/>
            </p:nvSpPr>
            <p:spPr bwMode="auto">
              <a:xfrm>
                <a:off x="4667051" y="6631044"/>
                <a:ext cx="372298" cy="307777"/>
              </a:xfrm>
              <a:prstGeom prst="rect">
                <a:avLst/>
              </a:prstGeom>
              <a:blipFill>
                <a:blip r:embed="rId30"/>
                <a:stretch>
                  <a:fillRect l="-6667" b="-20000"/>
                </a:stretch>
              </a:blipFill>
              <a:ln w="9525" algn="ctr">
                <a:noFill/>
                <a:miter lim="800000"/>
                <a:headEnd/>
                <a:tailEnd/>
              </a:ln>
              <a:effectLst/>
            </p:spPr>
            <p:txBody>
              <a:bodyPr/>
              <a:lstStyle/>
              <a:p>
                <a:r>
                  <a:rPr lang="en-US">
                    <a:noFill/>
                  </a:rPr>
                  <a:t> </a:t>
                </a:r>
              </a:p>
            </p:txBody>
          </p:sp>
        </mc:Fallback>
      </mc:AlternateContent>
      <p:sp>
        <p:nvSpPr>
          <p:cNvPr id="164" name="Oval 163">
            <a:extLst>
              <a:ext uri="{FF2B5EF4-FFF2-40B4-BE49-F238E27FC236}">
                <a16:creationId xmlns:a16="http://schemas.microsoft.com/office/drawing/2014/main" id="{7A3B87B9-6BED-2A7F-DD1E-39E3732FBD50}"/>
              </a:ext>
            </a:extLst>
          </p:cNvPr>
          <p:cNvSpPr/>
          <p:nvPr/>
        </p:nvSpPr>
        <p:spPr>
          <a:xfrm>
            <a:off x="2635276" y="52909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6" name="Oval 165">
            <a:extLst>
              <a:ext uri="{FF2B5EF4-FFF2-40B4-BE49-F238E27FC236}">
                <a16:creationId xmlns:a16="http://schemas.microsoft.com/office/drawing/2014/main" id="{B2FFA4D4-1B7D-1FE0-3464-AFA3E164F5F3}"/>
              </a:ext>
            </a:extLst>
          </p:cNvPr>
          <p:cNvSpPr/>
          <p:nvPr/>
        </p:nvSpPr>
        <p:spPr>
          <a:xfrm>
            <a:off x="3115933" y="52909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7" name="Straight Arrow Connector 166">
            <a:extLst>
              <a:ext uri="{FF2B5EF4-FFF2-40B4-BE49-F238E27FC236}">
                <a16:creationId xmlns:a16="http://schemas.microsoft.com/office/drawing/2014/main" id="{21B6C80B-BDA7-CF62-3836-0780B2E72DED}"/>
              </a:ext>
            </a:extLst>
          </p:cNvPr>
          <p:cNvCxnSpPr>
            <a:cxnSpLocks/>
            <a:stCxn id="166" idx="4"/>
          </p:cNvCxnSpPr>
          <p:nvPr/>
        </p:nvCxnSpPr>
        <p:spPr>
          <a:xfrm>
            <a:off x="3282721" y="5632158"/>
            <a:ext cx="162457" cy="525585"/>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cxnSp>
        <p:nvCxnSpPr>
          <p:cNvPr id="169" name="Straight Arrow Connector 168">
            <a:extLst>
              <a:ext uri="{FF2B5EF4-FFF2-40B4-BE49-F238E27FC236}">
                <a16:creationId xmlns:a16="http://schemas.microsoft.com/office/drawing/2014/main" id="{1296C3DA-D83D-28AF-3EF9-C91651459C0E}"/>
              </a:ext>
            </a:extLst>
          </p:cNvPr>
          <p:cNvCxnSpPr>
            <a:cxnSpLocks/>
            <a:stCxn id="164" idx="5"/>
          </p:cNvCxnSpPr>
          <p:nvPr/>
        </p:nvCxnSpPr>
        <p:spPr>
          <a:xfrm>
            <a:off x="2920001" y="5582191"/>
            <a:ext cx="525177" cy="575552"/>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172" name="Oval 171">
            <a:extLst>
              <a:ext uri="{FF2B5EF4-FFF2-40B4-BE49-F238E27FC236}">
                <a16:creationId xmlns:a16="http://schemas.microsoft.com/office/drawing/2014/main" id="{04D92D9D-AC02-EFA2-DAEB-B3FA770CEEBF}"/>
              </a:ext>
            </a:extLst>
          </p:cNvPr>
          <p:cNvSpPr/>
          <p:nvPr/>
        </p:nvSpPr>
        <p:spPr>
          <a:xfrm>
            <a:off x="3570464" y="52909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3" name="Oval 172">
            <a:extLst>
              <a:ext uri="{FF2B5EF4-FFF2-40B4-BE49-F238E27FC236}">
                <a16:creationId xmlns:a16="http://schemas.microsoft.com/office/drawing/2014/main" id="{7AAAB9B2-6AE8-2D99-92B0-6A0CF36BA236}"/>
              </a:ext>
            </a:extLst>
          </p:cNvPr>
          <p:cNvSpPr/>
          <p:nvPr/>
        </p:nvSpPr>
        <p:spPr>
          <a:xfrm>
            <a:off x="4077247" y="52909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74" name="Straight Arrow Connector 173">
            <a:extLst>
              <a:ext uri="{FF2B5EF4-FFF2-40B4-BE49-F238E27FC236}">
                <a16:creationId xmlns:a16="http://schemas.microsoft.com/office/drawing/2014/main" id="{B82F305A-4ECD-7857-8F8B-38DB3BA330A6}"/>
              </a:ext>
            </a:extLst>
          </p:cNvPr>
          <p:cNvCxnSpPr>
            <a:cxnSpLocks/>
            <a:stCxn id="173" idx="4"/>
          </p:cNvCxnSpPr>
          <p:nvPr/>
        </p:nvCxnSpPr>
        <p:spPr>
          <a:xfrm flipH="1">
            <a:off x="4195081" y="5632158"/>
            <a:ext cx="48954" cy="475618"/>
          </a:xfrm>
          <a:prstGeom prst="straightConnector1">
            <a:avLst/>
          </a:prstGeom>
          <a:ln w="57150">
            <a:solidFill>
              <a:srgbClr val="00B0F0"/>
            </a:solidFill>
            <a:prstDash val="solid"/>
            <a:tailEnd type="stealth" w="med" len="med"/>
          </a:ln>
        </p:spPr>
        <p:style>
          <a:lnRef idx="1">
            <a:schemeClr val="dk1"/>
          </a:lnRef>
          <a:fillRef idx="0">
            <a:schemeClr val="dk1"/>
          </a:fillRef>
          <a:effectRef idx="0">
            <a:schemeClr val="dk1"/>
          </a:effectRef>
          <a:fontRef idx="minor">
            <a:schemeClr val="tx1"/>
          </a:fontRef>
        </p:style>
      </p:cxnSp>
      <p:cxnSp>
        <p:nvCxnSpPr>
          <p:cNvPr id="175" name="Straight Arrow Connector 174">
            <a:extLst>
              <a:ext uri="{FF2B5EF4-FFF2-40B4-BE49-F238E27FC236}">
                <a16:creationId xmlns:a16="http://schemas.microsoft.com/office/drawing/2014/main" id="{7FF1FE36-AF95-B6EC-15C6-2A99D5E679D8}"/>
              </a:ext>
            </a:extLst>
          </p:cNvPr>
          <p:cNvCxnSpPr>
            <a:cxnSpLocks/>
            <a:stCxn id="172" idx="4"/>
          </p:cNvCxnSpPr>
          <p:nvPr/>
        </p:nvCxnSpPr>
        <p:spPr>
          <a:xfrm>
            <a:off x="3737252" y="5632158"/>
            <a:ext cx="457829" cy="47561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
        <p:nvSpPr>
          <p:cNvPr id="176" name="Oval 175">
            <a:extLst>
              <a:ext uri="{FF2B5EF4-FFF2-40B4-BE49-F238E27FC236}">
                <a16:creationId xmlns:a16="http://schemas.microsoft.com/office/drawing/2014/main" id="{02814EC1-9D1B-8D74-9AEC-34DDE64E431F}"/>
              </a:ext>
            </a:extLst>
          </p:cNvPr>
          <p:cNvSpPr/>
          <p:nvPr/>
        </p:nvSpPr>
        <p:spPr>
          <a:xfrm>
            <a:off x="4557904" y="5290964"/>
            <a:ext cx="333576" cy="341194"/>
          </a:xfrm>
          <a:prstGeom prst="ellipse">
            <a:avLst/>
          </a:prstGeom>
          <a:noFill/>
          <a:ln w="57150">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77" name="Straight Arrow Connector 176">
            <a:extLst>
              <a:ext uri="{FF2B5EF4-FFF2-40B4-BE49-F238E27FC236}">
                <a16:creationId xmlns:a16="http://schemas.microsoft.com/office/drawing/2014/main" id="{556039BB-2D7C-A45A-6886-02902DC1BD53}"/>
              </a:ext>
            </a:extLst>
          </p:cNvPr>
          <p:cNvCxnSpPr>
            <a:cxnSpLocks/>
            <a:stCxn id="176" idx="4"/>
          </p:cNvCxnSpPr>
          <p:nvPr/>
        </p:nvCxnSpPr>
        <p:spPr>
          <a:xfrm flipH="1">
            <a:off x="4698257" y="5632158"/>
            <a:ext cx="26435" cy="475618"/>
          </a:xfrm>
          <a:prstGeom prst="straightConnector1">
            <a:avLst/>
          </a:prstGeom>
          <a:ln w="57150">
            <a:solidFill>
              <a:srgbClr val="00B0F0"/>
            </a:solidFill>
            <a:tailEnd type="stealth"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231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4"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80">
                                          <p:stCondLst>
                                            <p:cond delay="0"/>
                                          </p:stCondLst>
                                        </p:cTn>
                                        <p:tgtEl>
                                          <p:spTgt spid="43"/>
                                        </p:tgtEl>
                                      </p:cBhvr>
                                    </p:animEffect>
                                    <p:anim calcmode="lin" valueType="num">
                                      <p:cBhvr>
                                        <p:cTn id="8"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13" dur="26">
                                          <p:stCondLst>
                                            <p:cond delay="650"/>
                                          </p:stCondLst>
                                        </p:cTn>
                                        <p:tgtEl>
                                          <p:spTgt spid="43"/>
                                        </p:tgtEl>
                                      </p:cBhvr>
                                      <p:to x="100000" y="60000"/>
                                    </p:animScale>
                                    <p:animScale>
                                      <p:cBhvr>
                                        <p:cTn id="14" dur="166" decel="50000">
                                          <p:stCondLst>
                                            <p:cond delay="676"/>
                                          </p:stCondLst>
                                        </p:cTn>
                                        <p:tgtEl>
                                          <p:spTgt spid="43"/>
                                        </p:tgtEl>
                                      </p:cBhvr>
                                      <p:to x="100000" y="100000"/>
                                    </p:animScale>
                                    <p:animScale>
                                      <p:cBhvr>
                                        <p:cTn id="15" dur="26">
                                          <p:stCondLst>
                                            <p:cond delay="1312"/>
                                          </p:stCondLst>
                                        </p:cTn>
                                        <p:tgtEl>
                                          <p:spTgt spid="43"/>
                                        </p:tgtEl>
                                      </p:cBhvr>
                                      <p:to x="100000" y="80000"/>
                                    </p:animScale>
                                    <p:animScale>
                                      <p:cBhvr>
                                        <p:cTn id="16" dur="166" decel="50000">
                                          <p:stCondLst>
                                            <p:cond delay="1338"/>
                                          </p:stCondLst>
                                        </p:cTn>
                                        <p:tgtEl>
                                          <p:spTgt spid="43"/>
                                        </p:tgtEl>
                                      </p:cBhvr>
                                      <p:to x="100000" y="100000"/>
                                    </p:animScale>
                                    <p:animScale>
                                      <p:cBhvr>
                                        <p:cTn id="17" dur="26">
                                          <p:stCondLst>
                                            <p:cond delay="1642"/>
                                          </p:stCondLst>
                                        </p:cTn>
                                        <p:tgtEl>
                                          <p:spTgt spid="43"/>
                                        </p:tgtEl>
                                      </p:cBhvr>
                                      <p:to x="100000" y="90000"/>
                                    </p:animScale>
                                    <p:animScale>
                                      <p:cBhvr>
                                        <p:cTn id="18" dur="166" decel="50000">
                                          <p:stCondLst>
                                            <p:cond delay="1668"/>
                                          </p:stCondLst>
                                        </p:cTn>
                                        <p:tgtEl>
                                          <p:spTgt spid="43"/>
                                        </p:tgtEl>
                                      </p:cBhvr>
                                      <p:to x="100000" y="100000"/>
                                    </p:animScale>
                                    <p:animScale>
                                      <p:cBhvr>
                                        <p:cTn id="19" dur="26">
                                          <p:stCondLst>
                                            <p:cond delay="1808"/>
                                          </p:stCondLst>
                                        </p:cTn>
                                        <p:tgtEl>
                                          <p:spTgt spid="43"/>
                                        </p:tgtEl>
                                      </p:cBhvr>
                                      <p:to x="100000" y="95000"/>
                                    </p:animScale>
                                    <p:animScale>
                                      <p:cBhvr>
                                        <p:cTn id="20" dur="166" decel="50000">
                                          <p:stCondLst>
                                            <p:cond delay="1834"/>
                                          </p:stCondLst>
                                        </p:cTn>
                                        <p:tgtEl>
                                          <p:spTgt spid="43"/>
                                        </p:tgtEl>
                                      </p:cBhvr>
                                      <p:to x="100000" y="100000"/>
                                    </p:animScale>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childTnLst>
                                </p:cTn>
                              </p:par>
                            </p:childTnLst>
                          </p:cTn>
                        </p:par>
                        <p:par>
                          <p:cTn id="24" fill="hold">
                            <p:stCondLst>
                              <p:cond delay="2000"/>
                            </p:stCondLst>
                            <p:childTnLst>
                              <p:par>
                                <p:cTn id="25" presetID="0" presetClass="path" presetSubtype="0" accel="50000" decel="50000" fill="hold" grpId="0" nodeType="afterEffect">
                                  <p:stCondLst>
                                    <p:cond delay="0"/>
                                  </p:stCondLst>
                                  <p:childTnLst>
                                    <p:animMotion origin="layout" path="M 3.87565E-6 2.66081E-6 L 0.06186 0.10251 " pathEditMode="relative" rAng="0" ptsTypes="AA">
                                      <p:cBhvr>
                                        <p:cTn id="26" dur="1000" fill="hold"/>
                                        <p:tgtEl>
                                          <p:spTgt spid="43"/>
                                        </p:tgtEl>
                                        <p:attrNameLst>
                                          <p:attrName>ppt_x</p:attrName>
                                          <p:attrName>ppt_y</p:attrName>
                                        </p:attrNameLst>
                                      </p:cBhvr>
                                      <p:rCtr x="3093" y="5126"/>
                                    </p:animMotion>
                                  </p:childTnLst>
                                </p:cTn>
                              </p:par>
                            </p:childTnLst>
                          </p:cTn>
                        </p:par>
                        <p:par>
                          <p:cTn id="27" fill="hold">
                            <p:stCondLst>
                              <p:cond delay="3000"/>
                            </p:stCondLst>
                            <p:childTnLst>
                              <p:par>
                                <p:cTn id="28" presetID="1"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par>
                          <p:cTn id="30" fill="hold">
                            <p:stCondLst>
                              <p:cond delay="3000"/>
                            </p:stCondLst>
                            <p:childTnLst>
                              <p:par>
                                <p:cTn id="31" presetID="0" presetClass="path" presetSubtype="0" accel="50000" decel="50000" fill="hold" grpId="1" nodeType="afterEffect">
                                  <p:stCondLst>
                                    <p:cond delay="0"/>
                                  </p:stCondLst>
                                  <p:childTnLst>
                                    <p:animMotion origin="layout" path="M 0.06186 0.10251 L 0.15764 0.17868 " pathEditMode="relative" rAng="0" ptsTypes="AA">
                                      <p:cBhvr>
                                        <p:cTn id="32" dur="1000" fill="hold"/>
                                        <p:tgtEl>
                                          <p:spTgt spid="43"/>
                                        </p:tgtEl>
                                        <p:attrNameLst>
                                          <p:attrName>ppt_x</p:attrName>
                                          <p:attrName>ppt_y</p:attrName>
                                        </p:attrNameLst>
                                      </p:cBhvr>
                                      <p:rCtr x="4781" y="3798"/>
                                    </p:animMotion>
                                  </p:childTnLst>
                                </p:cTn>
                              </p:par>
                            </p:childTnLst>
                          </p:cTn>
                        </p:par>
                        <p:par>
                          <p:cTn id="33" fill="hold">
                            <p:stCondLst>
                              <p:cond delay="4000"/>
                            </p:stCondLst>
                            <p:childTnLst>
                              <p:par>
                                <p:cTn id="34" presetID="1" presetClass="entr" presetSubtype="0"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childTnLst>
                          </p:cTn>
                        </p:par>
                        <p:par>
                          <p:cTn id="36" fill="hold">
                            <p:stCondLst>
                              <p:cond delay="4000"/>
                            </p:stCondLst>
                            <p:childTnLst>
                              <p:par>
                                <p:cTn id="37" presetID="0" presetClass="path" presetSubtype="0" accel="50000" decel="50000" fill="hold" grpId="2" nodeType="afterEffect">
                                  <p:stCondLst>
                                    <p:cond delay="0"/>
                                  </p:stCondLst>
                                  <p:childTnLst>
                                    <p:animMotion origin="layout" path="M 0.15764 0.17868 L 0.21256 0.25526 " pathEditMode="relative" rAng="0" ptsTypes="AA">
                                      <p:cBhvr>
                                        <p:cTn id="38" dur="1000" fill="hold"/>
                                        <p:tgtEl>
                                          <p:spTgt spid="43"/>
                                        </p:tgtEl>
                                        <p:attrNameLst>
                                          <p:attrName>ppt_x</p:attrName>
                                          <p:attrName>ppt_y</p:attrName>
                                        </p:attrNameLst>
                                      </p:cBhvr>
                                      <p:rCtr x="2746" y="3819"/>
                                    </p:animMotion>
                                  </p:childTnLst>
                                </p:cTn>
                              </p:par>
                            </p:childTnLst>
                          </p:cTn>
                        </p:par>
                        <p:par>
                          <p:cTn id="39" fill="hold">
                            <p:stCondLst>
                              <p:cond delay="5000"/>
                            </p:stCondLst>
                            <p:childTnLst>
                              <p:par>
                                <p:cTn id="40" presetID="1" presetClass="entr" presetSubtype="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childTnLst>
                                </p:cTn>
                              </p:par>
                            </p:childTnLst>
                          </p:cTn>
                        </p:par>
                        <p:par>
                          <p:cTn id="42" fill="hold">
                            <p:stCondLst>
                              <p:cond delay="5000"/>
                            </p:stCondLst>
                            <p:childTnLst>
                              <p:par>
                                <p:cTn id="43" presetID="0" presetClass="path" presetSubtype="0" accel="50000" decel="50000" fill="hold" grpId="3" nodeType="afterEffect">
                                  <p:stCondLst>
                                    <p:cond delay="0"/>
                                  </p:stCondLst>
                                  <p:childTnLst>
                                    <p:animMotion origin="layout" path="M 0.21256 0.25526 L 0.23433 0.36083 " pathEditMode="relative" rAng="0" ptsTypes="AA">
                                      <p:cBhvr>
                                        <p:cTn id="44" dur="1000" fill="hold"/>
                                        <p:tgtEl>
                                          <p:spTgt spid="43"/>
                                        </p:tgtEl>
                                        <p:attrNameLst>
                                          <p:attrName>ppt_x</p:attrName>
                                          <p:attrName>ppt_y</p:attrName>
                                        </p:attrNameLst>
                                      </p:cBhvr>
                                      <p:rCtr x="1089" y="5269"/>
                                    </p:animMotion>
                                  </p:childTnLst>
                                </p:cTn>
                              </p:par>
                            </p:childTnLst>
                          </p:cTn>
                        </p:par>
                        <p:par>
                          <p:cTn id="45" fill="hold">
                            <p:stCondLst>
                              <p:cond delay="6000"/>
                            </p:stCondLst>
                            <p:childTnLst>
                              <p:par>
                                <p:cTn id="46" presetID="1" presetClass="entr" presetSubtype="0"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childTnLst>
                                </p:cTn>
                              </p:par>
                            </p:childTnLst>
                          </p:cTn>
                        </p:par>
                        <p:par>
                          <p:cTn id="48" fill="hold">
                            <p:stCondLst>
                              <p:cond delay="6000"/>
                            </p:stCondLst>
                            <p:childTnLst>
                              <p:par>
                                <p:cTn id="49" presetID="0" presetClass="path" presetSubtype="0" accel="50000" decel="50000" fill="hold" grpId="6" nodeType="afterEffect">
                                  <p:stCondLst>
                                    <p:cond delay="0"/>
                                  </p:stCondLst>
                                  <p:childTnLst>
                                    <p:animMotion origin="layout" path="M 0.23434 0.36083 L 0.17532 0.43271 " pathEditMode="relative" rAng="0" ptsTypes="AA">
                                      <p:cBhvr>
                                        <p:cTn id="50" dur="1000" fill="hold"/>
                                        <p:tgtEl>
                                          <p:spTgt spid="43"/>
                                        </p:tgtEl>
                                        <p:attrNameLst>
                                          <p:attrName>ppt_x</p:attrName>
                                          <p:attrName>ppt_y</p:attrName>
                                        </p:attrNameLst>
                                      </p:cBhvr>
                                      <p:rCtr x="-3330" y="3431"/>
                                    </p:animMotion>
                                  </p:childTnLst>
                                </p:cTn>
                              </p:par>
                            </p:childTnLst>
                          </p:cTn>
                        </p:par>
                        <p:par>
                          <p:cTn id="51" fill="hold">
                            <p:stCondLst>
                              <p:cond delay="7000"/>
                            </p:stCondLst>
                            <p:childTnLst>
                              <p:par>
                                <p:cTn id="52" presetID="1"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childTnLst>
                                </p:cTn>
                              </p:par>
                            </p:childTnLst>
                          </p:cTn>
                        </p:par>
                        <p:par>
                          <p:cTn id="54" fill="hold">
                            <p:stCondLst>
                              <p:cond delay="7000"/>
                            </p:stCondLst>
                            <p:childTnLst>
                              <p:par>
                                <p:cTn id="55" presetID="0" presetClass="path" presetSubtype="0" accel="50000" decel="50000" fill="hold" grpId="7" nodeType="afterEffect">
                                  <p:stCondLst>
                                    <p:cond delay="0"/>
                                  </p:stCondLst>
                                  <p:childTnLst>
                                    <p:animMotion origin="layout" path="M 0.17532 0.43271 L 0.14202 0.49704 " pathEditMode="relative" rAng="0" ptsTypes="AA">
                                      <p:cBhvr>
                                        <p:cTn id="56" dur="1000" fill="hold"/>
                                        <p:tgtEl>
                                          <p:spTgt spid="43"/>
                                        </p:tgtEl>
                                        <p:attrNameLst>
                                          <p:attrName>ppt_x</p:attrName>
                                          <p:attrName>ppt_y</p:attrName>
                                        </p:attrNameLst>
                                      </p:cBhvr>
                                      <p:rCtr x="-1657" y="3043"/>
                                    </p:animMotion>
                                  </p:childTnLst>
                                </p:cTn>
                              </p:par>
                            </p:childTnLst>
                          </p:cTn>
                        </p:par>
                        <p:par>
                          <p:cTn id="57" fill="hold">
                            <p:stCondLst>
                              <p:cond delay="8000"/>
                            </p:stCondLst>
                            <p:childTnLst>
                              <p:par>
                                <p:cTn id="58" presetID="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nodeType="clickEffect">
                                  <p:stCondLst>
                                    <p:cond delay="0"/>
                                  </p:stCondLst>
                                  <p:childTnLst>
                                    <p:set>
                                      <p:cBhvr>
                                        <p:cTn id="63" dur="1" fill="hold">
                                          <p:stCondLst>
                                            <p:cond delay="0"/>
                                          </p:stCondLst>
                                        </p:cTn>
                                        <p:tgtEl>
                                          <p:spTgt spid="34"/>
                                        </p:tgtEl>
                                        <p:attrNameLst>
                                          <p:attrName>style.visibility</p:attrName>
                                        </p:attrNameLst>
                                      </p:cBhvr>
                                      <p:to>
                                        <p:strVal val="hidden"/>
                                      </p:to>
                                    </p:set>
                                  </p:childTnLst>
                                </p:cTn>
                              </p:par>
                              <p:par>
                                <p:cTn id="64" presetID="1" presetClass="exit" presetSubtype="0" fill="hold" nodeType="withEffect">
                                  <p:stCondLst>
                                    <p:cond delay="0"/>
                                  </p:stCondLst>
                                  <p:childTnLst>
                                    <p:set>
                                      <p:cBhvr>
                                        <p:cTn id="65" dur="1" fill="hold">
                                          <p:stCondLst>
                                            <p:cond delay="0"/>
                                          </p:stCondLst>
                                        </p:cTn>
                                        <p:tgtEl>
                                          <p:spTgt spid="35"/>
                                        </p:tgtEl>
                                        <p:attrNameLst>
                                          <p:attrName>style.visibility</p:attrName>
                                        </p:attrNameLst>
                                      </p:cBhvr>
                                      <p:to>
                                        <p:strVal val="hidden"/>
                                      </p:to>
                                    </p:set>
                                  </p:childTnLst>
                                </p:cTn>
                              </p:par>
                              <p:par>
                                <p:cTn id="66" presetID="1" presetClass="exit" presetSubtype="0" fill="hold" nodeType="withEffect">
                                  <p:stCondLst>
                                    <p:cond delay="0"/>
                                  </p:stCondLst>
                                  <p:childTnLst>
                                    <p:set>
                                      <p:cBhvr>
                                        <p:cTn id="67" dur="1" fill="hold">
                                          <p:stCondLst>
                                            <p:cond delay="0"/>
                                          </p:stCondLst>
                                        </p:cTn>
                                        <p:tgtEl>
                                          <p:spTgt spid="38"/>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39"/>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42"/>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3"/>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8"/>
                                        </p:tgtEl>
                                        <p:attrNameLst>
                                          <p:attrName>style.visibility</p:attrName>
                                        </p:attrNameLst>
                                      </p:cBhvr>
                                      <p:to>
                                        <p:strVal val="hidden"/>
                                      </p:to>
                                    </p:set>
                                  </p:childTnLst>
                                </p:cTn>
                              </p:par>
                              <p:par>
                                <p:cTn id="76" presetID="1" presetClass="exit" presetSubtype="0" fill="hold" grpId="5" nodeType="withEffect">
                                  <p:stCondLst>
                                    <p:cond delay="0"/>
                                  </p:stCondLst>
                                  <p:childTnLst>
                                    <p:set>
                                      <p:cBhvr>
                                        <p:cTn id="77" dur="1" fill="hold">
                                          <p:stCondLst>
                                            <p:cond delay="0"/>
                                          </p:stCondLst>
                                        </p:cTn>
                                        <p:tgtEl>
                                          <p:spTgt spid="43"/>
                                        </p:tgtEl>
                                        <p:attrNameLst>
                                          <p:attrName>style.visibility</p:attrName>
                                        </p:attrNameLst>
                                      </p:cBhvr>
                                      <p:to>
                                        <p:strVal val="hidden"/>
                                      </p:to>
                                    </p:set>
                                  </p:childTnLst>
                                </p:cTn>
                              </p:par>
                            </p:childTnLst>
                          </p:cTn>
                        </p:par>
                        <p:par>
                          <p:cTn id="78" fill="hold">
                            <p:stCondLst>
                              <p:cond delay="0"/>
                            </p:stCondLst>
                            <p:childTnLst>
                              <p:par>
                                <p:cTn id="79" presetID="21" presetClass="entr" presetSubtype="1"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heel(1)">
                                      <p:cBhvr>
                                        <p:cTn id="81" dur="1000"/>
                                        <p:tgtEl>
                                          <p:spTgt spid="60"/>
                                        </p:tgtEl>
                                      </p:cBhvr>
                                    </p:animEffect>
                                  </p:childTnLst>
                                </p:cTn>
                              </p:par>
                            </p:childTnLst>
                          </p:cTn>
                        </p:par>
                        <p:par>
                          <p:cTn id="82" fill="hold">
                            <p:stCondLst>
                              <p:cond delay="1000"/>
                            </p:stCondLst>
                            <p:childTnLst>
                              <p:par>
                                <p:cTn id="83" presetID="1" presetClass="entr" presetSubtype="0" fill="hold" grpId="0" nodeType="afterEffect">
                                  <p:stCondLst>
                                    <p:cond delay="0"/>
                                  </p:stCondLst>
                                  <p:childTnLst>
                                    <p:set>
                                      <p:cBhvr>
                                        <p:cTn id="84" dur="1" fill="hold">
                                          <p:stCondLst>
                                            <p:cond delay="0"/>
                                          </p:stCondLst>
                                        </p:cTn>
                                        <p:tgtEl>
                                          <p:spTgt spid="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1000"/>
                                        <p:tgtEl>
                                          <p:spTgt spid="18"/>
                                        </p:tgtEl>
                                      </p:cBhvr>
                                    </p:animEffect>
                                    <p:anim calcmode="lin" valueType="num">
                                      <p:cBhvr>
                                        <p:cTn id="90" dur="1000" fill="hold"/>
                                        <p:tgtEl>
                                          <p:spTgt spid="18"/>
                                        </p:tgtEl>
                                        <p:attrNameLst>
                                          <p:attrName>ppt_x</p:attrName>
                                        </p:attrNameLst>
                                      </p:cBhvr>
                                      <p:tavLst>
                                        <p:tav tm="0">
                                          <p:val>
                                            <p:strVal val="#ppt_x"/>
                                          </p:val>
                                        </p:tav>
                                        <p:tav tm="100000">
                                          <p:val>
                                            <p:strVal val="#ppt_x"/>
                                          </p:val>
                                        </p:tav>
                                      </p:tavLst>
                                    </p:anim>
                                    <p:anim calcmode="lin" valueType="num">
                                      <p:cBhvr>
                                        <p:cTn id="9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191"/>
                                        </p:tgtEl>
                                        <p:attrNameLst>
                                          <p:attrName>style.visibility</p:attrName>
                                        </p:attrNameLst>
                                      </p:cBhvr>
                                      <p:to>
                                        <p:strVal val="visible"/>
                                      </p:to>
                                    </p:set>
                                    <p:animEffect transition="in" filter="wipe(down)">
                                      <p:cBhvr>
                                        <p:cTn id="96" dur="500"/>
                                        <p:tgtEl>
                                          <p:spTgt spid="191"/>
                                        </p:tgtEl>
                                      </p:cBhvr>
                                    </p:animEffect>
                                  </p:childTnLst>
                                </p:cTn>
                              </p:par>
                              <p:par>
                                <p:cTn id="97" presetID="22" presetClass="entr" presetSubtype="4" fill="hold" nodeType="withEffect">
                                  <p:stCondLst>
                                    <p:cond delay="0"/>
                                  </p:stCondLst>
                                  <p:childTnLst>
                                    <p:set>
                                      <p:cBhvr>
                                        <p:cTn id="98" dur="1" fill="hold">
                                          <p:stCondLst>
                                            <p:cond delay="0"/>
                                          </p:stCondLst>
                                        </p:cTn>
                                        <p:tgtEl>
                                          <p:spTgt spid="190"/>
                                        </p:tgtEl>
                                        <p:attrNameLst>
                                          <p:attrName>style.visibility</p:attrName>
                                        </p:attrNameLst>
                                      </p:cBhvr>
                                      <p:to>
                                        <p:strVal val="visible"/>
                                      </p:to>
                                    </p:set>
                                    <p:animEffect transition="in" filter="wipe(down)">
                                      <p:cBhvr>
                                        <p:cTn id="99" dur="500"/>
                                        <p:tgtEl>
                                          <p:spTgt spid="190"/>
                                        </p:tgtEl>
                                      </p:cBhvr>
                                    </p:animEffect>
                                  </p:childTnLst>
                                </p:cTn>
                              </p:par>
                            </p:childTnLst>
                          </p:cTn>
                        </p:par>
                        <p:par>
                          <p:cTn id="100" fill="hold">
                            <p:stCondLst>
                              <p:cond delay="500"/>
                            </p:stCondLst>
                            <p:childTnLst>
                              <p:par>
                                <p:cTn id="101" presetID="21" presetClass="entr" presetSubtype="1" fill="hold" grpId="0" nodeType="afterEffect">
                                  <p:stCondLst>
                                    <p:cond delay="0"/>
                                  </p:stCondLst>
                                  <p:childTnLst>
                                    <p:set>
                                      <p:cBhvr>
                                        <p:cTn id="102" dur="1" fill="hold">
                                          <p:stCondLst>
                                            <p:cond delay="0"/>
                                          </p:stCondLst>
                                        </p:cTn>
                                        <p:tgtEl>
                                          <p:spTgt spid="194"/>
                                        </p:tgtEl>
                                        <p:attrNameLst>
                                          <p:attrName>style.visibility</p:attrName>
                                        </p:attrNameLst>
                                      </p:cBhvr>
                                      <p:to>
                                        <p:strVal val="visible"/>
                                      </p:to>
                                    </p:set>
                                    <p:animEffect transition="in" filter="wheel(1)">
                                      <p:cBhvr>
                                        <p:cTn id="103" dur="1000"/>
                                        <p:tgtEl>
                                          <p:spTgt spid="194"/>
                                        </p:tgtEl>
                                      </p:cBhvr>
                                    </p:animEffect>
                                  </p:childTnLst>
                                </p:cTn>
                              </p:par>
                              <p:par>
                                <p:cTn id="104" presetID="21" presetClass="entr" presetSubtype="1" fill="hold" grpId="0" nodeType="withEffect">
                                  <p:stCondLst>
                                    <p:cond delay="0"/>
                                  </p:stCondLst>
                                  <p:childTnLst>
                                    <p:set>
                                      <p:cBhvr>
                                        <p:cTn id="105" dur="1" fill="hold">
                                          <p:stCondLst>
                                            <p:cond delay="0"/>
                                          </p:stCondLst>
                                        </p:cTn>
                                        <p:tgtEl>
                                          <p:spTgt spid="197"/>
                                        </p:tgtEl>
                                        <p:attrNameLst>
                                          <p:attrName>style.visibility</p:attrName>
                                        </p:attrNameLst>
                                      </p:cBhvr>
                                      <p:to>
                                        <p:strVal val="visible"/>
                                      </p:to>
                                    </p:set>
                                    <p:animEffect transition="in" filter="wheel(1)">
                                      <p:cBhvr>
                                        <p:cTn id="106" dur="1000"/>
                                        <p:tgtEl>
                                          <p:spTgt spid="197"/>
                                        </p:tgtEl>
                                      </p:cBhvr>
                                    </p:animEffect>
                                  </p:childTnLst>
                                </p:cTn>
                              </p:par>
                            </p:childTnLst>
                          </p:cTn>
                        </p:par>
                        <p:par>
                          <p:cTn id="107" fill="hold">
                            <p:stCondLst>
                              <p:cond delay="1500"/>
                            </p:stCondLst>
                            <p:childTnLst>
                              <p:par>
                                <p:cTn id="108" presetID="22" presetClass="entr" presetSubtype="4" fill="hold" nodeType="afterEffect">
                                  <p:stCondLst>
                                    <p:cond delay="0"/>
                                  </p:stCondLst>
                                  <p:childTnLst>
                                    <p:set>
                                      <p:cBhvr>
                                        <p:cTn id="109" dur="1" fill="hold">
                                          <p:stCondLst>
                                            <p:cond delay="0"/>
                                          </p:stCondLst>
                                        </p:cTn>
                                        <p:tgtEl>
                                          <p:spTgt spid="201"/>
                                        </p:tgtEl>
                                        <p:attrNameLst>
                                          <p:attrName>style.visibility</p:attrName>
                                        </p:attrNameLst>
                                      </p:cBhvr>
                                      <p:to>
                                        <p:strVal val="visible"/>
                                      </p:to>
                                    </p:set>
                                    <p:animEffect transition="in" filter="wipe(down)">
                                      <p:cBhvr>
                                        <p:cTn id="110" dur="500"/>
                                        <p:tgtEl>
                                          <p:spTgt spid="201"/>
                                        </p:tgtEl>
                                      </p:cBhvr>
                                    </p:animEffect>
                                  </p:childTnLst>
                                </p:cTn>
                              </p:par>
                              <p:par>
                                <p:cTn id="111" presetID="22" presetClass="entr" presetSubtype="4" fill="hold" nodeType="withEffect">
                                  <p:stCondLst>
                                    <p:cond delay="0"/>
                                  </p:stCondLst>
                                  <p:childTnLst>
                                    <p:set>
                                      <p:cBhvr>
                                        <p:cTn id="112" dur="1" fill="hold">
                                          <p:stCondLst>
                                            <p:cond delay="0"/>
                                          </p:stCondLst>
                                        </p:cTn>
                                        <p:tgtEl>
                                          <p:spTgt spid="200"/>
                                        </p:tgtEl>
                                        <p:attrNameLst>
                                          <p:attrName>style.visibility</p:attrName>
                                        </p:attrNameLst>
                                      </p:cBhvr>
                                      <p:to>
                                        <p:strVal val="visible"/>
                                      </p:to>
                                    </p:set>
                                    <p:animEffect transition="in" filter="wipe(down)">
                                      <p:cBhvr>
                                        <p:cTn id="113" dur="500"/>
                                        <p:tgtEl>
                                          <p:spTgt spid="200"/>
                                        </p:tgtEl>
                                      </p:cBhvr>
                                    </p:animEffect>
                                  </p:childTnLst>
                                </p:cTn>
                              </p:par>
                              <p:par>
                                <p:cTn id="114" presetID="22" presetClass="entr" presetSubtype="4" fill="hold" nodeType="withEffect">
                                  <p:stCondLst>
                                    <p:cond delay="0"/>
                                  </p:stCondLst>
                                  <p:childTnLst>
                                    <p:set>
                                      <p:cBhvr>
                                        <p:cTn id="115" dur="1" fill="hold">
                                          <p:stCondLst>
                                            <p:cond delay="0"/>
                                          </p:stCondLst>
                                        </p:cTn>
                                        <p:tgtEl>
                                          <p:spTgt spid="199"/>
                                        </p:tgtEl>
                                        <p:attrNameLst>
                                          <p:attrName>style.visibility</p:attrName>
                                        </p:attrNameLst>
                                      </p:cBhvr>
                                      <p:to>
                                        <p:strVal val="visible"/>
                                      </p:to>
                                    </p:set>
                                    <p:animEffect transition="in" filter="wipe(down)">
                                      <p:cBhvr>
                                        <p:cTn id="116" dur="500"/>
                                        <p:tgtEl>
                                          <p:spTgt spid="199"/>
                                        </p:tgtEl>
                                      </p:cBhvr>
                                    </p:animEffect>
                                  </p:childTnLst>
                                </p:cTn>
                              </p:par>
                              <p:par>
                                <p:cTn id="117" presetID="22" presetClass="entr" presetSubtype="4" fill="hold" nodeType="withEffect">
                                  <p:stCondLst>
                                    <p:cond delay="0"/>
                                  </p:stCondLst>
                                  <p:childTnLst>
                                    <p:set>
                                      <p:cBhvr>
                                        <p:cTn id="118" dur="1" fill="hold">
                                          <p:stCondLst>
                                            <p:cond delay="0"/>
                                          </p:stCondLst>
                                        </p:cTn>
                                        <p:tgtEl>
                                          <p:spTgt spid="198"/>
                                        </p:tgtEl>
                                        <p:attrNameLst>
                                          <p:attrName>style.visibility</p:attrName>
                                        </p:attrNameLst>
                                      </p:cBhvr>
                                      <p:to>
                                        <p:strVal val="visible"/>
                                      </p:to>
                                    </p:set>
                                    <p:animEffect transition="in" filter="wipe(down)">
                                      <p:cBhvr>
                                        <p:cTn id="119" dur="500"/>
                                        <p:tgtEl>
                                          <p:spTgt spid="198"/>
                                        </p:tgtEl>
                                      </p:cBhvr>
                                    </p:animEffect>
                                  </p:childTnLst>
                                </p:cTn>
                              </p:par>
                            </p:childTnLst>
                          </p:cTn>
                        </p:par>
                        <p:par>
                          <p:cTn id="120" fill="hold">
                            <p:stCondLst>
                              <p:cond delay="2000"/>
                            </p:stCondLst>
                            <p:childTnLst>
                              <p:par>
                                <p:cTn id="121" presetID="21" presetClass="entr" presetSubtype="1" fill="hold" grpId="0" nodeType="afterEffect">
                                  <p:stCondLst>
                                    <p:cond delay="0"/>
                                  </p:stCondLst>
                                  <p:childTnLst>
                                    <p:set>
                                      <p:cBhvr>
                                        <p:cTn id="122" dur="1" fill="hold">
                                          <p:stCondLst>
                                            <p:cond delay="0"/>
                                          </p:stCondLst>
                                        </p:cTn>
                                        <p:tgtEl>
                                          <p:spTgt spid="170"/>
                                        </p:tgtEl>
                                        <p:attrNameLst>
                                          <p:attrName>style.visibility</p:attrName>
                                        </p:attrNameLst>
                                      </p:cBhvr>
                                      <p:to>
                                        <p:strVal val="visible"/>
                                      </p:to>
                                    </p:set>
                                    <p:animEffect transition="in" filter="wheel(1)">
                                      <p:cBhvr>
                                        <p:cTn id="123" dur="1000"/>
                                        <p:tgtEl>
                                          <p:spTgt spid="170"/>
                                        </p:tgtEl>
                                      </p:cBhvr>
                                    </p:animEffect>
                                  </p:childTnLst>
                                </p:cTn>
                              </p:par>
                              <p:par>
                                <p:cTn id="124" presetID="21" presetClass="entr" presetSubtype="1" fill="hold" grpId="0" nodeType="withEffect">
                                  <p:stCondLst>
                                    <p:cond delay="0"/>
                                  </p:stCondLst>
                                  <p:childTnLst>
                                    <p:set>
                                      <p:cBhvr>
                                        <p:cTn id="125" dur="1" fill="hold">
                                          <p:stCondLst>
                                            <p:cond delay="0"/>
                                          </p:stCondLst>
                                        </p:cTn>
                                        <p:tgtEl>
                                          <p:spTgt spid="171"/>
                                        </p:tgtEl>
                                        <p:attrNameLst>
                                          <p:attrName>style.visibility</p:attrName>
                                        </p:attrNameLst>
                                      </p:cBhvr>
                                      <p:to>
                                        <p:strVal val="visible"/>
                                      </p:to>
                                    </p:set>
                                    <p:animEffect transition="in" filter="wheel(1)">
                                      <p:cBhvr>
                                        <p:cTn id="126" dur="1000"/>
                                        <p:tgtEl>
                                          <p:spTgt spid="171"/>
                                        </p:tgtEl>
                                      </p:cBhvr>
                                    </p:animEffect>
                                  </p:childTnLst>
                                </p:cTn>
                              </p:par>
                              <p:par>
                                <p:cTn id="127" presetID="21" presetClass="entr" presetSubtype="1" fill="hold" grpId="0" nodeType="withEffect">
                                  <p:stCondLst>
                                    <p:cond delay="0"/>
                                  </p:stCondLst>
                                  <p:childTnLst>
                                    <p:set>
                                      <p:cBhvr>
                                        <p:cTn id="128" dur="1" fill="hold">
                                          <p:stCondLst>
                                            <p:cond delay="0"/>
                                          </p:stCondLst>
                                        </p:cTn>
                                        <p:tgtEl>
                                          <p:spTgt spid="168"/>
                                        </p:tgtEl>
                                        <p:attrNameLst>
                                          <p:attrName>style.visibility</p:attrName>
                                        </p:attrNameLst>
                                      </p:cBhvr>
                                      <p:to>
                                        <p:strVal val="visible"/>
                                      </p:to>
                                    </p:set>
                                    <p:animEffect transition="in" filter="wheel(1)">
                                      <p:cBhvr>
                                        <p:cTn id="129" dur="1000"/>
                                        <p:tgtEl>
                                          <p:spTgt spid="168"/>
                                        </p:tgtEl>
                                      </p:cBhvr>
                                    </p:animEffec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4"/>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22" presetClass="entr" presetSubtype="4" fill="hold" nodeType="clickEffect">
                                  <p:stCondLst>
                                    <p:cond delay="0"/>
                                  </p:stCondLst>
                                  <p:childTnLst>
                                    <p:set>
                                      <p:cBhvr>
                                        <p:cTn id="137" dur="1" fill="hold">
                                          <p:stCondLst>
                                            <p:cond delay="0"/>
                                          </p:stCondLst>
                                        </p:cTn>
                                        <p:tgtEl>
                                          <p:spTgt spid="169"/>
                                        </p:tgtEl>
                                        <p:attrNameLst>
                                          <p:attrName>style.visibility</p:attrName>
                                        </p:attrNameLst>
                                      </p:cBhvr>
                                      <p:to>
                                        <p:strVal val="visible"/>
                                      </p:to>
                                    </p:set>
                                    <p:animEffect transition="in" filter="wipe(down)">
                                      <p:cBhvr>
                                        <p:cTn id="138" dur="500"/>
                                        <p:tgtEl>
                                          <p:spTgt spid="169"/>
                                        </p:tgtEl>
                                      </p:cBhvr>
                                    </p:animEffect>
                                  </p:childTnLst>
                                </p:cTn>
                              </p:par>
                              <p:par>
                                <p:cTn id="139" presetID="22" presetClass="entr" presetSubtype="4" fill="hold" nodeType="withEffect">
                                  <p:stCondLst>
                                    <p:cond delay="0"/>
                                  </p:stCondLst>
                                  <p:childTnLst>
                                    <p:set>
                                      <p:cBhvr>
                                        <p:cTn id="140" dur="1" fill="hold">
                                          <p:stCondLst>
                                            <p:cond delay="0"/>
                                          </p:stCondLst>
                                        </p:cTn>
                                        <p:tgtEl>
                                          <p:spTgt spid="167"/>
                                        </p:tgtEl>
                                        <p:attrNameLst>
                                          <p:attrName>style.visibility</p:attrName>
                                        </p:attrNameLst>
                                      </p:cBhvr>
                                      <p:to>
                                        <p:strVal val="visible"/>
                                      </p:to>
                                    </p:set>
                                    <p:animEffect transition="in" filter="wipe(down)">
                                      <p:cBhvr>
                                        <p:cTn id="141" dur="500"/>
                                        <p:tgtEl>
                                          <p:spTgt spid="167"/>
                                        </p:tgtEl>
                                      </p:cBhvr>
                                    </p:animEffect>
                                  </p:childTnLst>
                                </p:cTn>
                              </p:par>
                              <p:par>
                                <p:cTn id="142" presetID="22" presetClass="entr" presetSubtype="4" fill="hold" nodeType="withEffect">
                                  <p:stCondLst>
                                    <p:cond delay="0"/>
                                  </p:stCondLst>
                                  <p:childTnLst>
                                    <p:set>
                                      <p:cBhvr>
                                        <p:cTn id="143" dur="1" fill="hold">
                                          <p:stCondLst>
                                            <p:cond delay="0"/>
                                          </p:stCondLst>
                                        </p:cTn>
                                        <p:tgtEl>
                                          <p:spTgt spid="175"/>
                                        </p:tgtEl>
                                        <p:attrNameLst>
                                          <p:attrName>style.visibility</p:attrName>
                                        </p:attrNameLst>
                                      </p:cBhvr>
                                      <p:to>
                                        <p:strVal val="visible"/>
                                      </p:to>
                                    </p:set>
                                    <p:animEffect transition="in" filter="wipe(down)">
                                      <p:cBhvr>
                                        <p:cTn id="144" dur="500"/>
                                        <p:tgtEl>
                                          <p:spTgt spid="175"/>
                                        </p:tgtEl>
                                      </p:cBhvr>
                                    </p:animEffect>
                                  </p:childTnLst>
                                </p:cTn>
                              </p:par>
                              <p:par>
                                <p:cTn id="145" presetID="22" presetClass="entr" presetSubtype="4" fill="hold" nodeType="withEffect">
                                  <p:stCondLst>
                                    <p:cond delay="0"/>
                                  </p:stCondLst>
                                  <p:childTnLst>
                                    <p:set>
                                      <p:cBhvr>
                                        <p:cTn id="146" dur="1" fill="hold">
                                          <p:stCondLst>
                                            <p:cond delay="0"/>
                                          </p:stCondLst>
                                        </p:cTn>
                                        <p:tgtEl>
                                          <p:spTgt spid="174"/>
                                        </p:tgtEl>
                                        <p:attrNameLst>
                                          <p:attrName>style.visibility</p:attrName>
                                        </p:attrNameLst>
                                      </p:cBhvr>
                                      <p:to>
                                        <p:strVal val="visible"/>
                                      </p:to>
                                    </p:set>
                                    <p:animEffect transition="in" filter="wipe(down)">
                                      <p:cBhvr>
                                        <p:cTn id="147" dur="500"/>
                                        <p:tgtEl>
                                          <p:spTgt spid="174"/>
                                        </p:tgtEl>
                                      </p:cBhvr>
                                    </p:animEffect>
                                  </p:childTnLst>
                                </p:cTn>
                              </p:par>
                              <p:par>
                                <p:cTn id="148" presetID="22" presetClass="entr" presetSubtype="4" fill="hold" nodeType="withEffect">
                                  <p:stCondLst>
                                    <p:cond delay="0"/>
                                  </p:stCondLst>
                                  <p:childTnLst>
                                    <p:set>
                                      <p:cBhvr>
                                        <p:cTn id="149" dur="1" fill="hold">
                                          <p:stCondLst>
                                            <p:cond delay="0"/>
                                          </p:stCondLst>
                                        </p:cTn>
                                        <p:tgtEl>
                                          <p:spTgt spid="177"/>
                                        </p:tgtEl>
                                        <p:attrNameLst>
                                          <p:attrName>style.visibility</p:attrName>
                                        </p:attrNameLst>
                                      </p:cBhvr>
                                      <p:to>
                                        <p:strVal val="visible"/>
                                      </p:to>
                                    </p:set>
                                    <p:animEffect transition="in" filter="wipe(down)">
                                      <p:cBhvr>
                                        <p:cTn id="150" dur="500"/>
                                        <p:tgtEl>
                                          <p:spTgt spid="177"/>
                                        </p:tgtEl>
                                      </p:cBhvr>
                                    </p:animEffect>
                                  </p:childTnLst>
                                </p:cTn>
                              </p:par>
                            </p:childTnLst>
                          </p:cTn>
                        </p:par>
                        <p:par>
                          <p:cTn id="151" fill="hold">
                            <p:stCondLst>
                              <p:cond delay="500"/>
                            </p:stCondLst>
                            <p:childTnLst>
                              <p:par>
                                <p:cTn id="152" presetID="21" presetClass="entr" presetSubtype="1" fill="hold" grpId="0" nodeType="afterEffect">
                                  <p:stCondLst>
                                    <p:cond delay="0"/>
                                  </p:stCondLst>
                                  <p:childTnLst>
                                    <p:set>
                                      <p:cBhvr>
                                        <p:cTn id="153" dur="1" fill="hold">
                                          <p:stCondLst>
                                            <p:cond delay="0"/>
                                          </p:stCondLst>
                                        </p:cTn>
                                        <p:tgtEl>
                                          <p:spTgt spid="164"/>
                                        </p:tgtEl>
                                        <p:attrNameLst>
                                          <p:attrName>style.visibility</p:attrName>
                                        </p:attrNameLst>
                                      </p:cBhvr>
                                      <p:to>
                                        <p:strVal val="visible"/>
                                      </p:to>
                                    </p:set>
                                    <p:animEffect transition="in" filter="wheel(1)">
                                      <p:cBhvr>
                                        <p:cTn id="154" dur="1000"/>
                                        <p:tgtEl>
                                          <p:spTgt spid="164"/>
                                        </p:tgtEl>
                                      </p:cBhvr>
                                    </p:animEffect>
                                  </p:childTnLst>
                                </p:cTn>
                              </p:par>
                              <p:par>
                                <p:cTn id="155" presetID="21" presetClass="entr" presetSubtype="1" fill="hold" grpId="0" nodeType="withEffect">
                                  <p:stCondLst>
                                    <p:cond delay="0"/>
                                  </p:stCondLst>
                                  <p:childTnLst>
                                    <p:set>
                                      <p:cBhvr>
                                        <p:cTn id="156" dur="1" fill="hold">
                                          <p:stCondLst>
                                            <p:cond delay="0"/>
                                          </p:stCondLst>
                                        </p:cTn>
                                        <p:tgtEl>
                                          <p:spTgt spid="166"/>
                                        </p:tgtEl>
                                        <p:attrNameLst>
                                          <p:attrName>style.visibility</p:attrName>
                                        </p:attrNameLst>
                                      </p:cBhvr>
                                      <p:to>
                                        <p:strVal val="visible"/>
                                      </p:to>
                                    </p:set>
                                    <p:animEffect transition="in" filter="wheel(1)">
                                      <p:cBhvr>
                                        <p:cTn id="157" dur="1000"/>
                                        <p:tgtEl>
                                          <p:spTgt spid="166"/>
                                        </p:tgtEl>
                                      </p:cBhvr>
                                    </p:animEffect>
                                  </p:childTnLst>
                                </p:cTn>
                              </p:par>
                              <p:par>
                                <p:cTn id="158" presetID="21" presetClass="entr" presetSubtype="1" fill="hold" grpId="0" nodeType="withEffect">
                                  <p:stCondLst>
                                    <p:cond delay="0"/>
                                  </p:stCondLst>
                                  <p:childTnLst>
                                    <p:set>
                                      <p:cBhvr>
                                        <p:cTn id="159" dur="1" fill="hold">
                                          <p:stCondLst>
                                            <p:cond delay="0"/>
                                          </p:stCondLst>
                                        </p:cTn>
                                        <p:tgtEl>
                                          <p:spTgt spid="172"/>
                                        </p:tgtEl>
                                        <p:attrNameLst>
                                          <p:attrName>style.visibility</p:attrName>
                                        </p:attrNameLst>
                                      </p:cBhvr>
                                      <p:to>
                                        <p:strVal val="visible"/>
                                      </p:to>
                                    </p:set>
                                    <p:animEffect transition="in" filter="wheel(1)">
                                      <p:cBhvr>
                                        <p:cTn id="160" dur="1000"/>
                                        <p:tgtEl>
                                          <p:spTgt spid="172"/>
                                        </p:tgtEl>
                                      </p:cBhvr>
                                    </p:animEffect>
                                  </p:childTnLst>
                                </p:cTn>
                              </p:par>
                              <p:par>
                                <p:cTn id="161" presetID="21" presetClass="entr" presetSubtype="1" fill="hold" grpId="0" nodeType="withEffect">
                                  <p:stCondLst>
                                    <p:cond delay="0"/>
                                  </p:stCondLst>
                                  <p:childTnLst>
                                    <p:set>
                                      <p:cBhvr>
                                        <p:cTn id="162" dur="1" fill="hold">
                                          <p:stCondLst>
                                            <p:cond delay="0"/>
                                          </p:stCondLst>
                                        </p:cTn>
                                        <p:tgtEl>
                                          <p:spTgt spid="173"/>
                                        </p:tgtEl>
                                        <p:attrNameLst>
                                          <p:attrName>style.visibility</p:attrName>
                                        </p:attrNameLst>
                                      </p:cBhvr>
                                      <p:to>
                                        <p:strVal val="visible"/>
                                      </p:to>
                                    </p:set>
                                    <p:animEffect transition="in" filter="wheel(1)">
                                      <p:cBhvr>
                                        <p:cTn id="163" dur="1000"/>
                                        <p:tgtEl>
                                          <p:spTgt spid="173"/>
                                        </p:tgtEl>
                                      </p:cBhvr>
                                    </p:animEffect>
                                  </p:childTnLst>
                                </p:cTn>
                              </p:par>
                              <p:par>
                                <p:cTn id="164" presetID="21" presetClass="entr" presetSubtype="1" fill="hold" grpId="0" nodeType="withEffect">
                                  <p:stCondLst>
                                    <p:cond delay="0"/>
                                  </p:stCondLst>
                                  <p:childTnLst>
                                    <p:set>
                                      <p:cBhvr>
                                        <p:cTn id="165" dur="1" fill="hold">
                                          <p:stCondLst>
                                            <p:cond delay="0"/>
                                          </p:stCondLst>
                                        </p:cTn>
                                        <p:tgtEl>
                                          <p:spTgt spid="176"/>
                                        </p:tgtEl>
                                        <p:attrNameLst>
                                          <p:attrName>style.visibility</p:attrName>
                                        </p:attrNameLst>
                                      </p:cBhvr>
                                      <p:to>
                                        <p:strVal val="visible"/>
                                      </p:to>
                                    </p:set>
                                    <p:animEffect transition="in" filter="wheel(1)">
                                      <p:cBhvr>
                                        <p:cTn id="166" dur="1000"/>
                                        <p:tgtEl>
                                          <p:spTgt spid="176"/>
                                        </p:tgtEl>
                                      </p:cBhvr>
                                    </p:animEffec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4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5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57"/>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51"/>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5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53"/>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5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55"/>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56"/>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0" nodeType="clickEffect">
                                  <p:stCondLst>
                                    <p:cond delay="0"/>
                                  </p:stCondLst>
                                  <p:childTnLst>
                                    <p:set>
                                      <p:cBhvr>
                                        <p:cTn id="192" dur="1" fill="hold">
                                          <p:stCondLst>
                                            <p:cond delay="0"/>
                                          </p:stCondLst>
                                        </p:cTn>
                                        <p:tgtEl>
                                          <p:spTgt spid="148"/>
                                        </p:tgtEl>
                                        <p:attrNameLst>
                                          <p:attrName>style.visibility</p:attrName>
                                        </p:attrNameLst>
                                      </p:cBhvr>
                                      <p:to>
                                        <p:strVal val="visible"/>
                                      </p:to>
                                    </p:set>
                                  </p:childTnLst>
                                </p:cTn>
                              </p:par>
                              <p:par>
                                <p:cTn id="193" presetID="1" presetClass="exit" presetSubtype="0" fill="hold" nodeType="withEffect">
                                  <p:stCondLst>
                                    <p:cond delay="0"/>
                                  </p:stCondLst>
                                  <p:childTnLst>
                                    <p:set>
                                      <p:cBhvr>
                                        <p:cTn id="194" dur="1" fill="hold">
                                          <p:stCondLst>
                                            <p:cond delay="0"/>
                                          </p:stCondLst>
                                        </p:cTn>
                                        <p:tgtEl>
                                          <p:spTgt spid="167"/>
                                        </p:tgtEl>
                                        <p:attrNameLst>
                                          <p:attrName>style.visibility</p:attrName>
                                        </p:attrNameLst>
                                      </p:cBhvr>
                                      <p:to>
                                        <p:strVal val="hidden"/>
                                      </p:to>
                                    </p:set>
                                  </p:childTnLst>
                                </p:cTn>
                              </p:par>
                              <p:par>
                                <p:cTn id="195" presetID="1" presetClass="exit" presetSubtype="0" fill="hold" nodeType="withEffect">
                                  <p:stCondLst>
                                    <p:cond delay="0"/>
                                  </p:stCondLst>
                                  <p:childTnLst>
                                    <p:set>
                                      <p:cBhvr>
                                        <p:cTn id="196" dur="1" fill="hold">
                                          <p:stCondLst>
                                            <p:cond delay="0"/>
                                          </p:stCondLst>
                                        </p:cTn>
                                        <p:tgtEl>
                                          <p:spTgt spid="169"/>
                                        </p:tgtEl>
                                        <p:attrNameLst>
                                          <p:attrName>style.visibility</p:attrName>
                                        </p:attrNameLst>
                                      </p:cBhvr>
                                      <p:to>
                                        <p:strVal val="hidden"/>
                                      </p:to>
                                    </p:set>
                                  </p:childTnLst>
                                </p:cTn>
                              </p:par>
                              <p:par>
                                <p:cTn id="197" presetID="1" presetClass="exit" presetSubtype="0" fill="hold" grpId="1" nodeType="withEffect">
                                  <p:stCondLst>
                                    <p:cond delay="0"/>
                                  </p:stCondLst>
                                  <p:childTnLst>
                                    <p:set>
                                      <p:cBhvr>
                                        <p:cTn id="198" dur="1" fill="hold">
                                          <p:stCondLst>
                                            <p:cond delay="0"/>
                                          </p:stCondLst>
                                        </p:cTn>
                                        <p:tgtEl>
                                          <p:spTgt spid="164"/>
                                        </p:tgtEl>
                                        <p:attrNameLst>
                                          <p:attrName>style.visibility</p:attrName>
                                        </p:attrNameLst>
                                      </p:cBhvr>
                                      <p:to>
                                        <p:strVal val="hidden"/>
                                      </p:to>
                                    </p:set>
                                  </p:childTnLst>
                                </p:cTn>
                              </p:par>
                              <p:par>
                                <p:cTn id="199" presetID="1" presetClass="exit" presetSubtype="0" fill="hold" grpId="1" nodeType="withEffect">
                                  <p:stCondLst>
                                    <p:cond delay="0"/>
                                  </p:stCondLst>
                                  <p:childTnLst>
                                    <p:set>
                                      <p:cBhvr>
                                        <p:cTn id="200" dur="1" fill="hold">
                                          <p:stCondLst>
                                            <p:cond delay="0"/>
                                          </p:stCondLst>
                                        </p:cTn>
                                        <p:tgtEl>
                                          <p:spTgt spid="166"/>
                                        </p:tgtEl>
                                        <p:attrNameLst>
                                          <p:attrName>style.visibility</p:attrName>
                                        </p:attrNameLst>
                                      </p:cBhvr>
                                      <p:to>
                                        <p:strVal val="hidden"/>
                                      </p:to>
                                    </p:set>
                                  </p:childTnLst>
                                </p:cTn>
                              </p:par>
                              <p:par>
                                <p:cTn id="201" presetID="1" presetClass="exit" presetSubtype="0" fill="hold" grpId="1" nodeType="withEffect">
                                  <p:stCondLst>
                                    <p:cond delay="0"/>
                                  </p:stCondLst>
                                  <p:childTnLst>
                                    <p:set>
                                      <p:cBhvr>
                                        <p:cTn id="202" dur="1" fill="hold">
                                          <p:stCondLst>
                                            <p:cond delay="0"/>
                                          </p:stCondLst>
                                        </p:cTn>
                                        <p:tgtEl>
                                          <p:spTgt spid="172"/>
                                        </p:tgtEl>
                                        <p:attrNameLst>
                                          <p:attrName>style.visibility</p:attrName>
                                        </p:attrNameLst>
                                      </p:cBhvr>
                                      <p:to>
                                        <p:strVal val="hidden"/>
                                      </p:to>
                                    </p:set>
                                  </p:childTnLst>
                                </p:cTn>
                              </p:par>
                              <p:par>
                                <p:cTn id="203" presetID="1" presetClass="exit" presetSubtype="0" fill="hold" nodeType="withEffect">
                                  <p:stCondLst>
                                    <p:cond delay="0"/>
                                  </p:stCondLst>
                                  <p:childTnLst>
                                    <p:set>
                                      <p:cBhvr>
                                        <p:cTn id="204" dur="1" fill="hold">
                                          <p:stCondLst>
                                            <p:cond delay="0"/>
                                          </p:stCondLst>
                                        </p:cTn>
                                        <p:tgtEl>
                                          <p:spTgt spid="175"/>
                                        </p:tgtEl>
                                        <p:attrNameLst>
                                          <p:attrName>style.visibility</p:attrName>
                                        </p:attrNameLst>
                                      </p:cBhvr>
                                      <p:to>
                                        <p:strVal val="hidden"/>
                                      </p:to>
                                    </p:set>
                                  </p:childTnLst>
                                </p:cTn>
                              </p:par>
                              <p:par>
                                <p:cTn id="205" presetID="1" presetClass="exit" presetSubtype="0" fill="hold" nodeType="withEffect">
                                  <p:stCondLst>
                                    <p:cond delay="0"/>
                                  </p:stCondLst>
                                  <p:childTnLst>
                                    <p:set>
                                      <p:cBhvr>
                                        <p:cTn id="206" dur="1" fill="hold">
                                          <p:stCondLst>
                                            <p:cond delay="0"/>
                                          </p:stCondLst>
                                        </p:cTn>
                                        <p:tgtEl>
                                          <p:spTgt spid="174"/>
                                        </p:tgtEl>
                                        <p:attrNameLst>
                                          <p:attrName>style.visibility</p:attrName>
                                        </p:attrNameLst>
                                      </p:cBhvr>
                                      <p:to>
                                        <p:strVal val="hidden"/>
                                      </p:to>
                                    </p:set>
                                  </p:childTnLst>
                                </p:cTn>
                              </p:par>
                              <p:par>
                                <p:cTn id="207" presetID="1" presetClass="exit" presetSubtype="0" fill="hold" grpId="1" nodeType="withEffect">
                                  <p:stCondLst>
                                    <p:cond delay="0"/>
                                  </p:stCondLst>
                                  <p:childTnLst>
                                    <p:set>
                                      <p:cBhvr>
                                        <p:cTn id="208" dur="1" fill="hold">
                                          <p:stCondLst>
                                            <p:cond delay="0"/>
                                          </p:stCondLst>
                                        </p:cTn>
                                        <p:tgtEl>
                                          <p:spTgt spid="173"/>
                                        </p:tgtEl>
                                        <p:attrNameLst>
                                          <p:attrName>style.visibility</p:attrName>
                                        </p:attrNameLst>
                                      </p:cBhvr>
                                      <p:to>
                                        <p:strVal val="hidden"/>
                                      </p:to>
                                    </p:set>
                                  </p:childTnLst>
                                </p:cTn>
                              </p:par>
                              <p:par>
                                <p:cTn id="209" presetID="1" presetClass="exit" presetSubtype="0" fill="hold" grpId="1" nodeType="withEffect">
                                  <p:stCondLst>
                                    <p:cond delay="0"/>
                                  </p:stCondLst>
                                  <p:childTnLst>
                                    <p:set>
                                      <p:cBhvr>
                                        <p:cTn id="210" dur="1" fill="hold">
                                          <p:stCondLst>
                                            <p:cond delay="0"/>
                                          </p:stCondLst>
                                        </p:cTn>
                                        <p:tgtEl>
                                          <p:spTgt spid="176"/>
                                        </p:tgtEl>
                                        <p:attrNameLst>
                                          <p:attrName>style.visibility</p:attrName>
                                        </p:attrNameLst>
                                      </p:cBhvr>
                                      <p:to>
                                        <p:strVal val="hidden"/>
                                      </p:to>
                                    </p:set>
                                  </p:childTnLst>
                                </p:cTn>
                              </p:par>
                              <p:par>
                                <p:cTn id="211" presetID="1" presetClass="exit" presetSubtype="0" fill="hold" nodeType="withEffect">
                                  <p:stCondLst>
                                    <p:cond delay="0"/>
                                  </p:stCondLst>
                                  <p:childTnLst>
                                    <p:set>
                                      <p:cBhvr>
                                        <p:cTn id="212" dur="1" fill="hold">
                                          <p:stCondLst>
                                            <p:cond delay="0"/>
                                          </p:stCondLst>
                                        </p:cTn>
                                        <p:tgtEl>
                                          <p:spTgt spid="177"/>
                                        </p:tgtEl>
                                        <p:attrNameLst>
                                          <p:attrName>style.visibility</p:attrName>
                                        </p:attrNameLst>
                                      </p:cBhvr>
                                      <p:to>
                                        <p:strVal val="hidden"/>
                                      </p:to>
                                    </p:set>
                                  </p:childTnLst>
                                </p:cTn>
                              </p:par>
                            </p:childTnLst>
                          </p:cTn>
                        </p:par>
                        <p:par>
                          <p:cTn id="213" fill="hold">
                            <p:stCondLst>
                              <p:cond delay="0"/>
                            </p:stCondLst>
                            <p:childTnLst>
                              <p:par>
                                <p:cTn id="214" presetID="1" presetClass="exit" presetSubtype="0" fill="hold" grpId="1" nodeType="afterEffect">
                                  <p:stCondLst>
                                    <p:cond delay="300"/>
                                  </p:stCondLst>
                                  <p:childTnLst>
                                    <p:set>
                                      <p:cBhvr>
                                        <p:cTn id="215" dur="1" fill="hold">
                                          <p:stCondLst>
                                            <p:cond delay="0"/>
                                          </p:stCondLst>
                                        </p:cTn>
                                        <p:tgtEl>
                                          <p:spTgt spid="168"/>
                                        </p:tgtEl>
                                        <p:attrNameLst>
                                          <p:attrName>style.visibility</p:attrName>
                                        </p:attrNameLst>
                                      </p:cBhvr>
                                      <p:to>
                                        <p:strVal val="hidden"/>
                                      </p:to>
                                    </p:set>
                                  </p:childTnLst>
                                </p:cTn>
                              </p:par>
                              <p:par>
                                <p:cTn id="216" presetID="1" presetClass="exit" presetSubtype="0" fill="hold" grpId="1" nodeType="withEffect">
                                  <p:stCondLst>
                                    <p:cond delay="300"/>
                                  </p:stCondLst>
                                  <p:childTnLst>
                                    <p:set>
                                      <p:cBhvr>
                                        <p:cTn id="217" dur="1" fill="hold">
                                          <p:stCondLst>
                                            <p:cond delay="0"/>
                                          </p:stCondLst>
                                        </p:cTn>
                                        <p:tgtEl>
                                          <p:spTgt spid="171"/>
                                        </p:tgtEl>
                                        <p:attrNameLst>
                                          <p:attrName>style.visibility</p:attrName>
                                        </p:attrNameLst>
                                      </p:cBhvr>
                                      <p:to>
                                        <p:strVal val="hidden"/>
                                      </p:to>
                                    </p:set>
                                  </p:childTnLst>
                                </p:cTn>
                              </p:par>
                              <p:par>
                                <p:cTn id="218" presetID="1" presetClass="exit" presetSubtype="0" fill="hold" grpId="1" nodeType="withEffect">
                                  <p:stCondLst>
                                    <p:cond delay="300"/>
                                  </p:stCondLst>
                                  <p:childTnLst>
                                    <p:set>
                                      <p:cBhvr>
                                        <p:cTn id="219" dur="1" fill="hold">
                                          <p:stCondLst>
                                            <p:cond delay="0"/>
                                          </p:stCondLst>
                                        </p:cTn>
                                        <p:tgtEl>
                                          <p:spTgt spid="170"/>
                                        </p:tgtEl>
                                        <p:attrNameLst>
                                          <p:attrName>style.visibility</p:attrName>
                                        </p:attrNameLst>
                                      </p:cBhvr>
                                      <p:to>
                                        <p:strVal val="hidden"/>
                                      </p:to>
                                    </p:set>
                                  </p:childTnLst>
                                </p:cTn>
                              </p:par>
                              <p:par>
                                <p:cTn id="220" presetID="21" presetClass="entr" presetSubtype="1" fill="hold" grpId="1" nodeType="withEffect">
                                  <p:stCondLst>
                                    <p:cond delay="0"/>
                                  </p:stCondLst>
                                  <p:childTnLst>
                                    <p:set>
                                      <p:cBhvr>
                                        <p:cTn id="221" dur="1" fill="hold">
                                          <p:stCondLst>
                                            <p:cond delay="0"/>
                                          </p:stCondLst>
                                        </p:cTn>
                                        <p:tgtEl>
                                          <p:spTgt spid="158"/>
                                        </p:tgtEl>
                                        <p:attrNameLst>
                                          <p:attrName>style.visibility</p:attrName>
                                        </p:attrNameLst>
                                      </p:cBhvr>
                                      <p:to>
                                        <p:strVal val="visible"/>
                                      </p:to>
                                    </p:set>
                                    <p:animEffect transition="in" filter="wheel(1)">
                                      <p:cBhvr>
                                        <p:cTn id="222" dur="1000"/>
                                        <p:tgtEl>
                                          <p:spTgt spid="158"/>
                                        </p:tgtEl>
                                      </p:cBhvr>
                                    </p:animEffect>
                                  </p:childTnLst>
                                </p:cTn>
                              </p:par>
                              <p:par>
                                <p:cTn id="223" presetID="21" presetClass="entr" presetSubtype="1" fill="hold" grpId="1" nodeType="withEffect">
                                  <p:stCondLst>
                                    <p:cond delay="0"/>
                                  </p:stCondLst>
                                  <p:childTnLst>
                                    <p:set>
                                      <p:cBhvr>
                                        <p:cTn id="224" dur="1" fill="hold">
                                          <p:stCondLst>
                                            <p:cond delay="0"/>
                                          </p:stCondLst>
                                        </p:cTn>
                                        <p:tgtEl>
                                          <p:spTgt spid="159"/>
                                        </p:tgtEl>
                                        <p:attrNameLst>
                                          <p:attrName>style.visibility</p:attrName>
                                        </p:attrNameLst>
                                      </p:cBhvr>
                                      <p:to>
                                        <p:strVal val="visible"/>
                                      </p:to>
                                    </p:set>
                                    <p:animEffect transition="in" filter="wheel(1)">
                                      <p:cBhvr>
                                        <p:cTn id="225" dur="1000"/>
                                        <p:tgtEl>
                                          <p:spTgt spid="159"/>
                                        </p:tgtEl>
                                      </p:cBhvr>
                                    </p:animEffect>
                                  </p:childTnLst>
                                </p:cTn>
                              </p:par>
                              <p:par>
                                <p:cTn id="226" presetID="21" presetClass="entr" presetSubtype="1" fill="hold" grpId="1" nodeType="withEffect">
                                  <p:stCondLst>
                                    <p:cond delay="0"/>
                                  </p:stCondLst>
                                  <p:childTnLst>
                                    <p:set>
                                      <p:cBhvr>
                                        <p:cTn id="227" dur="1" fill="hold">
                                          <p:stCondLst>
                                            <p:cond delay="0"/>
                                          </p:stCondLst>
                                        </p:cTn>
                                        <p:tgtEl>
                                          <p:spTgt spid="160"/>
                                        </p:tgtEl>
                                        <p:attrNameLst>
                                          <p:attrName>style.visibility</p:attrName>
                                        </p:attrNameLst>
                                      </p:cBhvr>
                                      <p:to>
                                        <p:strVal val="visible"/>
                                      </p:to>
                                    </p:set>
                                    <p:animEffect transition="in" filter="wheel(1)">
                                      <p:cBhvr>
                                        <p:cTn id="228" dur="1000"/>
                                        <p:tgtEl>
                                          <p:spTgt spid="160"/>
                                        </p:tgtEl>
                                      </p:cBhvr>
                                    </p:animEffect>
                                  </p:childTnLst>
                                </p:cTn>
                              </p:par>
                            </p:childTnLst>
                          </p:cTn>
                        </p:par>
                        <p:par>
                          <p:cTn id="229" fill="hold">
                            <p:stCondLst>
                              <p:cond delay="1000"/>
                            </p:stCondLst>
                            <p:childTnLst>
                              <p:par>
                                <p:cTn id="230" presetID="22" presetClass="entr" presetSubtype="4" fill="hold" nodeType="afterEffect">
                                  <p:stCondLst>
                                    <p:cond delay="0"/>
                                  </p:stCondLst>
                                  <p:childTnLst>
                                    <p:set>
                                      <p:cBhvr>
                                        <p:cTn id="231" dur="1" fill="hold">
                                          <p:stCondLst>
                                            <p:cond delay="0"/>
                                          </p:stCondLst>
                                        </p:cTn>
                                        <p:tgtEl>
                                          <p:spTgt spid="140"/>
                                        </p:tgtEl>
                                        <p:attrNameLst>
                                          <p:attrName>style.visibility</p:attrName>
                                        </p:attrNameLst>
                                      </p:cBhvr>
                                      <p:to>
                                        <p:strVal val="visible"/>
                                      </p:to>
                                    </p:set>
                                    <p:animEffect transition="in" filter="wipe(down)">
                                      <p:cBhvr>
                                        <p:cTn id="232" dur="500"/>
                                        <p:tgtEl>
                                          <p:spTgt spid="140"/>
                                        </p:tgtEl>
                                      </p:cBhvr>
                                    </p:animEffect>
                                  </p:childTnLst>
                                </p:cTn>
                              </p:par>
                              <p:par>
                                <p:cTn id="233" presetID="22" presetClass="entr" presetSubtype="4" fill="hold" nodeType="withEffect">
                                  <p:stCondLst>
                                    <p:cond delay="0"/>
                                  </p:stCondLst>
                                  <p:childTnLst>
                                    <p:set>
                                      <p:cBhvr>
                                        <p:cTn id="234" dur="1" fill="hold">
                                          <p:stCondLst>
                                            <p:cond delay="0"/>
                                          </p:stCondLst>
                                        </p:cTn>
                                        <p:tgtEl>
                                          <p:spTgt spid="139"/>
                                        </p:tgtEl>
                                        <p:attrNameLst>
                                          <p:attrName>style.visibility</p:attrName>
                                        </p:attrNameLst>
                                      </p:cBhvr>
                                      <p:to>
                                        <p:strVal val="visible"/>
                                      </p:to>
                                    </p:set>
                                    <p:animEffect transition="in" filter="wipe(down)">
                                      <p:cBhvr>
                                        <p:cTn id="235" dur="500"/>
                                        <p:tgtEl>
                                          <p:spTgt spid="139"/>
                                        </p:tgtEl>
                                      </p:cBhvr>
                                    </p:animEffect>
                                  </p:childTnLst>
                                </p:cTn>
                              </p:par>
                            </p:childTnLst>
                          </p:cTn>
                        </p:par>
                        <p:par>
                          <p:cTn id="236" fill="hold">
                            <p:stCondLst>
                              <p:cond delay="1500"/>
                            </p:stCondLst>
                            <p:childTnLst>
                              <p:par>
                                <p:cTn id="237" presetID="21" presetClass="entr" presetSubtype="1" fill="hold" grpId="0" nodeType="afterEffect">
                                  <p:stCondLst>
                                    <p:cond delay="0"/>
                                  </p:stCondLst>
                                  <p:childTnLst>
                                    <p:set>
                                      <p:cBhvr>
                                        <p:cTn id="238" dur="1" fill="hold">
                                          <p:stCondLst>
                                            <p:cond delay="0"/>
                                          </p:stCondLst>
                                        </p:cTn>
                                        <p:tgtEl>
                                          <p:spTgt spid="141"/>
                                        </p:tgtEl>
                                        <p:attrNameLst>
                                          <p:attrName>style.visibility</p:attrName>
                                        </p:attrNameLst>
                                      </p:cBhvr>
                                      <p:to>
                                        <p:strVal val="visible"/>
                                      </p:to>
                                    </p:set>
                                    <p:animEffect transition="in" filter="wheel(1)">
                                      <p:cBhvr>
                                        <p:cTn id="239" dur="1000"/>
                                        <p:tgtEl>
                                          <p:spTgt spid="141"/>
                                        </p:tgtEl>
                                      </p:cBhvr>
                                    </p:animEffect>
                                  </p:childTnLst>
                                </p:cTn>
                              </p:par>
                              <p:par>
                                <p:cTn id="240" presetID="21" presetClass="entr" presetSubtype="1" fill="hold" grpId="0" nodeType="withEffect">
                                  <p:stCondLst>
                                    <p:cond delay="0"/>
                                  </p:stCondLst>
                                  <p:childTnLst>
                                    <p:set>
                                      <p:cBhvr>
                                        <p:cTn id="241" dur="1" fill="hold">
                                          <p:stCondLst>
                                            <p:cond delay="0"/>
                                          </p:stCondLst>
                                        </p:cTn>
                                        <p:tgtEl>
                                          <p:spTgt spid="142"/>
                                        </p:tgtEl>
                                        <p:attrNameLst>
                                          <p:attrName>style.visibility</p:attrName>
                                        </p:attrNameLst>
                                      </p:cBhvr>
                                      <p:to>
                                        <p:strVal val="visible"/>
                                      </p:to>
                                    </p:set>
                                    <p:animEffect transition="in" filter="wheel(1)">
                                      <p:cBhvr>
                                        <p:cTn id="242" dur="1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68" grpId="0" animBg="1"/>
      <p:bldP spid="168" grpId="1" animBg="1"/>
      <p:bldP spid="170" grpId="0" animBg="1"/>
      <p:bldP spid="170" grpId="1" animBg="1"/>
      <p:bldP spid="171" grpId="0" animBg="1"/>
      <p:bldP spid="171" grpId="1" animBg="1"/>
      <p:bldP spid="194" grpId="0" animBg="1"/>
      <p:bldP spid="197" grpId="0" animBg="1"/>
      <p:bldP spid="60" grpId="0" animBg="1"/>
      <p:bldP spid="2" grpId="0"/>
      <p:bldP spid="4" grpId="0"/>
      <p:bldP spid="18" grpId="0"/>
      <p:bldP spid="141" grpId="0" animBg="1"/>
      <p:bldP spid="142" grpId="0" animBg="1"/>
      <p:bldP spid="148" grpId="0"/>
      <p:bldP spid="149" grpId="0"/>
      <p:bldP spid="150" grpId="0" animBg="1"/>
      <p:bldP spid="151" grpId="0" animBg="1"/>
      <p:bldP spid="152" grpId="0"/>
      <p:bldP spid="153" grpId="0"/>
      <p:bldP spid="154" grpId="0"/>
      <p:bldP spid="155" grpId="0"/>
      <p:bldP spid="156" grpId="0"/>
      <p:bldP spid="43" grpId="0" animBg="1"/>
      <p:bldP spid="43" grpId="1" animBg="1"/>
      <p:bldP spid="43" grpId="2" animBg="1"/>
      <p:bldP spid="43" grpId="3" animBg="1"/>
      <p:bldP spid="43" grpId="4" animBg="1"/>
      <p:bldP spid="43" grpId="5" animBg="1"/>
      <p:bldP spid="43" grpId="6" animBg="1"/>
      <p:bldP spid="43" grpId="7" animBg="1"/>
      <p:bldP spid="158" grpId="1" animBg="1"/>
      <p:bldP spid="159" grpId="1" animBg="1"/>
      <p:bldP spid="160" grpId="1" animBg="1"/>
      <p:bldP spid="164" grpId="0" animBg="1"/>
      <p:bldP spid="164" grpId="1" animBg="1"/>
      <p:bldP spid="166" grpId="0" animBg="1"/>
      <p:bldP spid="166" grpId="1" animBg="1"/>
      <p:bldP spid="172" grpId="0" animBg="1"/>
      <p:bldP spid="172" grpId="1" animBg="1"/>
      <p:bldP spid="173" grpId="0" animBg="1"/>
      <p:bldP spid="173" grpId="1" animBg="1"/>
      <p:bldP spid="176" grpId="0" animBg="1"/>
      <p:bldP spid="17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3" name="矩形 22">
            <a:extLst>
              <a:ext uri="{FF2B5EF4-FFF2-40B4-BE49-F238E27FC236}">
                <a16:creationId xmlns:a16="http://schemas.microsoft.com/office/drawing/2014/main" id="{B0E52776-9322-6C52-7427-34A44383F2C5}"/>
              </a:ext>
            </a:extLst>
          </p:cNvPr>
          <p:cNvSpPr/>
          <p:nvPr/>
        </p:nvSpPr>
        <p:spPr>
          <a:xfrm>
            <a:off x="2001415" y="1480759"/>
            <a:ext cx="6013401" cy="2772724"/>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grpSp>
        <p:nvGrpSpPr>
          <p:cNvPr id="25" name="组合 24">
            <a:extLst>
              <a:ext uri="{FF2B5EF4-FFF2-40B4-BE49-F238E27FC236}">
                <a16:creationId xmlns:a16="http://schemas.microsoft.com/office/drawing/2014/main" id="{11DF8518-1926-800C-B23F-C39813F982C7}"/>
              </a:ext>
            </a:extLst>
          </p:cNvPr>
          <p:cNvGrpSpPr/>
          <p:nvPr/>
        </p:nvGrpSpPr>
        <p:grpSpPr>
          <a:xfrm>
            <a:off x="2307043" y="3220124"/>
            <a:ext cx="5132508" cy="817799"/>
            <a:chOff x="2515048" y="2878882"/>
            <a:chExt cx="4981575" cy="793750"/>
          </a:xfrm>
        </p:grpSpPr>
        <p:sp>
          <p:nvSpPr>
            <p:cNvPr id="26" name="AutoShape 15">
              <a:extLst>
                <a:ext uri="{FF2B5EF4-FFF2-40B4-BE49-F238E27FC236}">
                  <a16:creationId xmlns:a16="http://schemas.microsoft.com/office/drawing/2014/main" id="{FFDDB1DE-B262-2634-407E-540AE8DA8069}"/>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8" name="AutoShape 16">
              <a:extLst>
                <a:ext uri="{FF2B5EF4-FFF2-40B4-BE49-F238E27FC236}">
                  <a16:creationId xmlns:a16="http://schemas.microsoft.com/office/drawing/2014/main" id="{F000C2F6-1BA2-6ECD-8D6E-C3D7932FE83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Text Box 17">
              <a:extLst>
                <a:ext uri="{FF2B5EF4-FFF2-40B4-BE49-F238E27FC236}">
                  <a16:creationId xmlns:a16="http://schemas.microsoft.com/office/drawing/2014/main" id="{B2959E80-272B-3D9C-086C-45DE877E2332}"/>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Prior Work and Our Results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0" name="Text Box 18">
              <a:extLst>
                <a:ext uri="{FF2B5EF4-FFF2-40B4-BE49-F238E27FC236}">
                  <a16:creationId xmlns:a16="http://schemas.microsoft.com/office/drawing/2014/main" id="{E10E2295-A2D2-A93E-8C9A-DA15F0FC28E9}"/>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1" name="组合 30">
            <a:extLst>
              <a:ext uri="{FF2B5EF4-FFF2-40B4-BE49-F238E27FC236}">
                <a16:creationId xmlns:a16="http://schemas.microsoft.com/office/drawing/2014/main" id="{DF1DE67E-F945-F52F-CA3F-7B558D5470B2}"/>
              </a:ext>
            </a:extLst>
          </p:cNvPr>
          <p:cNvGrpSpPr/>
          <p:nvPr/>
        </p:nvGrpSpPr>
        <p:grpSpPr>
          <a:xfrm>
            <a:off x="2364289" y="5754065"/>
            <a:ext cx="5075263" cy="817799"/>
            <a:chOff x="2570611" y="5039122"/>
            <a:chExt cx="4926013" cy="793750"/>
          </a:xfrm>
        </p:grpSpPr>
        <p:sp>
          <p:nvSpPr>
            <p:cNvPr id="32" name="AutoShape 15">
              <a:extLst>
                <a:ext uri="{FF2B5EF4-FFF2-40B4-BE49-F238E27FC236}">
                  <a16:creationId xmlns:a16="http://schemas.microsoft.com/office/drawing/2014/main" id="{540520EE-BDA6-4028-D92C-D0A954E6F2E2}"/>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3" name="AutoShape 16">
              <a:extLst>
                <a:ext uri="{FF2B5EF4-FFF2-40B4-BE49-F238E27FC236}">
                  <a16:creationId xmlns:a16="http://schemas.microsoft.com/office/drawing/2014/main" id="{FFD6A20A-9FF1-E505-D203-0BB166659BBC}"/>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4" name="Text Box 17">
              <a:extLst>
                <a:ext uri="{FF2B5EF4-FFF2-40B4-BE49-F238E27FC236}">
                  <a16:creationId xmlns:a16="http://schemas.microsoft.com/office/drawing/2014/main" id="{38E7FD7E-5C45-E860-C1C9-9C54A0DEDC6A}"/>
                </a:ext>
              </a:extLst>
            </p:cNvPr>
            <p:cNvSpPr>
              <a:spLocks noChangeArrowheads="1"/>
            </p:cNvSpPr>
            <p:nvPr/>
          </p:nvSpPr>
          <p:spPr bwMode="auto">
            <a:xfrm>
              <a:off x="3520325"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5" name="Text Box 18">
              <a:extLst>
                <a:ext uri="{FF2B5EF4-FFF2-40B4-BE49-F238E27FC236}">
                  <a16:creationId xmlns:a16="http://schemas.microsoft.com/office/drawing/2014/main" id="{6CE81FAE-FF8C-EF50-C257-AAA8430E6E14}"/>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6" name="组合 35">
            <a:extLst>
              <a:ext uri="{FF2B5EF4-FFF2-40B4-BE49-F238E27FC236}">
                <a16:creationId xmlns:a16="http://schemas.microsoft.com/office/drawing/2014/main" id="{43B40ED4-9A5F-2C0F-E2ED-D5028F6A8EC7}"/>
              </a:ext>
            </a:extLst>
          </p:cNvPr>
          <p:cNvGrpSpPr/>
          <p:nvPr/>
        </p:nvGrpSpPr>
        <p:grpSpPr>
          <a:xfrm>
            <a:off x="2346297" y="4492001"/>
            <a:ext cx="5096525" cy="807986"/>
            <a:chOff x="2553148" y="4040461"/>
            <a:chExt cx="4946650" cy="784225"/>
          </a:xfrm>
        </p:grpSpPr>
        <p:sp>
          <p:nvSpPr>
            <p:cNvPr id="37" name="AutoShape 20">
              <a:extLst>
                <a:ext uri="{FF2B5EF4-FFF2-40B4-BE49-F238E27FC236}">
                  <a16:creationId xmlns:a16="http://schemas.microsoft.com/office/drawing/2014/main" id="{9A2612D0-EE97-A638-039C-6531BFDC8A49}"/>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8" name="AutoShape 21">
              <a:extLst>
                <a:ext uri="{FF2B5EF4-FFF2-40B4-BE49-F238E27FC236}">
                  <a16:creationId xmlns:a16="http://schemas.microsoft.com/office/drawing/2014/main" id="{23B6F09E-8B59-33EF-433A-0CA2B480BFF1}"/>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9" name="Text Box 22">
              <a:extLst>
                <a:ext uri="{FF2B5EF4-FFF2-40B4-BE49-F238E27FC236}">
                  <a16:creationId xmlns:a16="http://schemas.microsoft.com/office/drawing/2014/main" id="{03FD4951-0AC8-B18D-8890-FFDD0EA21157}"/>
                </a:ext>
              </a:extLst>
            </p:cNvPr>
            <p:cNvSpPr>
              <a:spLocks noChangeArrowheads="1"/>
            </p:cNvSpPr>
            <p:nvPr/>
          </p:nvSpPr>
          <p:spPr bwMode="auto">
            <a:xfrm>
              <a:off x="3405876"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0" name="Text Box 23">
              <a:extLst>
                <a:ext uri="{FF2B5EF4-FFF2-40B4-BE49-F238E27FC236}">
                  <a16:creationId xmlns:a16="http://schemas.microsoft.com/office/drawing/2014/main" id="{EC559498-E183-86F7-CCAD-F20B6143B867}"/>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41" name="组合 40">
            <a:extLst>
              <a:ext uri="{FF2B5EF4-FFF2-40B4-BE49-F238E27FC236}">
                <a16:creationId xmlns:a16="http://schemas.microsoft.com/office/drawing/2014/main" id="{010C6121-339D-D9BC-08E6-C9C2BA0BBA81}"/>
              </a:ext>
            </a:extLst>
          </p:cNvPr>
          <p:cNvGrpSpPr/>
          <p:nvPr/>
        </p:nvGrpSpPr>
        <p:grpSpPr>
          <a:xfrm>
            <a:off x="2310314" y="1958062"/>
            <a:ext cx="5126335" cy="807986"/>
            <a:chOff x="2518223" y="2014786"/>
            <a:chExt cx="4975584" cy="784225"/>
          </a:xfrm>
        </p:grpSpPr>
        <p:sp>
          <p:nvSpPr>
            <p:cNvPr id="42" name="AutoShape 20">
              <a:extLst>
                <a:ext uri="{FF2B5EF4-FFF2-40B4-BE49-F238E27FC236}">
                  <a16:creationId xmlns:a16="http://schemas.microsoft.com/office/drawing/2014/main" id="{DE5706A4-8ACD-2EAF-407E-685212916667}"/>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3" name="AutoShape 21">
              <a:extLst>
                <a:ext uri="{FF2B5EF4-FFF2-40B4-BE49-F238E27FC236}">
                  <a16:creationId xmlns:a16="http://schemas.microsoft.com/office/drawing/2014/main" id="{F29EF352-2E1E-16E3-A192-7D28DA5CB35A}"/>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4" name="Text Box 22">
              <a:extLst>
                <a:ext uri="{FF2B5EF4-FFF2-40B4-BE49-F238E27FC236}">
                  <a16:creationId xmlns:a16="http://schemas.microsoft.com/office/drawing/2014/main" id="{C88A6DC0-CC0C-5369-AB9C-2F116D2A5AF8}"/>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5" name="Text Box 23">
              <a:extLst>
                <a:ext uri="{FF2B5EF4-FFF2-40B4-BE49-F238E27FC236}">
                  <a16:creationId xmlns:a16="http://schemas.microsoft.com/office/drawing/2014/main" id="{DCF7D8DB-0605-EFF3-EF74-ED4BB425676E}"/>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7" name="矩形 46">
            <a:extLst>
              <a:ext uri="{FF2B5EF4-FFF2-40B4-BE49-F238E27FC236}">
                <a16:creationId xmlns:a16="http://schemas.microsoft.com/office/drawing/2014/main" id="{57D593C4-9DA7-B0BF-97DA-190C594879B6}"/>
              </a:ext>
            </a:extLst>
          </p:cNvPr>
          <p:cNvSpPr/>
          <p:nvPr/>
        </p:nvSpPr>
        <p:spPr>
          <a:xfrm>
            <a:off x="1998725" y="1717125"/>
            <a:ext cx="6013401" cy="3669140"/>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Tree>
    <p:extLst>
      <p:ext uri="{BB962C8B-B14F-4D97-AF65-F5344CB8AC3E}">
        <p14:creationId xmlns:p14="http://schemas.microsoft.com/office/powerpoint/2010/main" val="1997020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9496362"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2800" dirty="0">
                <a:latin typeface="Times New Roman" panose="02020603050405020304" pitchFamily="18" charset="0"/>
                <a:ea typeface="KaiTi" panose="02010609060101010101" pitchFamily="49" charset="-122"/>
                <a:cs typeface="Times New Roman" panose="02020603050405020304" pitchFamily="18" charset="0"/>
              </a:rPr>
              <a:t>Conclusions</a:t>
            </a:r>
            <a:endParaRPr lang="zh-CN" altLang="en-US" sz="28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 name="文本框 1">
                <a:extLst>
                  <a:ext uri="{FF2B5EF4-FFF2-40B4-BE49-F238E27FC236}">
                    <a16:creationId xmlns:a16="http://schemas.microsoft.com/office/drawing/2014/main" id="{AC9A5E9C-D4A4-AE6B-AFB9-EAA118A8218D}"/>
                  </a:ext>
                </a:extLst>
              </p:cNvPr>
              <p:cNvSpPr txBox="1"/>
              <p:nvPr/>
            </p:nvSpPr>
            <p:spPr bwMode="auto">
              <a:xfrm>
                <a:off x="290351" y="1689349"/>
                <a:ext cx="9784085" cy="4647426"/>
              </a:xfrm>
              <a:prstGeom prst="rect">
                <a:avLst/>
              </a:prstGeom>
              <a:noFill/>
              <a:ln w="9525" algn="ctr">
                <a:noFill/>
                <a:miter lim="800000"/>
                <a:headEnd/>
                <a:tailEnd/>
              </a:ln>
              <a:effectLst/>
            </p:spPr>
            <p:txBody>
              <a:bodyPr wrap="square">
                <a:spAutoFit/>
              </a:bodyPr>
              <a:lstStyle/>
              <a:p>
                <a:pPr marL="216874" indent="-353290">
                  <a:spcBef>
                    <a:spcPts val="618"/>
                  </a:spcBef>
                  <a:spcAft>
                    <a:spcPts val="618"/>
                  </a:spcAft>
                  <a:buFont typeface="Arial" panose="020B0604020202020204" pitchFamily="34" charset="0"/>
                  <a:buChar char="•"/>
                </a:pPr>
                <a:r>
                  <a:rPr lang="en-US" altLang="zh-CN" sz="2400" dirty="0">
                    <a:solidFill>
                      <a:prstClr val="black"/>
                    </a:solidFill>
                    <a:latin typeface="Times New Roman" panose="02020603050405020304" pitchFamily="18" charset="0"/>
                    <a:ea typeface="楷体" panose="02010609060101010101" pitchFamily="49" charset="-122"/>
                  </a:rPr>
                  <a:t>The complexity of single-node PageRank is better with a promise on </a:t>
                </a:r>
                <a14:m>
                  <m:oMath xmlns:m="http://schemas.openxmlformats.org/officeDocument/2006/math">
                    <m:sSub>
                      <m:sSubPr>
                        <m:ctrlPr>
                          <a:rPr lang="en-US" altLang="zh-CN" sz="2400" i="1" dirty="0">
                            <a:solidFill>
                              <a:prstClr val="black"/>
                            </a:solidFill>
                            <a:latin typeface="Cambria Math" panose="02040503050406030204" pitchFamily="18" charset="0"/>
                            <a:ea typeface="Cambria Math" panose="02040503050406030204" pitchFamily="18" charset="0"/>
                          </a:rPr>
                        </m:ctrlPr>
                      </m:sSubPr>
                      <m:e>
                        <m:r>
                          <a:rPr lang="en-US" altLang="zh-CN" sz="2400" i="1" dirty="0">
                            <a:solidFill>
                              <a:prstClr val="black"/>
                            </a:solidFill>
                            <a:latin typeface="Cambria Math" panose="02040503050406030204" pitchFamily="18" charset="0"/>
                            <a:ea typeface="Cambria Math" panose="02040503050406030204" pitchFamily="18" charset="0"/>
                          </a:rPr>
                          <m:t>∆</m:t>
                        </m:r>
                      </m:e>
                      <m:sub>
                        <m:r>
                          <m:rPr>
                            <m:sty m:val="p"/>
                          </m:rPr>
                          <a:rPr lang="en-US" altLang="zh-CN" sz="2400" b="0" i="1" dirty="0">
                            <a:solidFill>
                              <a:prstClr val="black"/>
                            </a:solidFill>
                            <a:latin typeface="Cambria Math" panose="02040503050406030204" pitchFamily="18" charset="0"/>
                            <a:ea typeface="Cambria Math" panose="02040503050406030204" pitchFamily="18" charset="0"/>
                          </a:rPr>
                          <m:t>in</m:t>
                        </m:r>
                      </m:sub>
                    </m:sSub>
                  </m:oMath>
                </a14:m>
                <a:endParaRPr lang="en-US" altLang="zh-CN" sz="2400"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400" dirty="0">
                    <a:solidFill>
                      <a:prstClr val="black"/>
                    </a:solidFill>
                    <a:latin typeface="Times New Roman" panose="02020603050405020304" pitchFamily="18" charset="0"/>
                    <a:ea typeface="楷体" panose="02010609060101010101" pitchFamily="49" charset="-122"/>
                  </a:rPr>
                  <a:t>Our algorithm: </a:t>
                </a:r>
              </a:p>
              <a:p>
                <a:pPr marL="726378" lvl="1" indent="-353290">
                  <a:spcBef>
                    <a:spcPts val="618"/>
                  </a:spcBef>
                  <a:spcAft>
                    <a:spcPts val="618"/>
                  </a:spcAft>
                  <a:buFont typeface="System Font Regular"/>
                  <a:buChar char="-"/>
                </a:pPr>
                <a:r>
                  <a:rPr lang="en-US" altLang="zh-CN" sz="2400" dirty="0">
                    <a:solidFill>
                      <a:prstClr val="black"/>
                    </a:solidFill>
                    <a:latin typeface="Times New Roman" panose="02020603050405020304" pitchFamily="18" charset="0"/>
                    <a:ea typeface="楷体" panose="02010609060101010101" pitchFamily="49" charset="-122"/>
                  </a:rPr>
                  <a:t>Monte Carlo first to find all </a:t>
                </a:r>
                <a:r>
                  <a:rPr lang="en-US" altLang="zh-CN" sz="2400" i="1" dirty="0">
                    <a:solidFill>
                      <a:prstClr val="black"/>
                    </a:solidFill>
                    <a:latin typeface="Times New Roman" panose="02020603050405020304" pitchFamily="18" charset="0"/>
                    <a:ea typeface="楷体" panose="02010609060101010101" pitchFamily="49" charset="-122"/>
                  </a:rPr>
                  <a:t>u</a:t>
                </a:r>
                <a:r>
                  <a:rPr lang="en-US" altLang="zh-CN" sz="2400" dirty="0">
                    <a:solidFill>
                      <a:prstClr val="black"/>
                    </a:solidFill>
                    <a:latin typeface="Times New Roman" panose="02020603050405020304" pitchFamily="18" charset="0"/>
                    <a:ea typeface="楷体" panose="02010609060101010101" pitchFamily="49" charset="-122"/>
                  </a:rPr>
                  <a:t> with </a:t>
                </a:r>
                <a14:m>
                  <m:oMath xmlns:m="http://schemas.openxmlformats.org/officeDocument/2006/math">
                    <m:acc>
                      <m:accPr>
                        <m:chr m:val="̂"/>
                        <m:ctrlPr>
                          <a:rPr lang="en-US" sz="2400" i="1">
                            <a:latin typeface="Cambria Math" panose="02040503050406030204" pitchFamily="18" charset="0"/>
                            <a:cs typeface="Times New Roman" panose="02020603050405020304" pitchFamily="18" charset="0"/>
                          </a:rPr>
                        </m:ctrlPr>
                      </m:accPr>
                      <m:e>
                        <m:r>
                          <a:rPr lang="en-US" sz="2400" b="0" i="1">
                            <a:latin typeface="Cambria Math" panose="02040503050406030204" pitchFamily="18" charset="0"/>
                            <a:ea typeface="Cambria Math" panose="02040503050406030204" pitchFamily="18" charset="0"/>
                            <a:cs typeface="Times New Roman" panose="02020603050405020304" pitchFamily="18" charset="0"/>
                          </a:rPr>
                          <m:t>𝜋</m:t>
                        </m:r>
                      </m:e>
                    </m:acc>
                    <m:r>
                      <a:rPr lang="en-US" sz="2400" b="0" i="1">
                        <a:latin typeface="Cambria Math" panose="02040503050406030204" pitchFamily="18" charset="0"/>
                        <a:cs typeface="Times New Roman" panose="02020603050405020304" pitchFamily="18" charset="0"/>
                      </a:rPr>
                      <m:t>(</m:t>
                    </m:r>
                    <m:r>
                      <a:rPr lang="en-US" sz="2400" b="0" i="1">
                        <a:latin typeface="Cambria Math" panose="02040503050406030204" pitchFamily="18" charset="0"/>
                        <a:cs typeface="Times New Roman" panose="02020603050405020304" pitchFamily="18" charset="0"/>
                      </a:rPr>
                      <m:t>𝑢</m:t>
                    </m:r>
                    <m:r>
                      <a:rPr lang="en-US" sz="2400" b="0" i="1">
                        <a:latin typeface="Cambria Math" panose="02040503050406030204" pitchFamily="18" charset="0"/>
                        <a:cs typeface="Times New Roman" panose="02020603050405020304" pitchFamily="18" charset="0"/>
                      </a:rPr>
                      <m:t>)≥</m:t>
                    </m:r>
                    <m:r>
                      <a:rPr lang="en-US" sz="2400" b="0" i="1">
                        <a:latin typeface="Cambria Math" panose="02040503050406030204" pitchFamily="18" charset="0"/>
                        <a:ea typeface="Cambria Math" panose="02040503050406030204" pitchFamily="18" charset="0"/>
                        <a:cs typeface="Times New Roman" panose="02020603050405020304" pitchFamily="18" charset="0"/>
                      </a:rPr>
                      <m:t>𝜀</m:t>
                    </m:r>
                  </m:oMath>
                </a14:m>
                <a:endParaRPr lang="en-US" altLang="zh-CN" sz="2400" dirty="0">
                  <a:solidFill>
                    <a:prstClr val="black"/>
                  </a:solidFill>
                  <a:latin typeface="Times New Roman" panose="02020603050405020304" pitchFamily="18" charset="0"/>
                  <a:ea typeface="楷体" panose="02010609060101010101" pitchFamily="49" charset="-122"/>
                </a:endParaRPr>
              </a:p>
              <a:p>
                <a:pPr marL="726378" lvl="1" indent="-353290">
                  <a:spcBef>
                    <a:spcPts val="618"/>
                  </a:spcBef>
                  <a:spcAft>
                    <a:spcPts val="618"/>
                  </a:spcAft>
                  <a:buFont typeface="System Font Regular"/>
                  <a:buChar char="-"/>
                </a:pPr>
                <a:r>
                  <a:rPr lang="en-US" altLang="zh-CN" sz="2400" dirty="0">
                    <a:solidFill>
                      <a:prstClr val="black"/>
                    </a:solidFill>
                    <a:latin typeface="Times New Roman" panose="02020603050405020304" pitchFamily="18" charset="0"/>
                    <a:ea typeface="楷体" panose="02010609060101010101" pitchFamily="49" charset="-122"/>
                  </a:rPr>
                  <a:t>Stop pushback on these </a:t>
                </a:r>
                <a:r>
                  <a:rPr lang="en-US" altLang="zh-CN" sz="2400" i="1" dirty="0">
                    <a:solidFill>
                      <a:prstClr val="black"/>
                    </a:solidFill>
                    <a:latin typeface="Times New Roman" panose="02020603050405020304" pitchFamily="18" charset="0"/>
                    <a:ea typeface="楷体" panose="02010609060101010101" pitchFamily="49" charset="-122"/>
                  </a:rPr>
                  <a:t>u</a:t>
                </a:r>
                <a:r>
                  <a:rPr lang="en-US" altLang="zh-CN" sz="2400" dirty="0">
                    <a:solidFill>
                      <a:prstClr val="black"/>
                    </a:solidFill>
                    <a:latin typeface="Times New Roman" panose="02020603050405020304" pitchFamily="18" charset="0"/>
                    <a:ea typeface="楷体" panose="02010609060101010101" pitchFamily="49" charset="-122"/>
                  </a:rPr>
                  <a:t>, and randomized rounding on remaining nodes</a:t>
                </a:r>
              </a:p>
              <a:p>
                <a:pPr marL="726378" lvl="1" indent="-353290">
                  <a:spcBef>
                    <a:spcPts val="618"/>
                  </a:spcBef>
                  <a:spcAft>
                    <a:spcPts val="618"/>
                  </a:spcAft>
                  <a:buFont typeface="Arial" panose="020B0604020202020204" pitchFamily="34" charset="0"/>
                  <a:buChar char="•"/>
                </a:pPr>
                <a:endParaRPr lang="en-US" altLang="zh-CN" sz="2400"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400" dirty="0">
                    <a:solidFill>
                      <a:prstClr val="black"/>
                    </a:solidFill>
                    <a:latin typeface="Times New Roman" panose="02020603050405020304" pitchFamily="18" charset="0"/>
                    <a:ea typeface="楷体" panose="02010609060101010101" pitchFamily="49" charset="-122"/>
                  </a:rPr>
                  <a:t>Future work:</a:t>
                </a:r>
              </a:p>
              <a:p>
                <a:pPr marL="741816" lvl="1" indent="-353290">
                  <a:spcBef>
                    <a:spcPts val="618"/>
                  </a:spcBef>
                  <a:spcAft>
                    <a:spcPts val="618"/>
                  </a:spcAft>
                  <a:buFont typeface="系统字体常规体"/>
                  <a:buChar char="-"/>
                </a:pPr>
                <a:r>
                  <a:rPr lang="en-US" altLang="zh-CN" sz="2400" dirty="0">
                    <a:latin typeface="Times New Roman" panose="02020603050405020304" pitchFamily="18" charset="0"/>
                    <a:ea typeface="楷体" panose="02010609060101010101" pitchFamily="49" charset="-122"/>
                  </a:rPr>
                  <a:t>beyond graph-access model</a:t>
                </a:r>
              </a:p>
              <a:p>
                <a:pPr marL="741816" lvl="1" indent="-353290">
                  <a:spcBef>
                    <a:spcPts val="618"/>
                  </a:spcBef>
                  <a:spcAft>
                    <a:spcPts val="618"/>
                  </a:spcAft>
                  <a:buFont typeface="系统字体常规体"/>
                  <a:buChar char="-"/>
                </a:pPr>
                <a:r>
                  <a:rPr lang="en-US" altLang="zh-CN" sz="2400" dirty="0">
                    <a:latin typeface="Times New Roman" panose="02020603050405020304" pitchFamily="18" charset="0"/>
                    <a:ea typeface="楷体" panose="02010609060101010101" pitchFamily="49" charset="-122"/>
                  </a:rPr>
                  <a:t>beyond worst-case analysis</a:t>
                </a:r>
              </a:p>
              <a:p>
                <a:pPr marL="741816" lvl="1" indent="-353290">
                  <a:spcBef>
                    <a:spcPts val="618"/>
                  </a:spcBef>
                  <a:spcAft>
                    <a:spcPts val="618"/>
                  </a:spcAft>
                  <a:buFont typeface="系统字体常规体"/>
                  <a:buChar char="-"/>
                </a:pPr>
                <a:r>
                  <a:rPr lang="en-US" altLang="zh-CN" sz="2400" dirty="0">
                    <a:solidFill>
                      <a:prstClr val="black"/>
                    </a:solidFill>
                    <a:latin typeface="Times New Roman" panose="02020603050405020304" pitchFamily="18" charset="0"/>
                    <a:ea typeface="楷体" panose="02010609060101010101" pitchFamily="49" charset="-122"/>
                  </a:rPr>
                  <a:t>non-constant </a:t>
                </a:r>
                <a14:m>
                  <m:oMath xmlns:m="http://schemas.openxmlformats.org/officeDocument/2006/math">
                    <m:r>
                      <a:rPr lang="en-US" altLang="zh-CN" sz="2400" i="1">
                        <a:solidFill>
                          <a:prstClr val="black"/>
                        </a:solidFill>
                        <a:latin typeface="Cambria Math" panose="02040503050406030204" pitchFamily="18" charset="0"/>
                        <a:ea typeface="楷体" panose="02010609060101010101" pitchFamily="49" charset="-122"/>
                      </a:rPr>
                      <m:t>𝛼</m:t>
                    </m:r>
                  </m:oMath>
                </a14:m>
                <a:endParaRPr lang="en-US" altLang="zh-CN" sz="2400" dirty="0">
                  <a:solidFill>
                    <a:srgbClr val="005AAA"/>
                  </a:solidFill>
                  <a:latin typeface="Times New Roman" panose="02020603050405020304" pitchFamily="18" charset="0"/>
                  <a:ea typeface="楷体" panose="02010609060101010101" pitchFamily="49" charset="-122"/>
                </a:endParaRPr>
              </a:p>
            </p:txBody>
          </p:sp>
        </mc:Choice>
        <mc:Fallback>
          <p:sp>
            <p:nvSpPr>
              <p:cNvPr id="2" name="文本框 1">
                <a:extLst>
                  <a:ext uri="{FF2B5EF4-FFF2-40B4-BE49-F238E27FC236}">
                    <a16:creationId xmlns:a16="http://schemas.microsoft.com/office/drawing/2014/main" id="{AC9A5E9C-D4A4-AE6B-AFB9-EAA118A8218D}"/>
                  </a:ext>
                </a:extLst>
              </p:cNvPr>
              <p:cNvSpPr txBox="1">
                <a:spLocks noRot="1" noChangeAspect="1" noMove="1" noResize="1" noEditPoints="1" noAdjustHandles="1" noChangeArrowheads="1" noChangeShapeType="1" noTextEdit="1"/>
              </p:cNvSpPr>
              <p:nvPr/>
            </p:nvSpPr>
            <p:spPr bwMode="auto">
              <a:xfrm>
                <a:off x="290351" y="1689349"/>
                <a:ext cx="9784085" cy="4647426"/>
              </a:xfrm>
              <a:prstGeom prst="rect">
                <a:avLst/>
              </a:prstGeom>
              <a:blipFill>
                <a:blip r:embed="rId3"/>
                <a:stretch>
                  <a:fillRect l="-908" t="-817" r="-778" b="-2452"/>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542343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4">
            <a:extLst>
              <a:ext uri="{FF2B5EF4-FFF2-40B4-BE49-F238E27FC236}">
                <a16:creationId xmlns:a16="http://schemas.microsoft.com/office/drawing/2014/main" id="{B510007A-C88F-E37B-5DB9-47868D12B2F9}"/>
              </a:ext>
            </a:extLst>
          </p:cNvPr>
          <p:cNvSpPr>
            <a:spLocks noEditPoints="1"/>
          </p:cNvSpPr>
          <p:nvPr/>
        </p:nvSpPr>
        <p:spPr bwMode="auto">
          <a:xfrm>
            <a:off x="334418" y="3464169"/>
            <a:ext cx="9138167" cy="660193"/>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50300" rIns="100600" bIns="50300" numCol="1" anchor="t" anchorCtr="0" compatLnSpc="1">
            <a:prstTxWarp prst="textNoShape">
              <a:avLst/>
            </a:prstTxWarp>
          </a:bodyPr>
          <a:lstStyle/>
          <a:p>
            <a:pPr algn="ctr">
              <a:lnSpc>
                <a:spcPct val="130000"/>
              </a:lnSpc>
              <a:spcBef>
                <a:spcPct val="0"/>
              </a:spcBef>
              <a:defRPr/>
            </a:pPr>
            <a:r>
              <a:rPr lang="en-US" altLang="zh-CN"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rPr>
              <a:t>Thanks and QA!</a:t>
            </a:r>
            <a:endParaRPr lang="zh-CN" altLang="en-US"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638445285"/>
      </p:ext>
    </p:extLst>
  </p:cSld>
  <p:clrMapOvr>
    <a:masterClrMapping/>
  </p:clrMapOvr>
</p:sld>
</file>

<file path=ppt/theme/theme1.xml><?xml version="1.0" encoding="utf-8"?>
<a:theme xmlns:a="http://schemas.openxmlformats.org/drawingml/2006/main" name="CICC IBD">
  <a:themeElements>
    <a:clrScheme name="自定义 1">
      <a:dk1>
        <a:sysClr val="windowText" lastClr="000000"/>
      </a:dk1>
      <a:lt1>
        <a:sysClr val="window" lastClr="FFFFFF"/>
      </a:lt1>
      <a:dk2>
        <a:srgbClr val="1F497D"/>
      </a:dk2>
      <a:lt2>
        <a:srgbClr val="EEECE1"/>
      </a:lt2>
      <a:accent1>
        <a:srgbClr val="CBAA7B"/>
      </a:accent1>
      <a:accent2>
        <a:srgbClr val="BEC0C2"/>
      </a:accent2>
      <a:accent3>
        <a:srgbClr val="C7674B"/>
      </a:accent3>
      <a:accent4>
        <a:srgbClr val="8A90A5"/>
      </a:accent4>
      <a:accent5>
        <a:srgbClr val="DF9753"/>
      </a:accent5>
      <a:accent6>
        <a:srgbClr val="DEC9AC"/>
      </a:accent6>
      <a:hlink>
        <a:srgbClr val="0000FF"/>
      </a:hlink>
      <a:folHlink>
        <a:srgbClr val="800080"/>
      </a:folHlink>
    </a:clrScheme>
    <a:fontScheme name="IBD">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defPPr>
      </a:lstStyle>
      <a:style>
        <a:lnRef idx="2">
          <a:schemeClr val="accent6"/>
        </a:lnRef>
        <a:fillRef idx="1">
          <a:schemeClr val="lt1"/>
        </a:fillRef>
        <a:effectRef idx="0">
          <a:schemeClr val="accent6"/>
        </a:effectRef>
        <a:fontRef idx="minor">
          <a:schemeClr val="dk1"/>
        </a:fontRef>
      </a:style>
    </a:spDef>
    <a:lnDef>
      <a:spPr>
        <a:ln w="12700">
          <a:solidFill>
            <a:srgbClr val="000000"/>
          </a:solidFill>
        </a:ln>
      </a:spPr>
      <a:bodyPr/>
      <a:lstStyle/>
      <a:style>
        <a:lnRef idx="1">
          <a:schemeClr val="dk1"/>
        </a:lnRef>
        <a:fillRef idx="0">
          <a:schemeClr val="dk1"/>
        </a:fillRef>
        <a:effectRef idx="0">
          <a:schemeClr val="dk1"/>
        </a:effectRef>
        <a:fontRef idx="minor">
          <a:schemeClr val="tx1"/>
        </a:fontRef>
      </a:style>
    </a:lnDef>
    <a:txDef>
      <a:spPr bwMode="auto">
        <a:solidFill>
          <a:srgbClr val="CEE7FA"/>
        </a:solidFill>
        <a:ln w="9525" algn="ctr">
          <a:solidFill>
            <a:schemeClr val="bg1">
              <a:lumMod val="75000"/>
            </a:schemeClr>
          </a:solidFill>
          <a:miter lim="800000"/>
          <a:headEnd/>
          <a:tailEnd/>
        </a:ln>
        <a:effectLst/>
      </a:spPr>
      <a:bodyPr lIns="90909" tIns="45455" rIns="90909" bIns="45455" anchor="ctr"/>
      <a:lstStyle>
        <a:defPPr marL="170543" indent="-170543">
          <a:spcBef>
            <a:spcPts val="0"/>
          </a:spcBef>
          <a:buFont typeface="Wingdings" pitchFamily="2" charset="2"/>
          <a:buChar char="n"/>
          <a:defRPr dirty="0">
            <a:solidFill>
              <a:prstClr val="black"/>
            </a:solidFill>
          </a:defRPr>
        </a:defPPr>
      </a:lstStyle>
    </a:txDef>
  </a:objectDefaults>
  <a:extraClrSchemeLst/>
  <a:custClrLst>
    <a:custClr name="次要文本色">
      <a:srgbClr val="DECEA6"/>
    </a:custClr>
    <a:custClr name="主要文本色">
      <a:srgbClr val="ECECEC"/>
    </a:custClr>
    <a:custClr name="其他文本色">
      <a:srgbClr val="E7B17E"/>
    </a:custClr>
    <a:custClr name="标题/核心色">
      <a:srgbClr val="9B3519"/>
    </a:custClr>
    <a:custClr>
      <a:srgbClr val="FFFFFF"/>
    </a:custClr>
    <a:custClr>
      <a:srgbClr val="FFFFFF"/>
    </a:custClr>
    <a:custClr>
      <a:srgbClr val="FFFFFF"/>
    </a:custClr>
    <a:custClr>
      <a:srgbClr val="FFFFFF"/>
    </a:custClr>
    <a:custClr>
      <a:srgbClr val="FFFFFF"/>
    </a:custClr>
    <a:custClr>
      <a:srgbClr val="FFFFFF"/>
    </a:custClr>
    <a:custClr name="图表色1">
      <a:srgbClr val="CBAA7B"/>
    </a:custClr>
    <a:custClr name="图表色2">
      <a:srgbClr val="BEC0C2"/>
    </a:custClr>
    <a:custClr name="图表色3">
      <a:srgbClr val="C7674B"/>
    </a:custClr>
    <a:custClr name="图表色4">
      <a:srgbClr val="8A90A5"/>
    </a:custClr>
    <a:custClr name="图表色5">
      <a:srgbClr val="DF9753"/>
    </a:custClr>
    <a:custClr name="图表色6">
      <a:srgbClr val="DEC9AC"/>
    </a:custClr>
    <a:custClr name="图表色7">
      <a:srgbClr val="E5E6E7"/>
    </a:custClr>
    <a:custClr name="图表色8">
      <a:srgbClr val="D58D78"/>
    </a:custClr>
    <a:custClr name="图表色9">
      <a:srgbClr val="B1B5C3"/>
    </a:custClr>
    <a:custClr name="图表色10">
      <a:srgbClr val="E7B17E"/>
    </a:custClr>
    <a:custClr name="补充文本色1">
      <a:srgbClr val="B4A28D"/>
    </a:custClr>
    <a:custClr name="补充文本色2">
      <a:srgbClr val="CDC1B3"/>
    </a:custClr>
    <a:custClr name="补充文本色3">
      <a:srgbClr val="D8BF9A"/>
    </a:custClr>
    <a:custClr name="补充文本色4">
      <a:srgbClr val="D8D9DA"/>
    </a:custClr>
    <a:custClr name="补充文本色5">
      <a:srgbClr val="E5B9AD"/>
    </a:custClr>
    <a:custClr name="补充文本色6">
      <a:srgbClr val="DFD8E6"/>
    </a:custClr>
    <a:custClr name="补充文本色7">
      <a:srgbClr val="636B87"/>
    </a:custClr>
    <a:custClr name="补充文本色8">
      <a:srgbClr val="CFB77B"/>
    </a:custClr>
    <a:custClr name="补充文本色9">
      <a:srgbClr val="B9411E"/>
    </a:custClr>
    <a:custClr name="补充文本色10">
      <a:srgbClr val="D77D28"/>
    </a:custClr>
    <a:custClr name="线条色1">
      <a:srgbClr val="731E00"/>
    </a:custClr>
    <a:custClr name="线条色2">
      <a:srgbClr val="BD8C46"/>
    </a:custClr>
    <a:custClr name="线条色3">
      <a:srgbClr val="3C4669"/>
    </a:custClr>
    <a:custClr name="线条色4">
      <a:srgbClr val="7F7F7F"/>
    </a:custClr>
    <a:custClr name="线条色5">
      <a:srgbClr val="0070C0"/>
    </a:custClr>
    <a:custClr name="线条色6">
      <a:srgbClr val="9B69FF"/>
    </a:custClr>
    <a:custClr name="线条色7">
      <a:srgbClr val="D77D28"/>
    </a:custClr>
    <a:custClr name="线条色8">
      <a:srgbClr val="826441"/>
    </a:custClr>
    <a:custClr>
      <a:srgbClr val="FFFFFF"/>
    </a:custClr>
    <a:custClr>
      <a:srgbClr val="FFFFFF"/>
    </a:custClr>
  </a:custClr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122905</TotalTime>
  <Words>2315</Words>
  <Application>Microsoft Macintosh PowerPoint</Application>
  <PresentationFormat>Custom</PresentationFormat>
  <Paragraphs>323</Paragraphs>
  <Slides>19</Slides>
  <Notes>18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19</vt:i4>
      </vt:variant>
    </vt:vector>
  </HeadingPairs>
  <TitlesOfParts>
    <vt:vector size="33" baseType="lpstr">
      <vt:lpstr>等线</vt:lpstr>
      <vt:lpstr>KaiTi</vt:lpstr>
      <vt:lpstr>KaiTi</vt:lpstr>
      <vt:lpstr>pt-sans-pro</vt:lpstr>
      <vt:lpstr>Söhne</vt:lpstr>
      <vt:lpstr>System Font Regular</vt:lpstr>
      <vt:lpstr>系统字体常规体</vt:lpstr>
      <vt:lpstr>Arial</vt:lpstr>
      <vt:lpstr>Calibri</vt:lpstr>
      <vt:lpstr>Cambria Math</vt:lpstr>
      <vt:lpstr>Comic Sans MS</vt:lpstr>
      <vt:lpstr>Times New Roman</vt:lpstr>
      <vt:lpstr>Wingdings</vt:lpstr>
      <vt:lpstr>CICC IBD</vt:lpstr>
      <vt:lpstr>PowerPoint Presentation</vt:lpstr>
      <vt:lpstr>Outline</vt:lpstr>
      <vt:lpstr>Random Walks on Graphs</vt:lpstr>
      <vt:lpstr>α-Discounted Random Walks (α-Walks) and PPR</vt:lpstr>
      <vt:lpstr>PageRank</vt:lpstr>
      <vt:lpstr>Problem Formulation</vt:lpstr>
      <vt:lpstr>Graph Access Model</vt:lpstr>
      <vt:lpstr>Outline</vt:lpstr>
      <vt:lpstr>PowerPoint Presentation</vt:lpstr>
      <vt:lpstr>PowerPoint Presentation</vt:lpstr>
      <vt:lpstr>PowerPoint Presentation</vt:lpstr>
      <vt:lpstr>PowerPoint Presentation</vt:lpstr>
      <vt:lpstr>PowerPoint Presentation</vt:lpstr>
      <vt:lpstr>Outline</vt:lpstr>
      <vt:lpstr>PowerPoint Presentation</vt:lpstr>
      <vt:lpstr>PowerPoint Presentation</vt:lpstr>
      <vt:lpstr>Outline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wanghanzhi</dc:creator>
  <cp:lastModifiedBy>Hanzhi Wang</cp:lastModifiedBy>
  <cp:revision>2410</cp:revision>
  <dcterms:created xsi:type="dcterms:W3CDTF">2011-06-28T01:27:34Z</dcterms:created>
  <dcterms:modified xsi:type="dcterms:W3CDTF">2026-01-13T15:53:52Z</dcterms:modified>
</cp:coreProperties>
</file>